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58" r:id="rId3"/>
    <p:sldMasterId id="2147483672" r:id="rId4"/>
  </p:sldMasterIdLst>
  <p:notesMasterIdLst>
    <p:notesMasterId r:id="rId28"/>
  </p:notesMasterIdLst>
  <p:sldIdLst>
    <p:sldId id="257" r:id="rId5"/>
    <p:sldId id="258" r:id="rId6"/>
    <p:sldId id="278" r:id="rId7"/>
    <p:sldId id="284" r:id="rId8"/>
    <p:sldId id="285" r:id="rId9"/>
    <p:sldId id="268" r:id="rId10"/>
    <p:sldId id="269" r:id="rId11"/>
    <p:sldId id="261" r:id="rId12"/>
    <p:sldId id="266" r:id="rId13"/>
    <p:sldId id="270" r:id="rId14"/>
    <p:sldId id="262" r:id="rId15"/>
    <p:sldId id="283" r:id="rId16"/>
    <p:sldId id="263" r:id="rId17"/>
    <p:sldId id="271" r:id="rId18"/>
    <p:sldId id="272" r:id="rId19"/>
    <p:sldId id="281" r:id="rId20"/>
    <p:sldId id="277" r:id="rId21"/>
    <p:sldId id="267" r:id="rId22"/>
    <p:sldId id="259" r:id="rId23"/>
    <p:sldId id="276" r:id="rId24"/>
    <p:sldId id="286" r:id="rId25"/>
    <p:sldId id="287" r:id="rId26"/>
    <p:sldId id="26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32">
          <p15:clr>
            <a:srgbClr val="A4A3A4"/>
          </p15:clr>
        </p15:guide>
        <p15:guide id="3" pos="55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ston, Jonathan" initials="H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00A9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C25ABB-B6CF-41B1-929F-70B9566CC80A}" v="3" dt="2021-05-18T15:45:02.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howGuides="1">
      <p:cViewPr varScale="1">
        <p:scale>
          <a:sx n="66" d="100"/>
          <a:sy n="66" d="100"/>
        </p:scale>
        <p:origin x="-1872" y="-108"/>
      </p:cViewPr>
      <p:guideLst>
        <p:guide orient="horz" pos="2160"/>
        <p:guide pos="232"/>
        <p:guide pos="55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F77719-2101-4365-A35A-CECE9566D21E}" type="datetimeFigureOut">
              <a:rPr lang="en-GB" smtClean="0"/>
              <a:t>19/06/2021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27BCA-3C35-4450-88AD-1D6BAB69DA9B}" type="slidenum">
              <a:rPr lang="en-GB" smtClean="0"/>
              <a:t>‹#›</a:t>
            </a:fld>
            <a:endParaRPr lang="en-GB"/>
          </a:p>
        </p:txBody>
      </p:sp>
    </p:spTree>
    <p:extLst>
      <p:ext uri="{BB962C8B-B14F-4D97-AF65-F5344CB8AC3E}">
        <p14:creationId xmlns:p14="http://schemas.microsoft.com/office/powerpoint/2010/main" val="2857153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1053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7618E1F-6181-47F2-ABEC-C1CD54F913B2}" type="datetime1">
              <a:rPr lang="en-GB" smtClean="0"/>
              <a:t>19/06/2021</a:t>
            </a:fld>
            <a:endParaRPr lang="en-GB"/>
          </a:p>
        </p:txBody>
      </p:sp>
      <p:sp>
        <p:nvSpPr>
          <p:cNvPr id="5" name="Footer Placeholder 4"/>
          <p:cNvSpPr>
            <a:spLocks noGrp="1"/>
          </p:cNvSpPr>
          <p:nvPr>
            <p:ph type="ftr" sz="quarter" idx="11"/>
          </p:nvPr>
        </p:nvSpPr>
        <p:spPr/>
        <p:txBody>
          <a:bodyPr/>
          <a:lstStyle/>
          <a:p>
            <a:r>
              <a:rPr lang="en-GB" smtClean="0"/>
              <a:t>Dulwich Streetspace Review - Community Meeting 19th June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568908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565020-1EF9-4BA7-B423-1213549A2287}" type="datetime1">
              <a:rPr lang="en-GB" smtClean="0"/>
              <a:t>19/06/2021</a:t>
            </a:fld>
            <a:endParaRPr lang="en-GB"/>
          </a:p>
        </p:txBody>
      </p:sp>
      <p:sp>
        <p:nvSpPr>
          <p:cNvPr id="5" name="Footer Placeholder 4"/>
          <p:cNvSpPr>
            <a:spLocks noGrp="1"/>
          </p:cNvSpPr>
          <p:nvPr>
            <p:ph type="ftr" sz="quarter" idx="11"/>
          </p:nvPr>
        </p:nvSpPr>
        <p:spPr/>
        <p:txBody>
          <a:bodyPr/>
          <a:lstStyle/>
          <a:p>
            <a:r>
              <a:rPr lang="en-GB" smtClean="0"/>
              <a:t>Dulwich Streetspace Review - Community Meeting 19th June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3416595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fld id="{9FA283C8-5683-4683-9C02-B7E1BFA6D6F9}" type="datetime1">
              <a:rPr lang="en-GB" smtClean="0"/>
              <a:t>19/06/2021</a:t>
            </a:fld>
            <a:endParaRPr lang="en-GB"/>
          </a:p>
        </p:txBody>
      </p:sp>
      <p:sp>
        <p:nvSpPr>
          <p:cNvPr id="6" name="Footer Placeholder 5"/>
          <p:cNvSpPr>
            <a:spLocks noGrp="1"/>
          </p:cNvSpPr>
          <p:nvPr>
            <p:ph type="ftr" sz="quarter" idx="11"/>
          </p:nvPr>
        </p:nvSpPr>
        <p:spPr/>
        <p:txBody>
          <a:bodyPr/>
          <a:lstStyle/>
          <a:p>
            <a:r>
              <a:rPr lang="en-GB" smtClean="0"/>
              <a:t>Dulwich Streetspace Review - Community Meeting 19th June</a:t>
            </a:r>
            <a:endParaRPr lang="en-GB"/>
          </a:p>
        </p:txBody>
      </p:sp>
      <p:sp>
        <p:nvSpPr>
          <p:cNvPr id="7" name="Slide Number Placeholder 6"/>
          <p:cNvSpPr>
            <a:spLocks noGrp="1"/>
          </p:cNvSpPr>
          <p:nvPr>
            <p:ph type="sldNum" sz="quarter" idx="12"/>
          </p:nvPr>
        </p:nvSpPr>
        <p:spPr/>
        <p:txBody>
          <a:bodyPr/>
          <a:lstStyle/>
          <a:p>
            <a:fld id="{B9F1D033-0F2B-4A91-A3BE-A6E888F59A17}" type="slidenum">
              <a:rPr lang="en-GB" smtClean="0"/>
              <a:t>‹#›</a:t>
            </a:fld>
            <a:endParaRPr lang="en-GB"/>
          </a:p>
        </p:txBody>
      </p:sp>
      <p:sp>
        <p:nvSpPr>
          <p:cNvPr id="15" name="Content Placeholder 14"/>
          <p:cNvSpPr>
            <a:spLocks noGrp="1"/>
          </p:cNvSpPr>
          <p:nvPr>
            <p:ph sz="quarter" idx="15"/>
          </p:nvPr>
        </p:nvSpPr>
        <p:spPr>
          <a:xfrm>
            <a:off x="368300" y="2196000"/>
            <a:ext cx="4059238"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5488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9553865-92B7-482B-A0B0-B6EF58A7FBB8}" type="datetime1">
              <a:rPr lang="en-GB" smtClean="0"/>
              <a:t>19/06/2021</a:t>
            </a:fld>
            <a:endParaRPr lang="en-GB"/>
          </a:p>
        </p:txBody>
      </p:sp>
      <p:sp>
        <p:nvSpPr>
          <p:cNvPr id="4" name="Footer Placeholder 3"/>
          <p:cNvSpPr>
            <a:spLocks noGrp="1"/>
          </p:cNvSpPr>
          <p:nvPr>
            <p:ph type="ftr" sz="quarter" idx="11"/>
          </p:nvPr>
        </p:nvSpPr>
        <p:spPr/>
        <p:txBody>
          <a:bodyPr/>
          <a:lstStyle/>
          <a:p>
            <a:r>
              <a:rPr lang="en-GB" smtClean="0"/>
              <a:t>Dulwich Streetspace Review - Community Meeting 19th June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676925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1052425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692771"/>
          </a:xfrm>
        </p:spPr>
        <p:txBody>
          <a:bodyPr/>
          <a:lstStyle>
            <a:lvl1pPr>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2532517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0A86F6-76A8-4D09-A9D2-AE973E00E02C}" type="datetime1">
              <a:rPr lang="en-GB" smtClean="0"/>
              <a:t>19/06/2021</a:t>
            </a:fld>
            <a:endParaRPr lang="en-GB"/>
          </a:p>
        </p:txBody>
      </p:sp>
      <p:sp>
        <p:nvSpPr>
          <p:cNvPr id="5" name="Footer Placeholder 4"/>
          <p:cNvSpPr>
            <a:spLocks noGrp="1"/>
          </p:cNvSpPr>
          <p:nvPr>
            <p:ph type="ftr" sz="quarter" idx="11"/>
          </p:nvPr>
        </p:nvSpPr>
        <p:spPr/>
        <p:txBody>
          <a:bodyPr/>
          <a:lstStyle/>
          <a:p>
            <a:r>
              <a:rPr lang="en-GB" smtClean="0"/>
              <a:t>Dulwich Streetspace Review - Community Meeting 19th June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47973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BBE6310-9BBA-4208-889B-9EFBC7BAC4FE}" type="datetime1">
              <a:rPr lang="en-GB" smtClean="0"/>
              <a:t>19/06/2021</a:t>
            </a:fld>
            <a:endParaRPr lang="en-GB"/>
          </a:p>
        </p:txBody>
      </p:sp>
      <p:sp>
        <p:nvSpPr>
          <p:cNvPr id="5" name="Footer Placeholder 4"/>
          <p:cNvSpPr>
            <a:spLocks noGrp="1"/>
          </p:cNvSpPr>
          <p:nvPr>
            <p:ph type="ftr" sz="quarter" idx="11"/>
          </p:nvPr>
        </p:nvSpPr>
        <p:spPr/>
        <p:txBody>
          <a:bodyPr/>
          <a:lstStyle/>
          <a:p>
            <a:r>
              <a:rPr lang="en-GB" smtClean="0"/>
              <a:t>Dulwich Streetspace Review - Community Meeting 19th June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2125830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fld id="{569605C8-30B5-489E-B6E1-1E93A1A16AF9}" type="datetime1">
              <a:rPr lang="en-GB" smtClean="0"/>
              <a:t>19/06/2021</a:t>
            </a:fld>
            <a:endParaRPr lang="en-GB"/>
          </a:p>
        </p:txBody>
      </p:sp>
      <p:sp>
        <p:nvSpPr>
          <p:cNvPr id="6" name="Footer Placeholder 5"/>
          <p:cNvSpPr>
            <a:spLocks noGrp="1"/>
          </p:cNvSpPr>
          <p:nvPr>
            <p:ph type="ftr" sz="quarter" idx="11"/>
          </p:nvPr>
        </p:nvSpPr>
        <p:spPr/>
        <p:txBody>
          <a:bodyPr/>
          <a:lstStyle/>
          <a:p>
            <a:r>
              <a:rPr lang="en-GB" smtClean="0"/>
              <a:t>Dulwich Streetspace Review - Community Meeting 19th June</a:t>
            </a:r>
            <a:endParaRPr lang="en-GB"/>
          </a:p>
        </p:txBody>
      </p:sp>
      <p:sp>
        <p:nvSpPr>
          <p:cNvPr id="7" name="Slide Number Placeholder 6"/>
          <p:cNvSpPr>
            <a:spLocks noGrp="1"/>
          </p:cNvSpPr>
          <p:nvPr>
            <p:ph type="sldNum" sz="quarter" idx="12"/>
          </p:nvPr>
        </p:nvSpPr>
        <p:spPr/>
        <p:txBody>
          <a:bodyPr/>
          <a:lstStyle/>
          <a:p>
            <a:fld id="{B9F1D033-0F2B-4A91-A3BE-A6E888F59A17}" type="slidenum">
              <a:rPr lang="en-GB" smtClean="0"/>
              <a:t>‹#›</a:t>
            </a:fld>
            <a:endParaRPr lang="en-GB"/>
          </a:p>
        </p:txBody>
      </p:sp>
      <p:sp>
        <p:nvSpPr>
          <p:cNvPr id="15" name="Content Placeholder 14"/>
          <p:cNvSpPr>
            <a:spLocks noGrp="1"/>
          </p:cNvSpPr>
          <p:nvPr>
            <p:ph sz="quarter" idx="15"/>
          </p:nvPr>
        </p:nvSpPr>
        <p:spPr>
          <a:xfrm>
            <a:off x="368300" y="2196000"/>
            <a:ext cx="4059238"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1657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D01ABD-15A1-46CD-A89A-56201EBD4A23}" type="datetime1">
              <a:rPr lang="en-GB" smtClean="0"/>
              <a:t>19/06/2021</a:t>
            </a:fld>
            <a:endParaRPr lang="en-GB"/>
          </a:p>
        </p:txBody>
      </p:sp>
      <p:sp>
        <p:nvSpPr>
          <p:cNvPr id="4" name="Footer Placeholder 3"/>
          <p:cNvSpPr>
            <a:spLocks noGrp="1"/>
          </p:cNvSpPr>
          <p:nvPr>
            <p:ph type="ftr" sz="quarter" idx="11"/>
          </p:nvPr>
        </p:nvSpPr>
        <p:spPr/>
        <p:txBody>
          <a:bodyPr/>
          <a:lstStyle/>
          <a:p>
            <a:r>
              <a:rPr lang="en-GB" smtClean="0"/>
              <a:t>Dulwich Streetspace Review - Community Meeting 19th June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114722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584000"/>
          </a:xfrm>
        </p:spPr>
        <p:txBody>
          <a:body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2237522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1109360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692771"/>
          </a:xfrm>
        </p:spPr>
        <p:txBody>
          <a:bodyPr/>
          <a:lstStyle>
            <a:lvl1pPr>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4263245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00FB50-6E9A-441A-9A19-2F3A04EC3A8D}" type="datetime1">
              <a:rPr lang="en-GB" smtClean="0"/>
              <a:t>19/06/2021</a:t>
            </a:fld>
            <a:endParaRPr lang="en-GB"/>
          </a:p>
        </p:txBody>
      </p:sp>
      <p:sp>
        <p:nvSpPr>
          <p:cNvPr id="5" name="Footer Placeholder 4"/>
          <p:cNvSpPr>
            <a:spLocks noGrp="1"/>
          </p:cNvSpPr>
          <p:nvPr>
            <p:ph type="ftr" sz="quarter" idx="11"/>
          </p:nvPr>
        </p:nvSpPr>
        <p:spPr/>
        <p:txBody>
          <a:bodyPr/>
          <a:lstStyle/>
          <a:p>
            <a:r>
              <a:rPr lang="en-GB" smtClean="0"/>
              <a:t>Dulwich Streetspace Review - Community Meeting 19th June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836675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07A9FD-9B4C-44CA-B8EE-E45AFAF96BA4}" type="datetime1">
              <a:rPr lang="en-GB" smtClean="0"/>
              <a:t>19/06/2021</a:t>
            </a:fld>
            <a:endParaRPr lang="en-GB"/>
          </a:p>
        </p:txBody>
      </p:sp>
      <p:sp>
        <p:nvSpPr>
          <p:cNvPr id="5" name="Footer Placeholder 4"/>
          <p:cNvSpPr>
            <a:spLocks noGrp="1"/>
          </p:cNvSpPr>
          <p:nvPr>
            <p:ph type="ftr" sz="quarter" idx="11"/>
          </p:nvPr>
        </p:nvSpPr>
        <p:spPr/>
        <p:txBody>
          <a:bodyPr/>
          <a:lstStyle/>
          <a:p>
            <a:r>
              <a:rPr lang="en-GB" smtClean="0"/>
              <a:t>Dulwich Streetspace Review - Community Meeting 19th June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2321417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fld id="{56A09D24-5393-4C74-A199-01411EE8EA54}" type="datetime1">
              <a:rPr lang="en-GB" smtClean="0"/>
              <a:t>19/06/2021</a:t>
            </a:fld>
            <a:endParaRPr lang="en-GB"/>
          </a:p>
        </p:txBody>
      </p:sp>
      <p:sp>
        <p:nvSpPr>
          <p:cNvPr id="6" name="Footer Placeholder 5"/>
          <p:cNvSpPr>
            <a:spLocks noGrp="1"/>
          </p:cNvSpPr>
          <p:nvPr>
            <p:ph type="ftr" sz="quarter" idx="11"/>
          </p:nvPr>
        </p:nvSpPr>
        <p:spPr/>
        <p:txBody>
          <a:bodyPr/>
          <a:lstStyle/>
          <a:p>
            <a:r>
              <a:rPr lang="en-GB" smtClean="0"/>
              <a:t>Dulwich Streetspace Review - Community Meeting 19th June</a:t>
            </a:r>
            <a:endParaRPr lang="en-GB"/>
          </a:p>
        </p:txBody>
      </p:sp>
      <p:sp>
        <p:nvSpPr>
          <p:cNvPr id="7" name="Slide Number Placeholder 6"/>
          <p:cNvSpPr>
            <a:spLocks noGrp="1"/>
          </p:cNvSpPr>
          <p:nvPr>
            <p:ph type="sldNum" sz="quarter" idx="12"/>
          </p:nvPr>
        </p:nvSpPr>
        <p:spPr/>
        <p:txBody>
          <a:bodyPr/>
          <a:lstStyle/>
          <a:p>
            <a:fld id="{B9F1D033-0F2B-4A91-A3BE-A6E888F59A17}" type="slidenum">
              <a:rPr lang="en-GB" smtClean="0"/>
              <a:t>‹#›</a:t>
            </a:fld>
            <a:endParaRPr lang="en-GB"/>
          </a:p>
        </p:txBody>
      </p:sp>
      <p:sp>
        <p:nvSpPr>
          <p:cNvPr id="15" name="Content Placeholder 14"/>
          <p:cNvSpPr>
            <a:spLocks noGrp="1"/>
          </p:cNvSpPr>
          <p:nvPr>
            <p:ph sz="quarter" idx="15"/>
          </p:nvPr>
        </p:nvSpPr>
        <p:spPr>
          <a:xfrm>
            <a:off x="368300" y="2196000"/>
            <a:ext cx="4059238"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5299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934C8E-988A-40FF-84F4-3477EEACC2C3}" type="datetime1">
              <a:rPr lang="en-GB" smtClean="0"/>
              <a:t>19/06/2021</a:t>
            </a:fld>
            <a:endParaRPr lang="en-GB"/>
          </a:p>
        </p:txBody>
      </p:sp>
      <p:sp>
        <p:nvSpPr>
          <p:cNvPr id="4" name="Footer Placeholder 3"/>
          <p:cNvSpPr>
            <a:spLocks noGrp="1"/>
          </p:cNvSpPr>
          <p:nvPr>
            <p:ph type="ftr" sz="quarter" idx="11"/>
          </p:nvPr>
        </p:nvSpPr>
        <p:spPr/>
        <p:txBody>
          <a:bodyPr/>
          <a:lstStyle/>
          <a:p>
            <a:r>
              <a:rPr lang="en-GB" smtClean="0"/>
              <a:t>Dulwich Streetspace Review - Community Meeting 19th June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t>‹#›</a:t>
            </a:fld>
            <a:endParaRPr lang="en-GB"/>
          </a:p>
        </p:txBody>
      </p:sp>
    </p:spTree>
    <p:extLst>
      <p:ext uri="{BB962C8B-B14F-4D97-AF65-F5344CB8AC3E}">
        <p14:creationId xmlns:p14="http://schemas.microsoft.com/office/powerpoint/2010/main" val="299265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60000" y="2780928"/>
            <a:ext cx="6559200" cy="34110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7"/>
          <p:cNvSpPr>
            <a:spLocks noGrp="1"/>
          </p:cNvSpPr>
          <p:nvPr>
            <p:ph type="body" sz="quarter" idx="13"/>
          </p:nvPr>
        </p:nvSpPr>
        <p:spPr>
          <a:xfrm>
            <a:off x="360000" y="2196000"/>
            <a:ext cx="6559200" cy="359073"/>
          </a:xfrm>
        </p:spPr>
        <p:txBody>
          <a:bodyPr>
            <a:spAutoFit/>
          </a:bodyPr>
          <a:lstStyle>
            <a:lvl1pPr marL="0" indent="0">
              <a:lnSpc>
                <a:spcPts val="2800"/>
              </a:lnSpc>
              <a:spcAft>
                <a:spcPts val="0"/>
              </a:spcAft>
              <a:buNone/>
              <a:defRPr sz="2600">
                <a:solidFill>
                  <a:schemeClr val="tx2"/>
                </a:solidFill>
              </a:defRPr>
            </a:lvl1pPr>
          </a:lstStyle>
          <a:p>
            <a:pPr lvl="0"/>
            <a:r>
              <a:rPr lang="en-US"/>
              <a:t>Edit Master text styles</a:t>
            </a:r>
          </a:p>
        </p:txBody>
      </p:sp>
      <p:sp>
        <p:nvSpPr>
          <p:cNvPr id="11" name="Date Placeholder 10"/>
          <p:cNvSpPr>
            <a:spLocks noGrp="1"/>
          </p:cNvSpPr>
          <p:nvPr>
            <p:ph type="dt" sz="half" idx="14"/>
          </p:nvPr>
        </p:nvSpPr>
        <p:spPr/>
        <p:txBody>
          <a:bodyPr/>
          <a:lstStyle/>
          <a:p>
            <a:fld id="{2CBF1F4D-F13A-45BD-95B2-6740C03E5C8A}" type="datetime1">
              <a:rPr lang="en-GB" smtClean="0"/>
              <a:t>19/06/2021</a:t>
            </a:fld>
            <a:endParaRPr lang="en-GB"/>
          </a:p>
        </p:txBody>
      </p:sp>
      <p:sp>
        <p:nvSpPr>
          <p:cNvPr id="12" name="Footer Placeholder 11"/>
          <p:cNvSpPr>
            <a:spLocks noGrp="1"/>
          </p:cNvSpPr>
          <p:nvPr>
            <p:ph type="ftr" sz="quarter" idx="15"/>
          </p:nvPr>
        </p:nvSpPr>
        <p:spPr/>
        <p:txBody>
          <a:bodyPr/>
          <a:lstStyle/>
          <a:p>
            <a:r>
              <a:rPr lang="en-GB" smtClean="0"/>
              <a:t>Dulwich Streetspace Review - Community Meeting 19th June</a:t>
            </a:r>
            <a:endParaRPr lang="en-GB"/>
          </a:p>
        </p:txBody>
      </p:sp>
      <p:sp>
        <p:nvSpPr>
          <p:cNvPr id="13" name="Slide Number Placeholder 12"/>
          <p:cNvSpPr>
            <a:spLocks noGrp="1"/>
          </p:cNvSpPr>
          <p:nvPr>
            <p:ph type="sldNum" sz="quarter" idx="16"/>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275596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633278-AA5A-476F-AB14-BB49C31C36B7}" type="datetime1">
              <a:rPr lang="en-GB" smtClean="0"/>
              <a:t>19/06/2021</a:t>
            </a:fld>
            <a:endParaRPr lang="en-GB"/>
          </a:p>
        </p:txBody>
      </p:sp>
      <p:sp>
        <p:nvSpPr>
          <p:cNvPr id="5" name="Footer Placeholder 4"/>
          <p:cNvSpPr>
            <a:spLocks noGrp="1"/>
          </p:cNvSpPr>
          <p:nvPr>
            <p:ph type="ftr" sz="quarter" idx="11"/>
          </p:nvPr>
        </p:nvSpPr>
        <p:spPr/>
        <p:txBody>
          <a:bodyPr/>
          <a:lstStyle/>
          <a:p>
            <a:r>
              <a:rPr lang="en-GB" smtClean="0"/>
              <a:t>Dulwich Streetspace Review - Community Meeting 19th June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2777974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15" name="Content Placeholder 14"/>
          <p:cNvSpPr>
            <a:spLocks noGrp="1"/>
          </p:cNvSpPr>
          <p:nvPr>
            <p:ph sz="quarter" idx="15"/>
          </p:nvPr>
        </p:nvSpPr>
        <p:spPr>
          <a:xfrm>
            <a:off x="368300" y="2196000"/>
            <a:ext cx="4059238" cy="3960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16"/>
          <p:cNvSpPr>
            <a:spLocks noGrp="1"/>
          </p:cNvSpPr>
          <p:nvPr>
            <p:ph sz="quarter" idx="16"/>
          </p:nvPr>
        </p:nvSpPr>
        <p:spPr>
          <a:xfrm>
            <a:off x="4716463" y="2196000"/>
            <a:ext cx="4052887" cy="3960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7"/>
          </p:nvPr>
        </p:nvSpPr>
        <p:spPr/>
        <p:txBody>
          <a:bodyPr/>
          <a:lstStyle/>
          <a:p>
            <a:fld id="{FCFBE8A6-3275-40FA-B30E-60A7DEFFFA4D}" type="datetime1">
              <a:rPr lang="en-GB" smtClean="0"/>
              <a:t>19/06/2021</a:t>
            </a:fld>
            <a:endParaRPr lang="en-GB"/>
          </a:p>
        </p:txBody>
      </p:sp>
      <p:sp>
        <p:nvSpPr>
          <p:cNvPr id="4" name="Footer Placeholder 3"/>
          <p:cNvSpPr>
            <a:spLocks noGrp="1"/>
          </p:cNvSpPr>
          <p:nvPr>
            <p:ph type="ftr" sz="quarter" idx="18"/>
          </p:nvPr>
        </p:nvSpPr>
        <p:spPr/>
        <p:txBody>
          <a:bodyPr/>
          <a:lstStyle/>
          <a:p>
            <a:r>
              <a:rPr lang="en-GB" smtClean="0"/>
              <a:t>Dulwich Streetspace Review - Community Meeting 19th June</a:t>
            </a:r>
            <a:endParaRPr lang="en-GB"/>
          </a:p>
        </p:txBody>
      </p:sp>
      <p:sp>
        <p:nvSpPr>
          <p:cNvPr id="8" name="Slide Number Placeholder 7"/>
          <p:cNvSpPr>
            <a:spLocks noGrp="1"/>
          </p:cNvSpPr>
          <p:nvPr>
            <p:ph type="sldNum" sz="quarter" idx="19"/>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51123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5"/>
          <p:cNvSpPr>
            <a:spLocks noGrp="1"/>
          </p:cNvSpPr>
          <p:nvPr>
            <p:ph type="dt" sz="half" idx="10"/>
          </p:nvPr>
        </p:nvSpPr>
        <p:spPr/>
        <p:txBody>
          <a:bodyPr/>
          <a:lstStyle/>
          <a:p>
            <a:fld id="{35DC8FD4-686F-4418-93F3-08B1DC10BDA1}" type="datetime1">
              <a:rPr lang="en-GB" smtClean="0"/>
              <a:t>19/06/2021</a:t>
            </a:fld>
            <a:endParaRPr lang="en-GB"/>
          </a:p>
        </p:txBody>
      </p:sp>
      <p:sp>
        <p:nvSpPr>
          <p:cNvPr id="7" name="Footer Placeholder 6"/>
          <p:cNvSpPr>
            <a:spLocks noGrp="1"/>
          </p:cNvSpPr>
          <p:nvPr>
            <p:ph type="ftr" sz="quarter" idx="11"/>
          </p:nvPr>
        </p:nvSpPr>
        <p:spPr/>
        <p:txBody>
          <a:bodyPr/>
          <a:lstStyle/>
          <a:p>
            <a:r>
              <a:rPr lang="en-GB" smtClean="0"/>
              <a:t>Dulwich Streetspace Review - Community Meeting 19th June</a:t>
            </a:r>
            <a:endParaRPr lang="en-GB"/>
          </a:p>
        </p:txBody>
      </p:sp>
      <p:sp>
        <p:nvSpPr>
          <p:cNvPr id="8" name="Slide Number Placeholder 7"/>
          <p:cNvSpPr>
            <a:spLocks noGrp="1"/>
          </p:cNvSpPr>
          <p:nvPr>
            <p:ph type="sldNum" sz="quarter" idx="12"/>
          </p:nvPr>
        </p:nvSpPr>
        <p:spPr/>
        <p:txBody>
          <a:bodyPr/>
          <a:lstStyle/>
          <a:p>
            <a:fld id="{B9F1D033-0F2B-4A91-A3BE-A6E888F59A17}" type="slidenum">
              <a:rPr lang="en-GB" smtClean="0"/>
              <a:pPr/>
              <a:t>‹#›</a:t>
            </a:fld>
            <a:endParaRPr lang="en-GB"/>
          </a:p>
        </p:txBody>
      </p:sp>
    </p:spTree>
    <p:extLst>
      <p:ext uri="{BB962C8B-B14F-4D97-AF65-F5344CB8AC3E}">
        <p14:creationId xmlns:p14="http://schemas.microsoft.com/office/powerpoint/2010/main" val="1614655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64E46-B2CD-4B74-A637-B6A8707129D5}" type="datetime1">
              <a:rPr lang="en-GB" smtClean="0"/>
              <a:t>19/06/2021</a:t>
            </a:fld>
            <a:endParaRPr lang="en-GB"/>
          </a:p>
        </p:txBody>
      </p:sp>
      <p:sp>
        <p:nvSpPr>
          <p:cNvPr id="3" name="Footer Placeholder 2"/>
          <p:cNvSpPr>
            <a:spLocks noGrp="1"/>
          </p:cNvSpPr>
          <p:nvPr>
            <p:ph type="ftr" sz="quarter" idx="11"/>
          </p:nvPr>
        </p:nvSpPr>
        <p:spPr/>
        <p:txBody>
          <a:bodyPr/>
          <a:lstStyle/>
          <a:p>
            <a:r>
              <a:rPr lang="en-GB" smtClean="0"/>
              <a:t>Dulwich Streetspace Review - Community Meeting 19th June</a:t>
            </a:r>
            <a:endParaRPr lang="en-GB"/>
          </a:p>
        </p:txBody>
      </p:sp>
      <p:sp>
        <p:nvSpPr>
          <p:cNvPr id="4" name="Slide Number Placeholder 3"/>
          <p:cNvSpPr>
            <a:spLocks noGrp="1"/>
          </p:cNvSpPr>
          <p:nvPr>
            <p:ph type="sldNum" sz="quarter" idx="12"/>
          </p:nvPr>
        </p:nvSpPr>
        <p:spPr/>
        <p:txBody>
          <a:bodyPr/>
          <a:lstStyle/>
          <a:p>
            <a:fld id="{C183C8F0-5823-4004-AFE2-A277124341C5}" type="slidenum">
              <a:rPr lang="en-GB" smtClean="0"/>
              <a:t>‹#›</a:t>
            </a:fld>
            <a:endParaRPr lang="en-GB"/>
          </a:p>
        </p:txBody>
      </p:sp>
    </p:spTree>
    <p:extLst>
      <p:ext uri="{BB962C8B-B14F-4D97-AF65-F5344CB8AC3E}">
        <p14:creationId xmlns:p14="http://schemas.microsoft.com/office/powerpoint/2010/main" val="220019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Coloured Background">
    <p:spTree>
      <p:nvGrpSpPr>
        <p:cNvPr id="1" name=""/>
        <p:cNvGrpSpPr/>
        <p:nvPr/>
      </p:nvGrpSpPr>
      <p:grpSpPr>
        <a:xfrm>
          <a:off x="0" y="0"/>
          <a:ext cx="0" cy="0"/>
          <a:chOff x="0" y="0"/>
          <a:chExt cx="0" cy="0"/>
        </a:xfrm>
      </p:grpSpPr>
      <p:sp>
        <p:nvSpPr>
          <p:cNvPr id="9" name="Rectangle 8"/>
          <p:cNvSpPr/>
          <p:nvPr userDrawn="1"/>
        </p:nvSpPr>
        <p:spPr>
          <a:xfrm>
            <a:off x="360000" y="360000"/>
            <a:ext cx="8409350" cy="5112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20000" y="720000"/>
            <a:ext cx="6559200" cy="1692771"/>
          </a:xfrm>
        </p:spPr>
        <p:txBody>
          <a:bodyPr/>
          <a:lstStyle>
            <a:lvl1pPr>
              <a:defRPr>
                <a:solidFill>
                  <a:srgbClr val="FFFFFF"/>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2585630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White Backgroun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6559200" cy="1692771"/>
          </a:xfrm>
        </p:spPr>
        <p:txBody>
          <a:bodyPr/>
          <a:lstStyle>
            <a:lvl1pPr>
              <a:defRPr>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720000" y="2566800"/>
            <a:ext cx="6559200" cy="359073"/>
          </a:xfrm>
        </p:spPr>
        <p:txBody>
          <a:bodyPr>
            <a:noAutofit/>
          </a:bodyPr>
          <a:lstStyle>
            <a:lvl1pPr marL="0" indent="0" algn="l">
              <a:lnSpc>
                <a:spcPts val="2800"/>
              </a:lnSpc>
              <a:buNone/>
              <a:defRPr sz="26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8" name="Rectangle 7"/>
          <p:cNvSpPr/>
          <p:nvPr userDrawn="1"/>
        </p:nvSpPr>
        <p:spPr>
          <a:xfrm>
            <a:off x="360000" y="5472000"/>
            <a:ext cx="8401050" cy="1476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360000" y="360000"/>
            <a:ext cx="8409350" cy="5112000"/>
          </a:xfrm>
          <a:prstGeom prst="rect">
            <a:avLst/>
          </a:prstGeom>
          <a:no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2320" y="5922000"/>
            <a:ext cx="1296000" cy="574837"/>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8298" y="5661248"/>
            <a:ext cx="3224791" cy="344425"/>
          </a:xfrm>
          <a:prstGeom prst="rect">
            <a:avLst/>
          </a:prstGeom>
        </p:spPr>
      </p:pic>
      <p:sp>
        <p:nvSpPr>
          <p:cNvPr id="15" name="Picture Placeholder 14"/>
          <p:cNvSpPr>
            <a:spLocks noGrp="1"/>
          </p:cNvSpPr>
          <p:nvPr>
            <p:ph type="pic" sz="quarter" idx="10" hasCustomPrompt="1"/>
          </p:nvPr>
        </p:nvSpPr>
        <p:spPr>
          <a:xfrm>
            <a:off x="36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6" name="Picture Placeholder 14"/>
          <p:cNvSpPr>
            <a:spLocks noGrp="1"/>
          </p:cNvSpPr>
          <p:nvPr>
            <p:ph type="pic" sz="quarter" idx="11" hasCustomPrompt="1"/>
          </p:nvPr>
        </p:nvSpPr>
        <p:spPr>
          <a:xfrm>
            <a:off x="153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SECONDARY</a:t>
            </a:r>
          </a:p>
          <a:p>
            <a:r>
              <a:rPr lang="en-GB"/>
              <a:t>LOGO</a:t>
            </a:r>
          </a:p>
        </p:txBody>
      </p:sp>
      <p:sp>
        <p:nvSpPr>
          <p:cNvPr id="17" name="Picture Placeholder 14"/>
          <p:cNvSpPr>
            <a:spLocks noGrp="1"/>
          </p:cNvSpPr>
          <p:nvPr>
            <p:ph type="pic" sz="quarter" idx="12" hasCustomPrompt="1"/>
          </p:nvPr>
        </p:nvSpPr>
        <p:spPr>
          <a:xfrm>
            <a:off x="2700000" y="6084000"/>
            <a:ext cx="864000" cy="396000"/>
          </a:xfrm>
          <a:solidFill>
            <a:schemeClr val="bg1">
              <a:lumMod val="85000"/>
            </a:schemeClr>
          </a:solidFill>
        </p:spPr>
        <p:txBody>
          <a:bodyPr anchor="ctr" anchorCtr="0"/>
          <a:lstStyle>
            <a:lvl1pPr marL="0" indent="0" algn="ctr">
              <a:lnSpc>
                <a:spcPct val="100000"/>
              </a:lnSpc>
              <a:spcAft>
                <a:spcPts val="0"/>
              </a:spcAft>
              <a:buNone/>
              <a:defRPr sz="800"/>
            </a:lvl1pPr>
          </a:lstStyle>
          <a:p>
            <a:r>
              <a:rPr lang="en-GB"/>
              <a:t>CAMPAIGN</a:t>
            </a:r>
          </a:p>
          <a:p>
            <a:r>
              <a:rPr lang="en-GB"/>
              <a:t>LOGO</a:t>
            </a:r>
          </a:p>
        </p:txBody>
      </p:sp>
    </p:spTree>
    <p:extLst>
      <p:ext uri="{BB962C8B-B14F-4D97-AF65-F5344CB8AC3E}">
        <p14:creationId xmlns:p14="http://schemas.microsoft.com/office/powerpoint/2010/main" val="420725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584000"/>
          </a:xfrm>
          <a:prstGeom prst="rect">
            <a:avLst/>
          </a:prstGeom>
        </p:spPr>
        <p:txBody>
          <a:bodyPr vert="horz" lIns="0" tIns="0" rIns="0" bIns="0" rtlCol="0" anchor="t" anchorCtr="0">
            <a:noAutofit/>
          </a:bodyPr>
          <a:lstStyle/>
          <a:p>
            <a:r>
              <a:rPr lang="en-US"/>
              <a:t>Insert main </a:t>
            </a:r>
            <a:br>
              <a:rPr lang="en-US"/>
            </a:br>
            <a:r>
              <a:rPr lang="en-US"/>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07B6FE99-395A-477C-B39A-B3D51528569F}" type="datetime1">
              <a:rPr lang="en-GB" smtClean="0"/>
              <a:t>19/06/2021</a:t>
            </a:fld>
            <a:endParaRPr lang="en-GB"/>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smtClean="0"/>
              <a:t>Dulwich Streetspace Review - Community Meeting 19th June</a:t>
            </a:r>
            <a:endParaRPr lang="en-GB"/>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a:p>
        </p:txBody>
      </p:sp>
      <p:cxnSp>
        <p:nvCxnSpPr>
          <p:cNvPr id="8" name="Straight Connector 7"/>
          <p:cNvCxnSpPr/>
          <p:nvPr userDrawn="1"/>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userDrawn="1"/>
        </p:nvSpPr>
        <p:spPr>
          <a:xfrm>
            <a:off x="7402068" y="6451200"/>
            <a:ext cx="1274388" cy="123111"/>
          </a:xfrm>
          <a:prstGeom prst="rect">
            <a:avLst/>
          </a:prstGeom>
          <a:noFill/>
        </p:spPr>
        <p:txBody>
          <a:bodyPr wrap="none" lIns="0" tIns="0" rIns="0" bIns="0" rtlCol="0">
            <a:spAutoFit/>
          </a:bodyPr>
          <a:lstStyle/>
          <a:p>
            <a:r>
              <a:rPr lang="en-GB" sz="800">
                <a:solidFill>
                  <a:srgbClr val="808080"/>
                </a:solidFill>
              </a:rPr>
              <a:t>• </a:t>
            </a:r>
            <a:r>
              <a:rPr lang="en-GB" sz="800" b="1">
                <a:solidFill>
                  <a:srgbClr val="808080"/>
                </a:solidFill>
              </a:rPr>
              <a:t>southwark.gov.uk</a:t>
            </a:r>
            <a:r>
              <a:rPr lang="en-GB" sz="800">
                <a:solidFill>
                  <a:srgbClr val="808080"/>
                </a:solidFill>
              </a:rPr>
              <a:t> • Page</a:t>
            </a:r>
          </a:p>
        </p:txBody>
      </p:sp>
      <p:sp>
        <p:nvSpPr>
          <p:cNvPr id="10" name="TextBox 9"/>
          <p:cNvSpPr txBox="1">
            <a:spLocks/>
          </p:cNvSpPr>
          <p:nvPr userDrawn="1"/>
        </p:nvSpPr>
        <p:spPr>
          <a:xfrm>
            <a:off x="6798876" y="6451200"/>
            <a:ext cx="35266" cy="123111"/>
          </a:xfrm>
          <a:prstGeom prst="rect">
            <a:avLst/>
          </a:prstGeom>
          <a:noFill/>
        </p:spPr>
        <p:txBody>
          <a:bodyPr wrap="none" lIns="0" tIns="0" rIns="0" bIns="0" rtlCol="0">
            <a:spAutoFit/>
          </a:bodyPr>
          <a:lstStyle/>
          <a:p>
            <a:r>
              <a:rPr lang="en-GB" sz="800">
                <a:solidFill>
                  <a:srgbClr val="808080"/>
                </a:solidFill>
              </a:rPr>
              <a:t>•</a:t>
            </a:r>
          </a:p>
        </p:txBody>
      </p:sp>
    </p:spTree>
    <p:extLst>
      <p:ext uri="{BB962C8B-B14F-4D97-AF65-F5344CB8AC3E}">
        <p14:creationId xmlns:p14="http://schemas.microsoft.com/office/powerpoint/2010/main" val="417807178"/>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6" r:id="rId3"/>
    <p:sldLayoutId id="2147483650" r:id="rId4"/>
    <p:sldLayoutId id="2147483652" r:id="rId5"/>
    <p:sldLayoutId id="2147483654" r:id="rId6"/>
    <p:sldLayoutId id="2147483679" r:id="rId7"/>
  </p:sldLayoutIdLst>
  <p:hf hdr="0" dt="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692771"/>
          </a:xfrm>
          <a:prstGeom prst="rect">
            <a:avLst/>
          </a:prstGeom>
        </p:spPr>
        <p:txBody>
          <a:bodyPr vert="horz" lIns="0" tIns="0" rIns="0" bIns="0" rtlCol="0" anchor="t" anchorCtr="0">
            <a:noAutofit/>
          </a:bodyPr>
          <a:lstStyle/>
          <a:p>
            <a:r>
              <a:rPr lang="en-US"/>
              <a:t>Insert main </a:t>
            </a:r>
            <a:br>
              <a:rPr lang="en-US"/>
            </a:br>
            <a:r>
              <a:rPr lang="en-US"/>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45D2FBD0-300F-45FD-B922-B37367B24F37}" type="datetime1">
              <a:rPr lang="en-GB" smtClean="0"/>
              <a:t>19/06/2021</a:t>
            </a:fld>
            <a:endParaRPr lang="en-GB"/>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smtClean="0"/>
              <a:t>Dulwich Streetspace Review - Community Meeting 19th June</a:t>
            </a:r>
            <a:endParaRPr lang="en-GB"/>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a:p>
        </p:txBody>
      </p:sp>
      <p:cxnSp>
        <p:nvCxnSpPr>
          <p:cNvPr id="8" name="Straight Connector 7"/>
          <p:cNvCxnSpPr/>
          <p:nvPr userDrawn="1"/>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userDrawn="1"/>
        </p:nvSpPr>
        <p:spPr>
          <a:xfrm>
            <a:off x="7402068" y="6451200"/>
            <a:ext cx="1274388" cy="123111"/>
          </a:xfrm>
          <a:prstGeom prst="rect">
            <a:avLst/>
          </a:prstGeom>
          <a:noFill/>
        </p:spPr>
        <p:txBody>
          <a:bodyPr wrap="none" lIns="0" tIns="0" rIns="0" bIns="0" rtlCol="0">
            <a:spAutoFit/>
          </a:bodyPr>
          <a:lstStyle/>
          <a:p>
            <a:r>
              <a:rPr lang="en-GB" sz="800">
                <a:solidFill>
                  <a:srgbClr val="808080"/>
                </a:solidFill>
              </a:rPr>
              <a:t>• </a:t>
            </a:r>
            <a:r>
              <a:rPr lang="en-GB" sz="800" b="1">
                <a:solidFill>
                  <a:srgbClr val="808080"/>
                </a:solidFill>
              </a:rPr>
              <a:t>southwark.gov.uk</a:t>
            </a:r>
            <a:r>
              <a:rPr lang="en-GB" sz="800">
                <a:solidFill>
                  <a:srgbClr val="808080"/>
                </a:solidFill>
              </a:rPr>
              <a:t> • Page</a:t>
            </a:r>
          </a:p>
        </p:txBody>
      </p:sp>
      <p:sp>
        <p:nvSpPr>
          <p:cNvPr id="10" name="TextBox 9"/>
          <p:cNvSpPr txBox="1">
            <a:spLocks/>
          </p:cNvSpPr>
          <p:nvPr userDrawn="1"/>
        </p:nvSpPr>
        <p:spPr>
          <a:xfrm>
            <a:off x="6798876" y="6451200"/>
            <a:ext cx="35266" cy="123111"/>
          </a:xfrm>
          <a:prstGeom prst="rect">
            <a:avLst/>
          </a:prstGeom>
          <a:noFill/>
        </p:spPr>
        <p:txBody>
          <a:bodyPr wrap="none" lIns="0" tIns="0" rIns="0" bIns="0" rtlCol="0">
            <a:spAutoFit/>
          </a:bodyPr>
          <a:lstStyle/>
          <a:p>
            <a:r>
              <a:rPr lang="en-GB" sz="800">
                <a:solidFill>
                  <a:srgbClr val="808080"/>
                </a:solidFill>
              </a:rPr>
              <a:t>•</a:t>
            </a:r>
          </a:p>
        </p:txBody>
      </p:sp>
    </p:spTree>
    <p:extLst>
      <p:ext uri="{BB962C8B-B14F-4D97-AF65-F5344CB8AC3E}">
        <p14:creationId xmlns:p14="http://schemas.microsoft.com/office/powerpoint/2010/main" val="26370574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Lst>
  <p:hf hdr="0" dt="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692771"/>
          </a:xfrm>
          <a:prstGeom prst="rect">
            <a:avLst/>
          </a:prstGeom>
        </p:spPr>
        <p:txBody>
          <a:bodyPr vert="horz" lIns="0" tIns="0" rIns="0" bIns="0" rtlCol="0" anchor="t" anchorCtr="0">
            <a:noAutofit/>
          </a:bodyPr>
          <a:lstStyle/>
          <a:p>
            <a:r>
              <a:rPr lang="en-US"/>
              <a:t>Insert main </a:t>
            </a:r>
            <a:br>
              <a:rPr lang="en-US"/>
            </a:br>
            <a:r>
              <a:rPr lang="en-US"/>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4AD0E187-7513-4DAD-A353-B45AE4CEA7C3}" type="datetime1">
              <a:rPr lang="en-GB" smtClean="0"/>
              <a:t>19/06/2021</a:t>
            </a:fld>
            <a:endParaRPr lang="en-GB"/>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smtClean="0"/>
              <a:t>Dulwich Streetspace Review - Community Meeting 19th June</a:t>
            </a:r>
            <a:endParaRPr lang="en-GB"/>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a:p>
        </p:txBody>
      </p:sp>
      <p:cxnSp>
        <p:nvCxnSpPr>
          <p:cNvPr id="8" name="Straight Connector 7"/>
          <p:cNvCxnSpPr/>
          <p:nvPr userDrawn="1"/>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userDrawn="1"/>
        </p:nvSpPr>
        <p:spPr>
          <a:xfrm>
            <a:off x="7402068" y="6451200"/>
            <a:ext cx="1274388" cy="123111"/>
          </a:xfrm>
          <a:prstGeom prst="rect">
            <a:avLst/>
          </a:prstGeom>
          <a:noFill/>
        </p:spPr>
        <p:txBody>
          <a:bodyPr wrap="none" lIns="0" tIns="0" rIns="0" bIns="0" rtlCol="0">
            <a:spAutoFit/>
          </a:bodyPr>
          <a:lstStyle/>
          <a:p>
            <a:r>
              <a:rPr lang="en-GB" sz="800">
                <a:solidFill>
                  <a:srgbClr val="808080"/>
                </a:solidFill>
              </a:rPr>
              <a:t>• </a:t>
            </a:r>
            <a:r>
              <a:rPr lang="en-GB" sz="800" b="1">
                <a:solidFill>
                  <a:srgbClr val="808080"/>
                </a:solidFill>
              </a:rPr>
              <a:t>southwark.gov.uk</a:t>
            </a:r>
            <a:r>
              <a:rPr lang="en-GB" sz="800">
                <a:solidFill>
                  <a:srgbClr val="808080"/>
                </a:solidFill>
              </a:rPr>
              <a:t> • Page</a:t>
            </a:r>
          </a:p>
        </p:txBody>
      </p:sp>
      <p:sp>
        <p:nvSpPr>
          <p:cNvPr id="10" name="TextBox 9"/>
          <p:cNvSpPr txBox="1">
            <a:spLocks/>
          </p:cNvSpPr>
          <p:nvPr userDrawn="1"/>
        </p:nvSpPr>
        <p:spPr>
          <a:xfrm>
            <a:off x="6798876" y="6451200"/>
            <a:ext cx="35266" cy="123111"/>
          </a:xfrm>
          <a:prstGeom prst="rect">
            <a:avLst/>
          </a:prstGeom>
          <a:noFill/>
        </p:spPr>
        <p:txBody>
          <a:bodyPr wrap="none" lIns="0" tIns="0" rIns="0" bIns="0" rtlCol="0">
            <a:spAutoFit/>
          </a:bodyPr>
          <a:lstStyle/>
          <a:p>
            <a:r>
              <a:rPr lang="en-GB" sz="800">
                <a:solidFill>
                  <a:srgbClr val="808080"/>
                </a:solidFill>
              </a:rPr>
              <a:t>•</a:t>
            </a:r>
          </a:p>
        </p:txBody>
      </p:sp>
    </p:spTree>
    <p:extLst>
      <p:ext uri="{BB962C8B-B14F-4D97-AF65-F5344CB8AC3E}">
        <p14:creationId xmlns:p14="http://schemas.microsoft.com/office/powerpoint/2010/main" val="188388693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hdr="0" dt="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24000"/>
            <a:ext cx="6559200" cy="1692771"/>
          </a:xfrm>
          <a:prstGeom prst="rect">
            <a:avLst/>
          </a:prstGeom>
        </p:spPr>
        <p:txBody>
          <a:bodyPr vert="horz" lIns="0" tIns="0" rIns="0" bIns="0" rtlCol="0" anchor="t" anchorCtr="0">
            <a:noAutofit/>
          </a:bodyPr>
          <a:lstStyle/>
          <a:p>
            <a:r>
              <a:rPr lang="en-US"/>
              <a:t>Insert main </a:t>
            </a:r>
            <a:br>
              <a:rPr lang="en-US"/>
            </a:br>
            <a:r>
              <a:rPr lang="en-US"/>
              <a:t>headline here</a:t>
            </a:r>
            <a:endParaRPr lang="en-GB"/>
          </a:p>
        </p:txBody>
      </p:sp>
      <p:sp>
        <p:nvSpPr>
          <p:cNvPr id="3" name="Text Placeholder 2"/>
          <p:cNvSpPr>
            <a:spLocks noGrp="1"/>
          </p:cNvSpPr>
          <p:nvPr>
            <p:ph type="body" idx="1"/>
          </p:nvPr>
        </p:nvSpPr>
        <p:spPr>
          <a:xfrm>
            <a:off x="360000" y="2196000"/>
            <a:ext cx="6559200" cy="39960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6834141" y="6451200"/>
            <a:ext cx="546591" cy="123111"/>
          </a:xfrm>
          <a:prstGeom prst="rect">
            <a:avLst/>
          </a:prstGeom>
        </p:spPr>
        <p:txBody>
          <a:bodyPr vert="horz" wrap="square" lIns="0" tIns="0" rIns="0" bIns="0" rtlCol="0" anchor="ctr">
            <a:spAutoFit/>
          </a:bodyPr>
          <a:lstStyle>
            <a:lvl1pPr algn="r">
              <a:defRPr sz="800">
                <a:solidFill>
                  <a:srgbClr val="808080"/>
                </a:solidFill>
              </a:defRPr>
            </a:lvl1pPr>
          </a:lstStyle>
          <a:p>
            <a:fld id="{A03D7ACC-4729-4E20-9AC2-19974029E9D8}" type="datetime1">
              <a:rPr lang="en-GB" smtClean="0"/>
              <a:t>19/06/2021</a:t>
            </a:fld>
            <a:endParaRPr lang="en-GB"/>
          </a:p>
        </p:txBody>
      </p:sp>
      <p:sp>
        <p:nvSpPr>
          <p:cNvPr id="5" name="Footer Placeholder 4"/>
          <p:cNvSpPr>
            <a:spLocks noGrp="1"/>
          </p:cNvSpPr>
          <p:nvPr>
            <p:ph type="ftr" sz="quarter" idx="3"/>
          </p:nvPr>
        </p:nvSpPr>
        <p:spPr>
          <a:xfrm>
            <a:off x="534072" y="6451200"/>
            <a:ext cx="6244302" cy="123111"/>
          </a:xfrm>
          <a:prstGeom prst="rect">
            <a:avLst/>
          </a:prstGeom>
        </p:spPr>
        <p:txBody>
          <a:bodyPr vert="horz" wrap="square" lIns="0" tIns="0" rIns="0" bIns="0" rtlCol="0" anchor="ctr">
            <a:spAutoFit/>
          </a:bodyPr>
          <a:lstStyle>
            <a:lvl1pPr algn="r">
              <a:defRPr sz="800">
                <a:solidFill>
                  <a:srgbClr val="808080"/>
                </a:solidFill>
              </a:defRPr>
            </a:lvl1pPr>
          </a:lstStyle>
          <a:p>
            <a:r>
              <a:rPr lang="en-GB" smtClean="0"/>
              <a:t>Dulwich Streetspace Review - Community Meeting 19th June</a:t>
            </a:r>
            <a:endParaRPr lang="en-GB"/>
          </a:p>
        </p:txBody>
      </p:sp>
      <p:sp>
        <p:nvSpPr>
          <p:cNvPr id="6" name="Slide Number Placeholder 5"/>
          <p:cNvSpPr>
            <a:spLocks noGrp="1"/>
          </p:cNvSpPr>
          <p:nvPr>
            <p:ph type="sldNum" sz="quarter" idx="4"/>
          </p:nvPr>
        </p:nvSpPr>
        <p:spPr>
          <a:xfrm>
            <a:off x="8460432" y="6451200"/>
            <a:ext cx="288032" cy="123111"/>
          </a:xfrm>
          <a:prstGeom prst="rect">
            <a:avLst/>
          </a:prstGeom>
        </p:spPr>
        <p:txBody>
          <a:bodyPr vert="horz" wrap="square" lIns="0" tIns="0" rIns="0" bIns="0" rtlCol="0" anchor="t" anchorCtr="0">
            <a:spAutoFit/>
          </a:bodyPr>
          <a:lstStyle>
            <a:lvl1pPr algn="r">
              <a:defRPr sz="800">
                <a:solidFill>
                  <a:srgbClr val="808080"/>
                </a:solidFill>
              </a:defRPr>
            </a:lvl1pPr>
          </a:lstStyle>
          <a:p>
            <a:fld id="{B9F1D033-0F2B-4A91-A3BE-A6E888F59A17}" type="slidenum">
              <a:rPr lang="en-GB" smtClean="0"/>
              <a:pPr/>
              <a:t>‹#›</a:t>
            </a:fld>
            <a:endParaRPr lang="en-GB"/>
          </a:p>
        </p:txBody>
      </p:sp>
      <p:cxnSp>
        <p:nvCxnSpPr>
          <p:cNvPr id="8" name="Straight Connector 7"/>
          <p:cNvCxnSpPr/>
          <p:nvPr userDrawn="1"/>
        </p:nvCxnSpPr>
        <p:spPr>
          <a:xfrm>
            <a:off x="360000" y="6372000"/>
            <a:ext cx="8402400" cy="0"/>
          </a:xfrm>
          <a:prstGeom prst="line">
            <a:avLst/>
          </a:prstGeom>
          <a:ln w="127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p:cNvSpPr>
          <p:nvPr userDrawn="1"/>
        </p:nvSpPr>
        <p:spPr>
          <a:xfrm>
            <a:off x="7402068" y="6451200"/>
            <a:ext cx="1274388" cy="123111"/>
          </a:xfrm>
          <a:prstGeom prst="rect">
            <a:avLst/>
          </a:prstGeom>
          <a:noFill/>
        </p:spPr>
        <p:txBody>
          <a:bodyPr wrap="none" lIns="0" tIns="0" rIns="0" bIns="0" rtlCol="0">
            <a:spAutoFit/>
          </a:bodyPr>
          <a:lstStyle/>
          <a:p>
            <a:r>
              <a:rPr lang="en-GB" sz="800">
                <a:solidFill>
                  <a:srgbClr val="808080"/>
                </a:solidFill>
              </a:rPr>
              <a:t>• </a:t>
            </a:r>
            <a:r>
              <a:rPr lang="en-GB" sz="800" b="1">
                <a:solidFill>
                  <a:srgbClr val="808080"/>
                </a:solidFill>
              </a:rPr>
              <a:t>southwark.gov.uk</a:t>
            </a:r>
            <a:r>
              <a:rPr lang="en-GB" sz="800">
                <a:solidFill>
                  <a:srgbClr val="808080"/>
                </a:solidFill>
              </a:rPr>
              <a:t> • Page</a:t>
            </a:r>
          </a:p>
        </p:txBody>
      </p:sp>
      <p:sp>
        <p:nvSpPr>
          <p:cNvPr id="10" name="TextBox 9"/>
          <p:cNvSpPr txBox="1">
            <a:spLocks/>
          </p:cNvSpPr>
          <p:nvPr userDrawn="1"/>
        </p:nvSpPr>
        <p:spPr>
          <a:xfrm>
            <a:off x="6798876" y="6451200"/>
            <a:ext cx="35266" cy="123111"/>
          </a:xfrm>
          <a:prstGeom prst="rect">
            <a:avLst/>
          </a:prstGeom>
          <a:noFill/>
        </p:spPr>
        <p:txBody>
          <a:bodyPr wrap="none" lIns="0" tIns="0" rIns="0" bIns="0" rtlCol="0">
            <a:spAutoFit/>
          </a:bodyPr>
          <a:lstStyle/>
          <a:p>
            <a:r>
              <a:rPr lang="en-GB" sz="800">
                <a:solidFill>
                  <a:srgbClr val="808080"/>
                </a:solidFill>
              </a:rPr>
              <a:t>•</a:t>
            </a:r>
          </a:p>
        </p:txBody>
      </p:sp>
    </p:spTree>
    <p:extLst>
      <p:ext uri="{BB962C8B-B14F-4D97-AF65-F5344CB8AC3E}">
        <p14:creationId xmlns:p14="http://schemas.microsoft.com/office/powerpoint/2010/main" val="2982127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hdr="0" dt="0"/>
  <p:txStyles>
    <p:titleStyle>
      <a:lvl1pPr algn="l" defTabSz="914400" rtl="0" eaLnBrk="1" latinLnBrk="0" hangingPunct="1">
        <a:lnSpc>
          <a:spcPts val="6600"/>
        </a:lnSpc>
        <a:spcBef>
          <a:spcPct val="0"/>
        </a:spcBef>
        <a:buNone/>
        <a:defRPr sz="6200" kern="1200">
          <a:solidFill>
            <a:schemeClr val="tx1"/>
          </a:solidFill>
          <a:latin typeface="+mj-lt"/>
          <a:ea typeface="+mj-ea"/>
          <a:cs typeface="+mj-cs"/>
        </a:defRPr>
      </a:lvl1pPr>
    </p:titleStyle>
    <p:bodyStyle>
      <a:lvl1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1pPr>
      <a:lvl2pPr marL="43200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2pPr>
      <a:lvl3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3pPr>
      <a:lvl4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4pPr>
      <a:lvl5pPr marL="0" indent="-216000" algn="l" defTabSz="914400" rtl="0" eaLnBrk="1" latinLnBrk="0" hangingPunct="1">
        <a:lnSpc>
          <a:spcPts val="1600"/>
        </a:lnSpc>
        <a:spcBef>
          <a:spcPts val="0"/>
        </a:spcBef>
        <a:spcAft>
          <a:spcPts val="1134"/>
        </a:spcAft>
        <a:buFont typeface="Arial" panose="020B0604020202020204" pitchFamily="34" charset="0"/>
        <a:buChar char="»"/>
        <a:defRPr sz="1400" kern="1200">
          <a:solidFill>
            <a:srgbClr val="80808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southwark.gov.uk/dulwichstreetspacereview"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treetspace@southwark.gov.uk" TargetMode="External"/><Relationship Id="rId2" Type="http://schemas.openxmlformats.org/officeDocument/2006/relationships/hyperlink" Target="http://www.southwark.gov.uk/dulwichstreetspacereview"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www.southwark.gov.uk/dulwichstreetspacereview" TargetMode="External"/><Relationship Id="rId2" Type="http://schemas.openxmlformats.org/officeDocument/2006/relationships/hyperlink" Target="https://dulwichreview.eventbrite.co.uk/" TargetMode="External"/><Relationship Id="rId1" Type="http://schemas.openxmlformats.org/officeDocument/2006/relationships/slideLayout" Target="../slideLayouts/slideLayout4.xml"/><Relationship Id="rId4" Type="http://schemas.openxmlformats.org/officeDocument/2006/relationships/hyperlink" Target="mailto:streetspace@southwark.gov.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400" dirty="0"/>
              <a:t>Dulwich </a:t>
            </a:r>
            <a:r>
              <a:rPr lang="en-GB" sz="4400" dirty="0" err="1"/>
              <a:t>Streetspace</a:t>
            </a:r>
            <a:r>
              <a:rPr lang="en-GB" sz="4400" dirty="0"/>
              <a:t> Review</a:t>
            </a:r>
          </a:p>
        </p:txBody>
      </p:sp>
      <p:sp>
        <p:nvSpPr>
          <p:cNvPr id="3" name="Subtitle 2"/>
          <p:cNvSpPr>
            <a:spLocks noGrp="1"/>
          </p:cNvSpPr>
          <p:nvPr>
            <p:ph type="subTitle" idx="1"/>
          </p:nvPr>
        </p:nvSpPr>
        <p:spPr/>
        <p:txBody>
          <a:bodyPr/>
          <a:lstStyle/>
          <a:p>
            <a:r>
              <a:rPr lang="en-GB" dirty="0"/>
              <a:t>Community meeting </a:t>
            </a:r>
            <a:r>
              <a:rPr lang="en-GB" dirty="0" smtClean="0"/>
              <a:t>19</a:t>
            </a:r>
            <a:r>
              <a:rPr lang="en-GB" baseline="30000" dirty="0" smtClean="0"/>
              <a:t>th</a:t>
            </a:r>
            <a:r>
              <a:rPr lang="en-GB" dirty="0" smtClean="0"/>
              <a:t> June</a:t>
            </a:r>
            <a:endParaRPr lang="en-GB" dirty="0"/>
          </a:p>
          <a:p>
            <a:r>
              <a:rPr lang="en-GB" sz="1800" dirty="0"/>
              <a:t>Chair Cllr. Andy </a:t>
            </a:r>
            <a:r>
              <a:rPr lang="en-GB" sz="1800" dirty="0" smtClean="0"/>
              <a:t>Simmons</a:t>
            </a:r>
            <a:endParaRPr lang="en-GB" sz="1800" dirty="0"/>
          </a:p>
        </p:txBody>
      </p:sp>
    </p:spTree>
    <p:extLst>
      <p:ext uri="{BB962C8B-B14F-4D97-AF65-F5344CB8AC3E}">
        <p14:creationId xmlns:p14="http://schemas.microsoft.com/office/powerpoint/2010/main" val="7027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623" y="188640"/>
            <a:ext cx="6559200" cy="1584000"/>
          </a:xfrm>
        </p:spPr>
        <p:txBody>
          <a:bodyPr/>
          <a:lstStyle/>
          <a:p>
            <a:r>
              <a:rPr lang="en-GB" sz="4800" dirty="0" smtClean="0"/>
              <a:t>Recent changes</a:t>
            </a:r>
            <a:endParaRPr lang="en-GB" sz="4800" dirty="0"/>
          </a:p>
        </p:txBody>
      </p:sp>
      <p:sp>
        <p:nvSpPr>
          <p:cNvPr id="3" name="Footer Placeholder 2"/>
          <p:cNvSpPr>
            <a:spLocks noGrp="1"/>
          </p:cNvSpPr>
          <p:nvPr>
            <p:ph type="ftr" sz="quarter" idx="11"/>
          </p:nvPr>
        </p:nvSpPr>
        <p:spPr/>
        <p:txBody>
          <a:bodyPr/>
          <a:lstStyle/>
          <a:p>
            <a:r>
              <a:rPr lang="en-GB" smtClean="0"/>
              <a:t>Dulwich Streetspace Review - Community Meeting 19th June</a:t>
            </a:r>
            <a:endParaRPr lang="en-GB"/>
          </a:p>
        </p:txBody>
      </p:sp>
      <p:sp>
        <p:nvSpPr>
          <p:cNvPr id="4" name="Slide Number Placeholder 3"/>
          <p:cNvSpPr>
            <a:spLocks noGrp="1"/>
          </p:cNvSpPr>
          <p:nvPr>
            <p:ph type="sldNum" sz="quarter" idx="12"/>
          </p:nvPr>
        </p:nvSpPr>
        <p:spPr/>
        <p:txBody>
          <a:bodyPr/>
          <a:lstStyle/>
          <a:p>
            <a:fld id="{B9F1D033-0F2B-4A91-A3BE-A6E888F59A17}" type="slidenum">
              <a:rPr lang="en-GB" smtClean="0"/>
              <a:pPr/>
              <a:t>10</a:t>
            </a:fld>
            <a:endParaRPr lang="en-GB"/>
          </a:p>
        </p:txBody>
      </p:sp>
      <p:sp>
        <p:nvSpPr>
          <p:cNvPr id="5" name="TextBox 4"/>
          <p:cNvSpPr txBox="1"/>
          <p:nvPr/>
        </p:nvSpPr>
        <p:spPr>
          <a:xfrm>
            <a:off x="376623" y="1268760"/>
            <a:ext cx="8296286" cy="452431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chemeClr val="bg1">
                    <a:lumMod val="50000"/>
                  </a:schemeClr>
                </a:solidFill>
              </a:rPr>
              <a:t>We will be installing a total of 11 pay-by phone </a:t>
            </a:r>
            <a:r>
              <a:rPr lang="en-GB" dirty="0" smtClean="0">
                <a:solidFill>
                  <a:schemeClr val="bg1">
                    <a:lumMod val="50000"/>
                  </a:schemeClr>
                </a:solidFill>
              </a:rPr>
              <a:t>parking bays </a:t>
            </a:r>
            <a:r>
              <a:rPr lang="en-GB" dirty="0">
                <a:solidFill>
                  <a:schemeClr val="bg1">
                    <a:lumMod val="50000"/>
                  </a:schemeClr>
                </a:solidFill>
              </a:rPr>
              <a:t>on Melbourne Grove, Derwent Grove, Elsie Road and Grove </a:t>
            </a:r>
            <a:r>
              <a:rPr lang="en-GB" dirty="0" smtClean="0">
                <a:solidFill>
                  <a:schemeClr val="bg1">
                    <a:lumMod val="50000"/>
                  </a:schemeClr>
                </a:solidFill>
              </a:rPr>
              <a:t>Vale, providing </a:t>
            </a:r>
            <a:r>
              <a:rPr lang="en-GB" dirty="0">
                <a:solidFill>
                  <a:schemeClr val="bg1">
                    <a:lumMod val="50000"/>
                  </a:schemeClr>
                </a:solidFill>
              </a:rPr>
              <a:t>customers additional parking options.</a:t>
            </a:r>
          </a:p>
          <a:p>
            <a:r>
              <a:rPr lang="en-GB" dirty="0">
                <a:solidFill>
                  <a:schemeClr val="bg1">
                    <a:lumMod val="50000"/>
                  </a:schemeClr>
                </a:solidFill>
              </a:rPr>
              <a:t> </a:t>
            </a:r>
          </a:p>
          <a:p>
            <a:pPr marL="285750" indent="-285750">
              <a:buFont typeface="Arial" panose="020B0604020202020204" pitchFamily="34" charset="0"/>
              <a:buChar char="•"/>
            </a:pPr>
            <a:r>
              <a:rPr lang="en-GB" dirty="0">
                <a:solidFill>
                  <a:schemeClr val="bg1">
                    <a:lumMod val="50000"/>
                  </a:schemeClr>
                </a:solidFill>
              </a:rPr>
              <a:t>We will be installing 2 </a:t>
            </a:r>
            <a:r>
              <a:rPr lang="en-GB" dirty="0" smtClean="0">
                <a:solidFill>
                  <a:schemeClr val="bg1">
                    <a:lumMod val="50000"/>
                  </a:schemeClr>
                </a:solidFill>
              </a:rPr>
              <a:t>shared-use </a:t>
            </a:r>
            <a:r>
              <a:rPr lang="en-GB" dirty="0">
                <a:solidFill>
                  <a:schemeClr val="bg1">
                    <a:lumMod val="50000"/>
                  </a:schemeClr>
                </a:solidFill>
              </a:rPr>
              <a:t>bays on Derwent Grove to improve parking capacity for residents and shoppers.</a:t>
            </a: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r>
              <a:rPr lang="en-GB" dirty="0">
                <a:solidFill>
                  <a:schemeClr val="bg1">
                    <a:lumMod val="50000"/>
                  </a:schemeClr>
                </a:solidFill>
              </a:rPr>
              <a:t>We have installed seating and planting on Melbourne Grove and Elsie </a:t>
            </a:r>
            <a:r>
              <a:rPr lang="en-GB" dirty="0" smtClean="0">
                <a:solidFill>
                  <a:schemeClr val="bg1">
                    <a:lumMod val="50000"/>
                  </a:schemeClr>
                </a:solidFill>
              </a:rPr>
              <a:t>Road, in </a:t>
            </a:r>
            <a:r>
              <a:rPr lang="en-GB" dirty="0">
                <a:solidFill>
                  <a:schemeClr val="bg1">
                    <a:lumMod val="50000"/>
                  </a:schemeClr>
                </a:solidFill>
              </a:rPr>
              <a:t>addition to increasing the cycle parking provision on Melbourne Grove</a:t>
            </a:r>
            <a:r>
              <a:rPr lang="en-GB" dirty="0" smtClean="0">
                <a:solidFill>
                  <a:schemeClr val="bg1">
                    <a:lumMod val="50000"/>
                  </a:schemeClr>
                </a:solidFill>
              </a:rPr>
              <a:t>.</a:t>
            </a: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r>
              <a:rPr lang="en-GB" dirty="0" smtClean="0">
                <a:solidFill>
                  <a:schemeClr val="bg1">
                    <a:lumMod val="50000"/>
                  </a:schemeClr>
                </a:solidFill>
              </a:rPr>
              <a:t>We have installed seating and planting in Dulwich Village to encourage people to spend more time visiting shops and cafes here.</a:t>
            </a:r>
          </a:p>
          <a:p>
            <a:pPr marL="285750" indent="-285750">
              <a:buFont typeface="Arial" panose="020B0604020202020204" pitchFamily="34" charset="0"/>
              <a:buChar char="•"/>
            </a:pPr>
            <a:endParaRPr lang="en-GB" dirty="0">
              <a:solidFill>
                <a:schemeClr val="bg1">
                  <a:lumMod val="50000"/>
                </a:schemeClr>
              </a:solidFill>
            </a:endParaRPr>
          </a:p>
          <a:p>
            <a:pPr marL="285750" indent="-285750">
              <a:buFont typeface="Arial" panose="020B0604020202020204" pitchFamily="34" charset="0"/>
              <a:buChar char="•"/>
            </a:pPr>
            <a:r>
              <a:rPr lang="en-GB" dirty="0">
                <a:solidFill>
                  <a:schemeClr val="bg1">
                    <a:lumMod val="50000"/>
                  </a:schemeClr>
                </a:solidFill>
              </a:rPr>
              <a:t>We will be introducing parking restrictions to the echelon/diagonal parking bays in front of the shops in Dulwich Village to make it easier for people visiting the </a:t>
            </a:r>
            <a:r>
              <a:rPr lang="en-GB" dirty="0" smtClean="0">
                <a:solidFill>
                  <a:schemeClr val="bg1">
                    <a:lumMod val="50000"/>
                  </a:schemeClr>
                </a:solidFill>
              </a:rPr>
              <a:t>shops. </a:t>
            </a:r>
            <a:r>
              <a:rPr lang="en-GB" dirty="0">
                <a:solidFill>
                  <a:schemeClr val="bg1">
                    <a:lumMod val="50000"/>
                  </a:schemeClr>
                </a:solidFill>
              </a:rPr>
              <a:t>We will also be introducing a disabled </a:t>
            </a:r>
            <a:r>
              <a:rPr lang="en-GB" dirty="0" smtClean="0">
                <a:solidFill>
                  <a:schemeClr val="bg1">
                    <a:lumMod val="50000"/>
                  </a:schemeClr>
                </a:solidFill>
              </a:rPr>
              <a:t>bay.</a:t>
            </a:r>
            <a:endParaRPr lang="en-GB" dirty="0">
              <a:solidFill>
                <a:schemeClr val="bg1">
                  <a:lumMod val="50000"/>
                </a:schemeClr>
              </a:solidFill>
            </a:endParaRPr>
          </a:p>
        </p:txBody>
      </p:sp>
    </p:spTree>
    <p:extLst>
      <p:ext uri="{BB962C8B-B14F-4D97-AF65-F5344CB8AC3E}">
        <p14:creationId xmlns:p14="http://schemas.microsoft.com/office/powerpoint/2010/main" val="18477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6" y="197975"/>
            <a:ext cx="8358408" cy="861886"/>
          </a:xfrm>
        </p:spPr>
        <p:txBody>
          <a:bodyPr/>
          <a:lstStyle/>
          <a:p>
            <a:r>
              <a:rPr lang="en-GB" sz="4400" dirty="0" smtClean="0"/>
              <a:t>Monitoring Criteria  </a:t>
            </a:r>
            <a:endParaRPr lang="en-GB" sz="4400" dirty="0"/>
          </a:p>
        </p:txBody>
      </p:sp>
      <p:sp>
        <p:nvSpPr>
          <p:cNvPr id="4" name="Footer Placeholder 3"/>
          <p:cNvSpPr>
            <a:spLocks noGrp="1"/>
          </p:cNvSpPr>
          <p:nvPr>
            <p:ph type="ftr" sz="quarter" idx="11"/>
          </p:nvPr>
        </p:nvSpPr>
        <p:spPr/>
        <p:txBody>
          <a:bodyPr/>
          <a:lstStyle/>
          <a:p>
            <a:r>
              <a:rPr lang="en-GB" smtClean="0"/>
              <a:t>Dulwich Streetspace Review - Community Meeting 19th June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pPr/>
              <a:t>11</a:t>
            </a:fld>
            <a:endParaRPr lang="en-GB"/>
          </a:p>
        </p:txBody>
      </p:sp>
      <p:sp>
        <p:nvSpPr>
          <p:cNvPr id="3" name="Content Placeholder 2"/>
          <p:cNvSpPr>
            <a:spLocks noGrp="1"/>
          </p:cNvSpPr>
          <p:nvPr>
            <p:ph idx="1"/>
          </p:nvPr>
        </p:nvSpPr>
        <p:spPr>
          <a:xfrm>
            <a:off x="534072" y="1196752"/>
            <a:ext cx="6559200" cy="4851232"/>
          </a:xfrm>
        </p:spPr>
        <p:txBody>
          <a:bodyPr/>
          <a:lstStyle/>
          <a:p>
            <a:pPr>
              <a:lnSpc>
                <a:spcPct val="100000"/>
              </a:lnSpc>
            </a:pPr>
            <a:r>
              <a:rPr lang="en-GB" sz="2000" dirty="0" smtClean="0"/>
              <a:t>Reduce </a:t>
            </a:r>
            <a:r>
              <a:rPr lang="en-GB" sz="2000" dirty="0"/>
              <a:t>traffic, considering principal roads and the inner area together (MC1</a:t>
            </a:r>
            <a:r>
              <a:rPr lang="en-GB" sz="2000" dirty="0" smtClean="0"/>
              <a:t>)</a:t>
            </a:r>
          </a:p>
          <a:p>
            <a:pPr>
              <a:lnSpc>
                <a:spcPct val="100000"/>
              </a:lnSpc>
            </a:pPr>
            <a:r>
              <a:rPr lang="en-GB" sz="2000" dirty="0" smtClean="0"/>
              <a:t>Encourage </a:t>
            </a:r>
            <a:r>
              <a:rPr lang="en-GB" sz="2000" dirty="0"/>
              <a:t>people to use active travel modes and improve experience for those who already actively travel (MC2) </a:t>
            </a:r>
            <a:endParaRPr lang="en-GB" sz="2000" dirty="0" smtClean="0"/>
          </a:p>
          <a:p>
            <a:pPr>
              <a:lnSpc>
                <a:spcPct val="100000"/>
              </a:lnSpc>
            </a:pPr>
            <a:r>
              <a:rPr lang="en-GB" sz="2000" dirty="0" smtClean="0"/>
              <a:t>Encourage </a:t>
            </a:r>
            <a:r>
              <a:rPr lang="en-GB" sz="2000" dirty="0"/>
              <a:t>walking, cycling and active travel modes for the journey to school and improve experience for those who already actively travel (MC3</a:t>
            </a:r>
            <a:r>
              <a:rPr lang="en-GB" sz="2000" dirty="0" smtClean="0"/>
              <a:t>)</a:t>
            </a:r>
          </a:p>
          <a:p>
            <a:pPr>
              <a:lnSpc>
                <a:spcPct val="100000"/>
              </a:lnSpc>
            </a:pPr>
            <a:r>
              <a:rPr lang="en-GB" sz="2000" dirty="0" smtClean="0"/>
              <a:t>Re-allocate </a:t>
            </a:r>
            <a:r>
              <a:rPr lang="en-GB" sz="2000" dirty="0"/>
              <a:t>kerbside space to create social spaces and encourage physical activity. (MC4)</a:t>
            </a:r>
          </a:p>
          <a:p>
            <a:endParaRPr lang="en-GB" dirty="0"/>
          </a:p>
        </p:txBody>
      </p:sp>
    </p:spTree>
    <p:extLst>
      <p:ext uri="{BB962C8B-B14F-4D97-AF65-F5344CB8AC3E}">
        <p14:creationId xmlns:p14="http://schemas.microsoft.com/office/powerpoint/2010/main" val="3828889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6" y="197975"/>
            <a:ext cx="8358408" cy="861886"/>
          </a:xfrm>
        </p:spPr>
        <p:txBody>
          <a:bodyPr/>
          <a:lstStyle/>
          <a:p>
            <a:r>
              <a:rPr lang="en-GB" sz="4400" dirty="0"/>
              <a:t>How we will monitor the changes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63819575"/>
              </p:ext>
            </p:extLst>
          </p:nvPr>
        </p:nvGraphicFramePr>
        <p:xfrm>
          <a:off x="467544" y="1050526"/>
          <a:ext cx="8064896" cy="5111310"/>
        </p:xfrm>
        <a:graphic>
          <a:graphicData uri="http://schemas.openxmlformats.org/drawingml/2006/table">
            <a:tbl>
              <a:tblPr firstRow="1" firstCol="1" bandRow="1"/>
              <a:tblGrid>
                <a:gridCol w="1939423">
                  <a:extLst>
                    <a:ext uri="{9D8B030D-6E8A-4147-A177-3AD203B41FA5}">
                      <a16:colId xmlns:a16="http://schemas.microsoft.com/office/drawing/2014/main" xmlns="" val="3610567991"/>
                    </a:ext>
                  </a:extLst>
                </a:gridCol>
                <a:gridCol w="2635300">
                  <a:extLst>
                    <a:ext uri="{9D8B030D-6E8A-4147-A177-3AD203B41FA5}">
                      <a16:colId xmlns:a16="http://schemas.microsoft.com/office/drawing/2014/main" xmlns="" val="128853331"/>
                    </a:ext>
                  </a:extLst>
                </a:gridCol>
                <a:gridCol w="1639086">
                  <a:extLst>
                    <a:ext uri="{9D8B030D-6E8A-4147-A177-3AD203B41FA5}">
                      <a16:colId xmlns:a16="http://schemas.microsoft.com/office/drawing/2014/main" xmlns="" val="2427605118"/>
                    </a:ext>
                  </a:extLst>
                </a:gridCol>
                <a:gridCol w="1851087">
                  <a:extLst>
                    <a:ext uri="{9D8B030D-6E8A-4147-A177-3AD203B41FA5}">
                      <a16:colId xmlns:a16="http://schemas.microsoft.com/office/drawing/2014/main" xmlns="" val="637746496"/>
                    </a:ext>
                  </a:extLst>
                </a:gridCol>
              </a:tblGrid>
              <a:tr h="68058">
                <a:tc>
                  <a:txBody>
                    <a:bodyPr/>
                    <a:lstStyle/>
                    <a:p>
                      <a:pPr>
                        <a:lnSpc>
                          <a:spcPct val="107000"/>
                        </a:lnSpc>
                        <a:spcAft>
                          <a:spcPts val="0"/>
                        </a:spcAft>
                      </a:pPr>
                      <a:r>
                        <a:rPr lang="en-GB" sz="1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What we will measure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en-GB" sz="1000" b="1">
                          <a:solidFill>
                            <a:srgbClr val="FFFFFF"/>
                          </a:solidFill>
                          <a:effectLst/>
                          <a:latin typeface="Arial" panose="020B0604020202020204" pitchFamily="34" charset="0"/>
                          <a:ea typeface="Calibri" panose="020F0502020204030204" pitchFamily="34" charset="0"/>
                          <a:cs typeface="Arial" panose="020B0604020202020204" pitchFamily="34" charset="0"/>
                        </a:rPr>
                        <a:t>Measurement tool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en-GB" sz="1000" b="1">
                          <a:solidFill>
                            <a:srgbClr val="FFFFFF"/>
                          </a:solidFill>
                          <a:effectLst/>
                          <a:latin typeface="Arial" panose="020B0604020202020204" pitchFamily="34" charset="0"/>
                          <a:ea typeface="Calibri" panose="020F0502020204030204" pitchFamily="34" charset="0"/>
                          <a:cs typeface="Arial" panose="020B0604020202020204" pitchFamily="34" charset="0"/>
                        </a:rPr>
                        <a:t>Comparative data</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en-GB" sz="1000" b="1">
                          <a:solidFill>
                            <a:srgbClr val="FFFFFF"/>
                          </a:solidFill>
                          <a:effectLst/>
                          <a:latin typeface="Arial" panose="020B0604020202020204" pitchFamily="34" charset="0"/>
                          <a:ea typeface="Calibri" panose="020F0502020204030204" pitchFamily="34" charset="0"/>
                          <a:cs typeface="Arial" panose="020B0604020202020204" pitchFamily="34" charset="0"/>
                        </a:rPr>
                        <a:t>When we will measure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xmlns="" val="2425134714"/>
                  </a:ext>
                </a:extLst>
              </a:tr>
              <a:tr h="435072">
                <a:tc>
                  <a:txBody>
                    <a:bodyPr/>
                    <a:lstStyle/>
                    <a:p>
                      <a:pPr>
                        <a:lnSpc>
                          <a:spcPct val="107000"/>
                        </a:lnSpc>
                        <a:spcAft>
                          <a:spcPts val="0"/>
                        </a:spcAft>
                      </a:pPr>
                      <a:r>
                        <a:rPr lang="en-GB" sz="1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Vehicle movements  on roads within low-traffic neighbourhood</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Automatic Traffic Counts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Transport for London (TfL) permanent traffic counts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Baseline (pre-Covid)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342900" lvl="0" indent="-342900">
                        <a:lnSpc>
                          <a:spcPct val="107000"/>
                        </a:lnSpc>
                        <a:spcAft>
                          <a:spcPts val="0"/>
                        </a:spcAft>
                        <a:buFont typeface="Symbol" panose="05050102010706020507" pitchFamily="18" charset="2"/>
                        <a:buChar char=""/>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June 2020,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September 2020,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March/April 2021,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June 2021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September 2021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xmlns="" val="1881909946"/>
                  </a:ext>
                </a:extLst>
              </a:tr>
              <a:tr h="288267">
                <a:tc>
                  <a:txBody>
                    <a:bodyPr/>
                    <a:lstStyle/>
                    <a:p>
                      <a:pPr>
                        <a:lnSpc>
                          <a:spcPct val="107000"/>
                        </a:lnSpc>
                        <a:spcAft>
                          <a:spcPts val="0"/>
                        </a:spcAft>
                      </a:pPr>
                      <a:r>
                        <a:rPr lang="en-GB" sz="1000" b="1">
                          <a:solidFill>
                            <a:srgbClr val="0070C0"/>
                          </a:solidFill>
                          <a:effectLst/>
                          <a:latin typeface="Arial" panose="020B0604020202020204" pitchFamily="34" charset="0"/>
                          <a:ea typeface="Calibri" panose="020F0502020204030204" pitchFamily="34" charset="0"/>
                          <a:cs typeface="Arial" panose="020B0604020202020204" pitchFamily="34" charset="0"/>
                        </a:rPr>
                        <a:t>Vehicle movements  on peripheral roads to low-traffic neighbourhood</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Automatic Traffic Counts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Transport for London (TfL) permanent traffic counts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Baseline (pre-Covid)</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June 2020</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September 2020</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January – December 2021</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xmlns="" val="3840791053"/>
                  </a:ext>
                </a:extLst>
              </a:tr>
              <a:tr h="508475">
                <a:tc>
                  <a:txBody>
                    <a:bodyPr/>
                    <a:lstStyle/>
                    <a:p>
                      <a:pPr>
                        <a:lnSpc>
                          <a:spcPct val="107000"/>
                        </a:lnSpc>
                        <a:spcAft>
                          <a:spcPts val="0"/>
                        </a:spcAft>
                      </a:pPr>
                      <a:r>
                        <a:rPr lang="en-GB" sz="1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How roads perform (traffic delays, congestion)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TfL bus performance data (</a:t>
                      </a:r>
                      <a:r>
                        <a:rPr lang="en-GB" sz="1000" dirty="0" err="1">
                          <a:solidFill>
                            <a:srgbClr val="808080"/>
                          </a:solidFill>
                          <a:effectLst/>
                          <a:latin typeface="Arial" panose="020B0604020202020204" pitchFamily="34" charset="0"/>
                          <a:ea typeface="Calibri" panose="020F0502020204030204" pitchFamily="34" charset="0"/>
                          <a:cs typeface="Times New Roman" panose="02020603050405020304" pitchFamily="18" charset="0"/>
                        </a:rPr>
                        <a:t>IBus</a:t>
                      </a:r>
                      <a:r>
                        <a:rPr lang="en-GB" sz="1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Impact on waste collection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Impact on emergency services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Junction counts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Air quality data trends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Times New Roman" panose="02020603050405020304" pitchFamily="18" charset="0"/>
                        </a:rPr>
                        <a:t>Traffic mapping services and telematics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Baseline (pre-</a:t>
                      </a:r>
                      <a:r>
                        <a:rPr lang="en-GB" sz="1000" dirty="0" err="1">
                          <a:solidFill>
                            <a:srgbClr val="808080"/>
                          </a:solidFill>
                          <a:effectLst/>
                          <a:latin typeface="Arial" panose="020B0604020202020204" pitchFamily="34" charset="0"/>
                          <a:ea typeface="Calibri" panose="020F0502020204030204" pitchFamily="34" charset="0"/>
                          <a:cs typeface="Arial" panose="020B0604020202020204" pitchFamily="34" charset="0"/>
                        </a:rPr>
                        <a:t>Covid</a:t>
                      </a: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As available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xmlns="" val="4153519040"/>
                  </a:ext>
                </a:extLst>
              </a:tr>
              <a:tr h="288267">
                <a:tc>
                  <a:txBody>
                    <a:bodyPr/>
                    <a:lstStyle/>
                    <a:p>
                      <a:pPr>
                        <a:lnSpc>
                          <a:spcPct val="107000"/>
                        </a:lnSpc>
                        <a:spcAft>
                          <a:spcPts val="0"/>
                        </a:spcAft>
                      </a:pPr>
                      <a:r>
                        <a:rPr lang="en-GB" sz="1000" b="1">
                          <a:solidFill>
                            <a:srgbClr val="0070C0"/>
                          </a:solidFill>
                          <a:effectLst/>
                          <a:latin typeface="Arial" panose="020B0604020202020204" pitchFamily="34" charset="0"/>
                          <a:ea typeface="Calibri" panose="020F0502020204030204" pitchFamily="34" charset="0"/>
                          <a:cs typeface="Arial" panose="020B0604020202020204" pitchFamily="34" charset="0"/>
                        </a:rPr>
                        <a:t>People cycling</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Automatic Traffic Counts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Active Travel Monitors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Baseline (pre-Covid)</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342900" lvl="0" indent="-342900">
                        <a:lnSpc>
                          <a:spcPct val="107000"/>
                        </a:lnSpc>
                        <a:spcAft>
                          <a:spcPts val="0"/>
                        </a:spcAft>
                        <a:buClr>
                          <a:srgbClr val="808080"/>
                        </a:buClr>
                        <a:buFont typeface="Symbol" panose="05050102010706020507" pitchFamily="18" charset="2"/>
                        <a:buChar char=""/>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June 2020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808080"/>
                        </a:buClr>
                        <a:buFont typeface="Symbol" panose="05050102010706020507" pitchFamily="18" charset="2"/>
                        <a:buChar char=""/>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September 2020</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Clr>
                          <a:srgbClr val="808080"/>
                        </a:buClr>
                        <a:buFont typeface="Symbol" panose="05050102010706020507" pitchFamily="18" charset="2"/>
                        <a:buChar char=""/>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January – December 2021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xmlns="" val="3418886693"/>
                  </a:ext>
                </a:extLst>
              </a:tr>
              <a:tr h="214864">
                <a:tc>
                  <a:txBody>
                    <a:bodyPr/>
                    <a:lstStyle/>
                    <a:p>
                      <a:pPr>
                        <a:lnSpc>
                          <a:spcPct val="107000"/>
                        </a:lnSpc>
                        <a:spcAft>
                          <a:spcPts val="0"/>
                        </a:spcAft>
                      </a:pPr>
                      <a:r>
                        <a:rPr lang="en-GB" sz="1000" b="1">
                          <a:solidFill>
                            <a:srgbClr val="0070C0"/>
                          </a:solidFill>
                          <a:effectLst/>
                          <a:latin typeface="Arial" panose="020B0604020202020204" pitchFamily="34" charset="0"/>
                          <a:ea typeface="Calibri" panose="020F0502020204030204" pitchFamily="34" charset="0"/>
                          <a:cs typeface="Arial" panose="020B0604020202020204" pitchFamily="34" charset="0"/>
                        </a:rPr>
                        <a:t>How pupils travel to school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Hands Up Surveys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School surveys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Young people engagement work</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Baseline (pre-</a:t>
                      </a:r>
                      <a:r>
                        <a:rPr lang="en-GB" sz="1000" dirty="0" err="1">
                          <a:solidFill>
                            <a:srgbClr val="808080"/>
                          </a:solidFill>
                          <a:effectLst/>
                          <a:latin typeface="Arial" panose="020B0604020202020204" pitchFamily="34" charset="0"/>
                          <a:ea typeface="Calibri" panose="020F0502020204030204" pitchFamily="34" charset="0"/>
                          <a:cs typeface="Arial" panose="020B0604020202020204" pitchFamily="34" charset="0"/>
                        </a:rPr>
                        <a:t>Covid</a:t>
                      </a: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342900" lvl="0" indent="-342900">
                        <a:lnSpc>
                          <a:spcPct val="107000"/>
                        </a:lnSpc>
                        <a:spcAft>
                          <a:spcPts val="0"/>
                        </a:spcAft>
                        <a:buFont typeface="Symbol" panose="05050102010706020507" pitchFamily="18" charset="2"/>
                        <a:buChar char=""/>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Spring 2021</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xmlns="" val="1529845065"/>
                  </a:ext>
                </a:extLst>
              </a:tr>
              <a:tr h="214864">
                <a:tc>
                  <a:txBody>
                    <a:bodyPr/>
                    <a:lstStyle/>
                    <a:p>
                      <a:pPr>
                        <a:lnSpc>
                          <a:spcPct val="107000"/>
                        </a:lnSpc>
                        <a:spcAft>
                          <a:spcPts val="0"/>
                        </a:spcAft>
                      </a:pPr>
                      <a:r>
                        <a:rPr lang="en-GB" sz="1000" b="1">
                          <a:solidFill>
                            <a:srgbClr val="0070C0"/>
                          </a:solidFill>
                          <a:effectLst/>
                          <a:latin typeface="Arial" panose="020B0604020202020204" pitchFamily="34" charset="0"/>
                          <a:ea typeface="Calibri" panose="020F0502020204030204" pitchFamily="34" charset="0"/>
                          <a:cs typeface="Arial" panose="020B0604020202020204" pitchFamily="34" charset="0"/>
                        </a:rPr>
                        <a:t>Active Travel uptake amongst residents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Consultation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Partial baseline (OHS Dulwich, Census 2011)</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Spring 2021</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xmlns="" val="4144217877"/>
                  </a:ext>
                </a:extLst>
              </a:tr>
              <a:tr h="141461">
                <a:tc>
                  <a:txBody>
                    <a:bodyPr/>
                    <a:lstStyle/>
                    <a:p>
                      <a:pPr>
                        <a:lnSpc>
                          <a:spcPct val="107000"/>
                        </a:lnSpc>
                        <a:spcAft>
                          <a:spcPts val="0"/>
                        </a:spcAft>
                      </a:pPr>
                      <a:r>
                        <a:rPr lang="en-GB" sz="1000" b="1">
                          <a:solidFill>
                            <a:srgbClr val="0070C0"/>
                          </a:solidFill>
                          <a:effectLst/>
                          <a:latin typeface="Arial" panose="020B0604020202020204" pitchFamily="34" charset="0"/>
                          <a:ea typeface="Calibri" panose="020F0502020204030204" pitchFamily="34" charset="0"/>
                          <a:cs typeface="Arial" panose="020B0604020202020204" pitchFamily="34" charset="0"/>
                        </a:rPr>
                        <a:t>Dwell time in high street areas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342900" lvl="0" indent="-342900">
                        <a:lnSpc>
                          <a:spcPct val="107000"/>
                        </a:lnSpc>
                        <a:spcAft>
                          <a:spcPts val="0"/>
                        </a:spcAft>
                        <a:buFont typeface="Symbol" panose="05050102010706020507" pitchFamily="18" charset="2"/>
                        <a:buChar char=""/>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Consultation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Active Travel Monitors</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nSpc>
                          <a:spcPct val="107000"/>
                        </a:lnSpc>
                        <a:spcAft>
                          <a:spcPts val="0"/>
                        </a:spcAft>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Baseline (OHS Dulwich Phase 2)</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Spring 2021</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xmlns="" val="2675053066"/>
                  </a:ext>
                </a:extLst>
              </a:tr>
              <a:tr h="141461">
                <a:tc>
                  <a:txBody>
                    <a:bodyPr/>
                    <a:lstStyle/>
                    <a:p>
                      <a:pPr>
                        <a:lnSpc>
                          <a:spcPct val="107000"/>
                        </a:lnSpc>
                        <a:spcAft>
                          <a:spcPts val="0"/>
                        </a:spcAft>
                      </a:pPr>
                      <a:r>
                        <a:rPr lang="en-GB" sz="1000" b="1">
                          <a:solidFill>
                            <a:srgbClr val="0070C0"/>
                          </a:solidFill>
                          <a:effectLst/>
                          <a:latin typeface="Arial" panose="020B0604020202020204" pitchFamily="34" charset="0"/>
                          <a:ea typeface="Calibri" panose="020F0502020204030204" pitchFamily="34" charset="0"/>
                          <a:cs typeface="Arial" panose="020B0604020202020204" pitchFamily="34" charset="0"/>
                        </a:rPr>
                        <a:t>How people view the scheme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Consultation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marL="292735">
                        <a:lnSpc>
                          <a:spcPct val="107000"/>
                        </a:lnSpc>
                        <a:spcAft>
                          <a:spcPts val="0"/>
                        </a:spcAft>
                      </a:pPr>
                      <a:r>
                        <a:rPr lang="en-GB" sz="1000">
                          <a:effectLst/>
                          <a:latin typeface="Arial" panose="020B0604020202020204" pitchFamily="34" charset="0"/>
                          <a:ea typeface="Calibri" panose="020F0502020204030204" pitchFamily="34" charset="0"/>
                          <a:cs typeface="Times New Roman" panose="02020603050405020304" pitchFamily="18" charset="0"/>
                        </a:rPr>
                        <a:t> </a:t>
                      </a: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nSpc>
                          <a:spcPct val="107000"/>
                        </a:lnSpc>
                        <a:spcAft>
                          <a:spcPts val="0"/>
                        </a:spcAft>
                      </a:pPr>
                      <a:r>
                        <a:rPr lang="en-GB" sz="1000">
                          <a:solidFill>
                            <a:srgbClr val="808080"/>
                          </a:solidFill>
                          <a:effectLst/>
                          <a:latin typeface="Arial" panose="020B0604020202020204" pitchFamily="34" charset="0"/>
                          <a:ea typeface="Calibri" panose="020F0502020204030204" pitchFamily="34" charset="0"/>
                          <a:cs typeface="Arial" panose="020B0604020202020204" pitchFamily="34" charset="0"/>
                        </a:rPr>
                        <a:t>Partial baseline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n-GB" sz="1000" dirty="0">
                          <a:solidFill>
                            <a:srgbClr val="808080"/>
                          </a:solidFill>
                          <a:effectLst/>
                          <a:latin typeface="Arial" panose="020B0604020202020204" pitchFamily="34" charset="0"/>
                          <a:ea typeface="Calibri" panose="020F0502020204030204" pitchFamily="34" charset="0"/>
                          <a:cs typeface="Arial" panose="020B0604020202020204" pitchFamily="34" charset="0"/>
                        </a:rPr>
                        <a:t>Spring 2021</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txBody>
                  <a:tcPr marL="30094" marR="30094"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xmlns="" val="962054210"/>
                  </a:ext>
                </a:extLst>
              </a:tr>
            </a:tbl>
          </a:graphicData>
        </a:graphic>
      </p:graphicFrame>
      <p:sp>
        <p:nvSpPr>
          <p:cNvPr id="4" name="Footer Placeholder 3"/>
          <p:cNvSpPr>
            <a:spLocks noGrp="1"/>
          </p:cNvSpPr>
          <p:nvPr>
            <p:ph type="ftr" sz="quarter" idx="11"/>
          </p:nvPr>
        </p:nvSpPr>
        <p:spPr/>
        <p:txBody>
          <a:bodyPr/>
          <a:lstStyle/>
          <a:p>
            <a:r>
              <a:rPr lang="en-GB" smtClean="0"/>
              <a:t>Dulwich Streetspace Review - Community Meeting 19th June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pPr/>
              <a:t>12</a:t>
            </a:fld>
            <a:endParaRPr lang="en-GB"/>
          </a:p>
        </p:txBody>
      </p:sp>
    </p:spTree>
    <p:extLst>
      <p:ext uri="{BB962C8B-B14F-4D97-AF65-F5344CB8AC3E}">
        <p14:creationId xmlns:p14="http://schemas.microsoft.com/office/powerpoint/2010/main" val="93034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746" y="116632"/>
            <a:ext cx="8473718" cy="872752"/>
          </a:xfrm>
        </p:spPr>
        <p:txBody>
          <a:bodyPr/>
          <a:lstStyle/>
          <a:p>
            <a:r>
              <a:rPr lang="en-GB" sz="4400" dirty="0" smtClean="0"/>
              <a:t>Traffic Monitoring sites – Dulwich</a:t>
            </a:r>
            <a:endParaRPr lang="en-GB" sz="4400" dirty="0">
              <a:solidFill>
                <a:srgbClr val="FF0000"/>
              </a:solidFill>
            </a:endParaRPr>
          </a:p>
        </p:txBody>
      </p:sp>
      <p:sp>
        <p:nvSpPr>
          <p:cNvPr id="3" name="Footer Placeholder 2"/>
          <p:cNvSpPr>
            <a:spLocks noGrp="1"/>
          </p:cNvSpPr>
          <p:nvPr>
            <p:ph type="ftr" sz="quarter" idx="11"/>
          </p:nvPr>
        </p:nvSpPr>
        <p:spPr/>
        <p:txBody>
          <a:bodyPr/>
          <a:lstStyle/>
          <a:p>
            <a:r>
              <a:rPr lang="en-GB" smtClean="0"/>
              <a:t>Dulwich Streetspace Review - Community Meeting 19th June</a:t>
            </a:r>
            <a:endParaRPr lang="en-GB"/>
          </a:p>
        </p:txBody>
      </p:sp>
      <p:sp>
        <p:nvSpPr>
          <p:cNvPr id="4" name="Slide Number Placeholder 3"/>
          <p:cNvSpPr>
            <a:spLocks noGrp="1"/>
          </p:cNvSpPr>
          <p:nvPr>
            <p:ph type="sldNum" sz="quarter" idx="12"/>
          </p:nvPr>
        </p:nvSpPr>
        <p:spPr/>
        <p:txBody>
          <a:bodyPr/>
          <a:lstStyle/>
          <a:p>
            <a:fld id="{B9F1D033-0F2B-4A91-A3BE-A6E888F59A17}" type="slidenum">
              <a:rPr lang="en-GB" smtClean="0"/>
              <a:pPr/>
              <a:t>13</a:t>
            </a:fld>
            <a:endParaRPr lang="en-GB"/>
          </a:p>
        </p:txBody>
      </p:sp>
      <p:pic>
        <p:nvPicPr>
          <p:cNvPr id="5" name="Picture 4"/>
          <p:cNvPicPr>
            <a:picLocks noChangeAspect="1"/>
          </p:cNvPicPr>
          <p:nvPr/>
        </p:nvPicPr>
        <p:blipFill>
          <a:blip r:embed="rId2"/>
          <a:stretch>
            <a:fillRect/>
          </a:stretch>
        </p:blipFill>
        <p:spPr>
          <a:xfrm>
            <a:off x="274746" y="1124744"/>
            <a:ext cx="6113381" cy="5194789"/>
          </a:xfrm>
          <a:prstGeom prst="rect">
            <a:avLst/>
          </a:prstGeom>
          <a:ln w="41275">
            <a:solidFill>
              <a:schemeClr val="bg2"/>
            </a:solidFill>
          </a:ln>
        </p:spPr>
      </p:pic>
      <p:pic>
        <p:nvPicPr>
          <p:cNvPr id="8" name="Picture 7"/>
          <p:cNvPicPr>
            <a:picLocks noChangeAspect="1"/>
          </p:cNvPicPr>
          <p:nvPr/>
        </p:nvPicPr>
        <p:blipFill>
          <a:blip r:embed="rId3"/>
          <a:stretch>
            <a:fillRect/>
          </a:stretch>
        </p:blipFill>
        <p:spPr>
          <a:xfrm>
            <a:off x="5508104" y="1268760"/>
            <a:ext cx="3500909" cy="3363700"/>
          </a:xfrm>
          <a:prstGeom prst="rect">
            <a:avLst/>
          </a:prstGeom>
          <a:ln w="38100">
            <a:solidFill>
              <a:schemeClr val="bg2"/>
            </a:solidFill>
          </a:ln>
        </p:spPr>
      </p:pic>
    </p:spTree>
    <p:extLst>
      <p:ext uri="{BB962C8B-B14F-4D97-AF65-F5344CB8AC3E}">
        <p14:creationId xmlns:p14="http://schemas.microsoft.com/office/powerpoint/2010/main" val="320983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8100432" cy="1584000"/>
          </a:xfrm>
        </p:spPr>
        <p:txBody>
          <a:bodyPr/>
          <a:lstStyle/>
          <a:p>
            <a:r>
              <a:rPr lang="en-GB" sz="4400" dirty="0" smtClean="0"/>
              <a:t>Traffic Monitoring sites – Champion Hill</a:t>
            </a:r>
            <a:endParaRPr lang="en-GB" sz="4400" dirty="0"/>
          </a:p>
        </p:txBody>
      </p:sp>
      <p:sp>
        <p:nvSpPr>
          <p:cNvPr id="3" name="Footer Placeholder 2"/>
          <p:cNvSpPr>
            <a:spLocks noGrp="1"/>
          </p:cNvSpPr>
          <p:nvPr>
            <p:ph type="ftr" sz="quarter" idx="11"/>
          </p:nvPr>
        </p:nvSpPr>
        <p:spPr/>
        <p:txBody>
          <a:bodyPr/>
          <a:lstStyle/>
          <a:p>
            <a:r>
              <a:rPr lang="en-GB" smtClean="0"/>
              <a:t>Dulwich Streetspace Review - Community Meeting 19th June</a:t>
            </a:r>
            <a:endParaRPr lang="en-GB"/>
          </a:p>
        </p:txBody>
      </p:sp>
      <p:sp>
        <p:nvSpPr>
          <p:cNvPr id="4" name="Slide Number Placeholder 3"/>
          <p:cNvSpPr>
            <a:spLocks noGrp="1"/>
          </p:cNvSpPr>
          <p:nvPr>
            <p:ph type="sldNum" sz="quarter" idx="12"/>
          </p:nvPr>
        </p:nvSpPr>
        <p:spPr/>
        <p:txBody>
          <a:bodyPr/>
          <a:lstStyle/>
          <a:p>
            <a:fld id="{B9F1D033-0F2B-4A91-A3BE-A6E888F59A17}" type="slidenum">
              <a:rPr lang="en-GB" smtClean="0"/>
              <a:pPr/>
              <a:t>14</a:t>
            </a:fld>
            <a:endParaRPr lang="en-GB"/>
          </a:p>
        </p:txBody>
      </p:sp>
      <p:pic>
        <p:nvPicPr>
          <p:cNvPr id="8" name="Picture 7"/>
          <p:cNvPicPr>
            <a:picLocks noChangeAspect="1"/>
          </p:cNvPicPr>
          <p:nvPr/>
        </p:nvPicPr>
        <p:blipFill>
          <a:blip r:embed="rId2"/>
          <a:stretch>
            <a:fillRect/>
          </a:stretch>
        </p:blipFill>
        <p:spPr>
          <a:xfrm>
            <a:off x="5148064" y="1484784"/>
            <a:ext cx="3744416" cy="3597663"/>
          </a:xfrm>
          <a:prstGeom prst="rect">
            <a:avLst/>
          </a:prstGeom>
          <a:ln w="38100">
            <a:solidFill>
              <a:schemeClr val="accent4"/>
            </a:solidFill>
          </a:ln>
        </p:spPr>
      </p:pic>
      <p:pic>
        <p:nvPicPr>
          <p:cNvPr id="9" name="Picture 8"/>
          <p:cNvPicPr>
            <a:picLocks noChangeAspect="1"/>
          </p:cNvPicPr>
          <p:nvPr/>
        </p:nvPicPr>
        <p:blipFill>
          <a:blip r:embed="rId3"/>
          <a:stretch>
            <a:fillRect/>
          </a:stretch>
        </p:blipFill>
        <p:spPr>
          <a:xfrm>
            <a:off x="611560" y="2013104"/>
            <a:ext cx="3852672" cy="4080192"/>
          </a:xfrm>
          <a:prstGeom prst="rect">
            <a:avLst/>
          </a:prstGeom>
          <a:ln w="44450">
            <a:solidFill>
              <a:schemeClr val="accent4"/>
            </a:solidFill>
          </a:ln>
        </p:spPr>
      </p:pic>
    </p:spTree>
    <p:extLst>
      <p:ext uri="{BB962C8B-B14F-4D97-AF65-F5344CB8AC3E}">
        <p14:creationId xmlns:p14="http://schemas.microsoft.com/office/powerpoint/2010/main" val="94306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7956416" cy="1584000"/>
          </a:xfrm>
        </p:spPr>
        <p:txBody>
          <a:bodyPr/>
          <a:lstStyle/>
          <a:p>
            <a:r>
              <a:rPr lang="en-GB" sz="4400" dirty="0" smtClean="0"/>
              <a:t>Air quality monitoring </a:t>
            </a:r>
            <a:endParaRPr lang="en-GB" sz="4400" dirty="0">
              <a:solidFill>
                <a:srgbClr val="FF0000"/>
              </a:solidFill>
            </a:endParaRPr>
          </a:p>
        </p:txBody>
      </p:sp>
      <p:sp>
        <p:nvSpPr>
          <p:cNvPr id="3" name="Footer Placeholder 2"/>
          <p:cNvSpPr>
            <a:spLocks noGrp="1"/>
          </p:cNvSpPr>
          <p:nvPr>
            <p:ph type="ftr" sz="quarter" idx="11"/>
          </p:nvPr>
        </p:nvSpPr>
        <p:spPr/>
        <p:txBody>
          <a:bodyPr/>
          <a:lstStyle/>
          <a:p>
            <a:r>
              <a:rPr lang="en-GB" smtClean="0"/>
              <a:t>Dulwich Streetspace Review - Community Meeting 19th June</a:t>
            </a:r>
            <a:endParaRPr lang="en-GB"/>
          </a:p>
        </p:txBody>
      </p:sp>
      <p:sp>
        <p:nvSpPr>
          <p:cNvPr id="4" name="Slide Number Placeholder 3"/>
          <p:cNvSpPr>
            <a:spLocks noGrp="1"/>
          </p:cNvSpPr>
          <p:nvPr>
            <p:ph type="sldNum" sz="quarter" idx="12"/>
          </p:nvPr>
        </p:nvSpPr>
        <p:spPr/>
        <p:txBody>
          <a:bodyPr/>
          <a:lstStyle/>
          <a:p>
            <a:fld id="{B9F1D033-0F2B-4A91-A3BE-A6E888F59A17}" type="slidenum">
              <a:rPr lang="en-GB" smtClean="0"/>
              <a:pPr/>
              <a:t>15</a:t>
            </a:fld>
            <a:endParaRPr lang="en-GB"/>
          </a:p>
        </p:txBody>
      </p:sp>
      <p:pic>
        <p:nvPicPr>
          <p:cNvPr id="5" name="Picture 4"/>
          <p:cNvPicPr>
            <a:picLocks noChangeAspect="1"/>
          </p:cNvPicPr>
          <p:nvPr/>
        </p:nvPicPr>
        <p:blipFill>
          <a:blip r:embed="rId2"/>
          <a:stretch>
            <a:fillRect/>
          </a:stretch>
        </p:blipFill>
        <p:spPr>
          <a:xfrm>
            <a:off x="1770214" y="1124744"/>
            <a:ext cx="7101275" cy="5016364"/>
          </a:xfrm>
          <a:prstGeom prst="rect">
            <a:avLst/>
          </a:prstGeom>
        </p:spPr>
      </p:pic>
      <p:sp>
        <p:nvSpPr>
          <p:cNvPr id="6" name="TextBox 5"/>
          <p:cNvSpPr txBox="1"/>
          <p:nvPr/>
        </p:nvSpPr>
        <p:spPr>
          <a:xfrm>
            <a:off x="467544" y="1628800"/>
            <a:ext cx="1440160" cy="1200329"/>
          </a:xfrm>
          <a:prstGeom prst="rect">
            <a:avLst/>
          </a:prstGeom>
          <a:noFill/>
        </p:spPr>
        <p:txBody>
          <a:bodyPr wrap="square" rtlCol="0">
            <a:spAutoFit/>
          </a:bodyPr>
          <a:lstStyle/>
          <a:p>
            <a:r>
              <a:rPr lang="en-GB" dirty="0" smtClean="0">
                <a:solidFill>
                  <a:schemeClr val="bg1">
                    <a:lumMod val="65000"/>
                  </a:schemeClr>
                </a:solidFill>
              </a:rPr>
              <a:t>Map of air quality diffusion tubes</a:t>
            </a:r>
            <a:endParaRPr lang="en-GB" dirty="0">
              <a:solidFill>
                <a:schemeClr val="bg1">
                  <a:lumMod val="65000"/>
                </a:schemeClr>
              </a:solidFill>
            </a:endParaRPr>
          </a:p>
        </p:txBody>
      </p:sp>
    </p:spTree>
    <p:extLst>
      <p:ext uri="{BB962C8B-B14F-4D97-AF65-F5344CB8AC3E}">
        <p14:creationId xmlns:p14="http://schemas.microsoft.com/office/powerpoint/2010/main" val="218738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6632"/>
            <a:ext cx="8136904" cy="6217087"/>
          </a:xfrm>
          <a:prstGeom prst="rect">
            <a:avLst/>
          </a:prstGeom>
        </p:spPr>
        <p:txBody>
          <a:bodyPr wrap="square">
            <a:spAutoFit/>
          </a:bodyPr>
          <a:lstStyle/>
          <a:p>
            <a:pPr lvl="0"/>
            <a:r>
              <a:rPr lang="en-GB" sz="4000" dirty="0" smtClean="0">
                <a:solidFill>
                  <a:srgbClr val="FFC000"/>
                </a:solidFill>
              </a:rPr>
              <a:t>Monitoring </a:t>
            </a:r>
            <a:r>
              <a:rPr lang="en-GB" sz="4000" dirty="0">
                <a:solidFill>
                  <a:srgbClr val="FFC000"/>
                </a:solidFill>
              </a:rPr>
              <a:t>D</a:t>
            </a:r>
            <a:r>
              <a:rPr lang="en-GB" sz="4000" dirty="0" smtClean="0">
                <a:solidFill>
                  <a:srgbClr val="FFC000"/>
                </a:solidFill>
              </a:rPr>
              <a:t>ata :</a:t>
            </a:r>
            <a:endParaRPr lang="en-GB" sz="4000" dirty="0">
              <a:solidFill>
                <a:srgbClr val="FFC000"/>
              </a:solidFill>
            </a:endParaRPr>
          </a:p>
          <a:p>
            <a:r>
              <a:rPr lang="en-GB" dirty="0">
                <a:solidFill>
                  <a:srgbClr val="002060"/>
                </a:solidFill>
              </a:rPr>
              <a:t> </a:t>
            </a:r>
          </a:p>
          <a:p>
            <a:pPr marL="285750" lvl="0" indent="-285750">
              <a:buFont typeface="Arial" panose="020B0604020202020204" pitchFamily="34" charset="0"/>
              <a:buChar char="•"/>
            </a:pPr>
            <a:r>
              <a:rPr lang="en-GB" sz="2000" dirty="0">
                <a:solidFill>
                  <a:srgbClr val="808080"/>
                </a:solidFill>
              </a:rPr>
              <a:t>Air quality NO2 monitoring </a:t>
            </a:r>
            <a:r>
              <a:rPr lang="en-GB" sz="2000" dirty="0" smtClean="0">
                <a:solidFill>
                  <a:srgbClr val="808080"/>
                </a:solidFill>
              </a:rPr>
              <a:t>– plus particulate modelling.</a:t>
            </a:r>
            <a:endParaRPr lang="en-GB" sz="2000" dirty="0" smtClean="0">
              <a:solidFill>
                <a:srgbClr val="808080"/>
              </a:solidFill>
            </a:endParaRPr>
          </a:p>
          <a:p>
            <a:pPr marL="285750" lvl="0" indent="-285750">
              <a:buFont typeface="Arial" panose="020B0604020202020204" pitchFamily="34" charset="0"/>
              <a:buChar char="•"/>
            </a:pPr>
            <a:r>
              <a:rPr lang="en-GB" sz="2000" dirty="0" smtClean="0">
                <a:solidFill>
                  <a:srgbClr val="808080"/>
                </a:solidFill>
              </a:rPr>
              <a:t>SCOOT </a:t>
            </a:r>
            <a:r>
              <a:rPr lang="en-GB" sz="2000" dirty="0">
                <a:solidFill>
                  <a:srgbClr val="808080"/>
                </a:solidFill>
              </a:rPr>
              <a:t>junction data from TfL to inform of junction saturation at signalised junctions</a:t>
            </a:r>
          </a:p>
          <a:p>
            <a:pPr marL="285750" lvl="0" indent="-285750">
              <a:buFont typeface="Arial" panose="020B0604020202020204" pitchFamily="34" charset="0"/>
              <a:buChar char="•"/>
            </a:pPr>
            <a:r>
              <a:rPr lang="en-GB" sz="2000" dirty="0" err="1">
                <a:solidFill>
                  <a:srgbClr val="808080"/>
                </a:solidFill>
              </a:rPr>
              <a:t>ibus</a:t>
            </a:r>
            <a:r>
              <a:rPr lang="en-GB" sz="2000" dirty="0">
                <a:solidFill>
                  <a:srgbClr val="808080"/>
                </a:solidFill>
              </a:rPr>
              <a:t> data to inform of bus journey times particularly highlighting degree of deviation from average journey times</a:t>
            </a:r>
          </a:p>
          <a:p>
            <a:pPr marL="285750" lvl="0" indent="-285750">
              <a:buFont typeface="Arial" panose="020B0604020202020204" pitchFamily="34" charset="0"/>
              <a:buChar char="•"/>
            </a:pPr>
            <a:r>
              <a:rPr lang="en-GB" sz="2000" dirty="0">
                <a:solidFill>
                  <a:srgbClr val="808080"/>
                </a:solidFill>
              </a:rPr>
              <a:t>TLRN network analysis at permanent count sites</a:t>
            </a:r>
          </a:p>
          <a:p>
            <a:pPr marL="285750" lvl="0" indent="-285750">
              <a:buFont typeface="Arial" panose="020B0604020202020204" pitchFamily="34" charset="0"/>
              <a:buChar char="•"/>
            </a:pPr>
            <a:r>
              <a:rPr lang="en-GB" sz="2000" dirty="0">
                <a:solidFill>
                  <a:srgbClr val="808080"/>
                </a:solidFill>
              </a:rPr>
              <a:t>Emergency response times</a:t>
            </a:r>
          </a:p>
          <a:p>
            <a:pPr marL="285750" lvl="0" indent="-285750">
              <a:buFont typeface="Arial" panose="020B0604020202020204" pitchFamily="34" charset="0"/>
              <a:buChar char="•"/>
            </a:pPr>
            <a:r>
              <a:rPr lang="en-GB" sz="2000" dirty="0">
                <a:solidFill>
                  <a:srgbClr val="808080"/>
                </a:solidFill>
              </a:rPr>
              <a:t>TfL permanent count sites in Southwark and neighbouring boroughs (this will be used to show traffic trends as proxy)</a:t>
            </a:r>
          </a:p>
          <a:p>
            <a:pPr marL="285750" lvl="0" indent="-285750">
              <a:buFont typeface="Arial" panose="020B0604020202020204" pitchFamily="34" charset="0"/>
              <a:buChar char="•"/>
            </a:pPr>
            <a:r>
              <a:rPr lang="en-GB" sz="2000" dirty="0">
                <a:solidFill>
                  <a:srgbClr val="808080"/>
                </a:solidFill>
              </a:rPr>
              <a:t>Traffic speeds (collected through ATCs)</a:t>
            </a:r>
          </a:p>
          <a:p>
            <a:pPr marL="285750" lvl="0" indent="-285750">
              <a:buFont typeface="Arial" panose="020B0604020202020204" pitchFamily="34" charset="0"/>
              <a:buChar char="•"/>
            </a:pPr>
            <a:r>
              <a:rPr lang="en-GB" sz="2000" dirty="0">
                <a:solidFill>
                  <a:srgbClr val="808080"/>
                </a:solidFill>
              </a:rPr>
              <a:t>Cycle / pedestrians </a:t>
            </a:r>
            <a:r>
              <a:rPr lang="en-GB" sz="2000" dirty="0" smtClean="0">
                <a:solidFill>
                  <a:srgbClr val="808080"/>
                </a:solidFill>
              </a:rPr>
              <a:t>count </a:t>
            </a:r>
          </a:p>
          <a:p>
            <a:pPr marL="285750" lvl="0" indent="-285750">
              <a:buFont typeface="Arial" panose="020B0604020202020204" pitchFamily="34" charset="0"/>
              <a:buChar char="•"/>
            </a:pPr>
            <a:r>
              <a:rPr lang="en-US" sz="2000" dirty="0" smtClean="0">
                <a:solidFill>
                  <a:srgbClr val="808080"/>
                </a:solidFill>
              </a:rPr>
              <a:t>Working/ sharing data with </a:t>
            </a:r>
            <a:r>
              <a:rPr lang="en-US" sz="2000" dirty="0" err="1" smtClean="0">
                <a:solidFill>
                  <a:srgbClr val="808080"/>
                </a:solidFill>
              </a:rPr>
              <a:t>TfL</a:t>
            </a:r>
            <a:r>
              <a:rPr lang="en-US" sz="2000" dirty="0" smtClean="0">
                <a:solidFill>
                  <a:srgbClr val="808080"/>
                </a:solidFill>
              </a:rPr>
              <a:t> and Lambeth council</a:t>
            </a:r>
          </a:p>
          <a:p>
            <a:pPr marL="285750" lvl="0" indent="-285750">
              <a:buFont typeface="Arial" panose="020B0604020202020204" pitchFamily="34" charset="0"/>
              <a:buChar char="•"/>
            </a:pPr>
            <a:endParaRPr lang="en-US" sz="2000" dirty="0">
              <a:solidFill>
                <a:srgbClr val="808080"/>
              </a:solidFill>
            </a:endParaRPr>
          </a:p>
          <a:p>
            <a:pPr marL="285750" lvl="0" indent="-285750">
              <a:buFont typeface="Arial" panose="020B0604020202020204" pitchFamily="34" charset="0"/>
              <a:buChar char="•"/>
            </a:pPr>
            <a:r>
              <a:rPr lang="en-US" sz="2000" b="1" dirty="0" smtClean="0">
                <a:solidFill>
                  <a:srgbClr val="808080"/>
                </a:solidFill>
              </a:rPr>
              <a:t>Initial data sets in relation to </a:t>
            </a:r>
            <a:r>
              <a:rPr lang="en-US" sz="2000" b="1" dirty="0" smtClean="0">
                <a:solidFill>
                  <a:srgbClr val="808080"/>
                </a:solidFill>
              </a:rPr>
              <a:t>March/ April </a:t>
            </a:r>
            <a:r>
              <a:rPr lang="en-US" sz="2000" b="1" dirty="0" smtClean="0">
                <a:solidFill>
                  <a:srgbClr val="808080"/>
                </a:solidFill>
              </a:rPr>
              <a:t>are being compiled and will be available to inform the </a:t>
            </a:r>
            <a:r>
              <a:rPr lang="en-US" sz="2000" b="1" dirty="0" smtClean="0">
                <a:solidFill>
                  <a:srgbClr val="808080"/>
                </a:solidFill>
              </a:rPr>
              <a:t>additional community meetings in  late June / July and the stakeholder </a:t>
            </a:r>
            <a:r>
              <a:rPr lang="en-US" sz="2000" b="1" dirty="0" smtClean="0">
                <a:solidFill>
                  <a:srgbClr val="808080"/>
                </a:solidFill>
              </a:rPr>
              <a:t>engagement process.</a:t>
            </a:r>
            <a:endParaRPr lang="en-GB" sz="2000" b="1" dirty="0">
              <a:solidFill>
                <a:srgbClr val="808080"/>
              </a:solidFill>
            </a:endParaRPr>
          </a:p>
        </p:txBody>
      </p:sp>
      <p:sp>
        <p:nvSpPr>
          <p:cNvPr id="3" name="Footer Placeholder 2"/>
          <p:cNvSpPr>
            <a:spLocks noGrp="1"/>
          </p:cNvSpPr>
          <p:nvPr>
            <p:ph type="ftr" sz="quarter" idx="11"/>
          </p:nvPr>
        </p:nvSpPr>
        <p:spPr/>
        <p:txBody>
          <a:bodyPr/>
          <a:lstStyle/>
          <a:p>
            <a:r>
              <a:rPr lang="en-GB" smtClean="0"/>
              <a:t>Dulwich Streetspace Review - Community Meeting 19th June</a:t>
            </a:r>
            <a:endParaRPr lang="en-GB"/>
          </a:p>
        </p:txBody>
      </p:sp>
      <p:sp>
        <p:nvSpPr>
          <p:cNvPr id="4" name="Slide Number Placeholder 3"/>
          <p:cNvSpPr>
            <a:spLocks noGrp="1"/>
          </p:cNvSpPr>
          <p:nvPr>
            <p:ph type="sldNum" sz="quarter" idx="12"/>
          </p:nvPr>
        </p:nvSpPr>
        <p:spPr/>
        <p:txBody>
          <a:bodyPr/>
          <a:lstStyle/>
          <a:p>
            <a:fld id="{C183C8F0-5823-4004-AFE2-A277124341C5}" type="slidenum">
              <a:rPr lang="en-GB" smtClean="0"/>
              <a:t>16</a:t>
            </a:fld>
            <a:endParaRPr lang="en-GB"/>
          </a:p>
        </p:txBody>
      </p:sp>
    </p:spTree>
    <p:extLst>
      <p:ext uri="{BB962C8B-B14F-4D97-AF65-F5344CB8AC3E}">
        <p14:creationId xmlns:p14="http://schemas.microsoft.com/office/powerpoint/2010/main" val="680397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Consultation</a:t>
            </a:r>
            <a:endParaRPr lang="en-GB" dirty="0"/>
          </a:p>
        </p:txBody>
      </p:sp>
      <p:sp>
        <p:nvSpPr>
          <p:cNvPr id="3" name="Footer Placeholder 2"/>
          <p:cNvSpPr>
            <a:spLocks noGrp="1"/>
          </p:cNvSpPr>
          <p:nvPr>
            <p:ph type="ftr" sz="quarter" idx="11"/>
          </p:nvPr>
        </p:nvSpPr>
        <p:spPr/>
        <p:txBody>
          <a:bodyPr/>
          <a:lstStyle/>
          <a:p>
            <a:r>
              <a:rPr lang="en-GB" smtClean="0"/>
              <a:t>Dulwich Streetspace Review - Community Meeting 19th June</a:t>
            </a:r>
            <a:endParaRPr lang="en-GB"/>
          </a:p>
        </p:txBody>
      </p:sp>
      <p:sp>
        <p:nvSpPr>
          <p:cNvPr id="4" name="Slide Number Placeholder 3"/>
          <p:cNvSpPr>
            <a:spLocks noGrp="1"/>
          </p:cNvSpPr>
          <p:nvPr>
            <p:ph type="sldNum" sz="quarter" idx="12"/>
          </p:nvPr>
        </p:nvSpPr>
        <p:spPr/>
        <p:txBody>
          <a:bodyPr/>
          <a:lstStyle/>
          <a:p>
            <a:fld id="{B9F1D033-0F2B-4A91-A3BE-A6E888F59A17}" type="slidenum">
              <a:rPr lang="en-GB" smtClean="0"/>
              <a:pPr/>
              <a:t>17</a:t>
            </a:fld>
            <a:endParaRPr lang="en-GB"/>
          </a:p>
        </p:txBody>
      </p:sp>
      <p:sp>
        <p:nvSpPr>
          <p:cNvPr id="5" name="TextBox 4"/>
          <p:cNvSpPr txBox="1"/>
          <p:nvPr/>
        </p:nvSpPr>
        <p:spPr>
          <a:xfrm>
            <a:off x="467544" y="1052736"/>
            <a:ext cx="7488832" cy="5262979"/>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bg1">
                    <a:lumMod val="65000"/>
                  </a:schemeClr>
                </a:solidFill>
              </a:rPr>
              <a:t>Online consultation </a:t>
            </a:r>
            <a:r>
              <a:rPr lang="en-GB" sz="2400" dirty="0">
                <a:solidFill>
                  <a:schemeClr val="bg1">
                    <a:lumMod val="65000"/>
                  </a:schemeClr>
                </a:solidFill>
              </a:rPr>
              <a:t>runs until 11th </a:t>
            </a:r>
            <a:r>
              <a:rPr lang="en-GB" sz="2400" dirty="0" smtClean="0">
                <a:solidFill>
                  <a:schemeClr val="bg1">
                    <a:lumMod val="65000"/>
                  </a:schemeClr>
                </a:solidFill>
              </a:rPr>
              <a:t>July, at </a:t>
            </a:r>
            <a:r>
              <a:rPr lang="en-GB" sz="2400" dirty="0" smtClean="0">
                <a:solidFill>
                  <a:schemeClr val="bg1">
                    <a:lumMod val="65000"/>
                  </a:schemeClr>
                </a:solidFill>
                <a:hlinkClick r:id="rId2"/>
              </a:rPr>
              <a:t>www.southwark.gov.uk/dulwichstreetspacereview</a:t>
            </a:r>
            <a:endParaRPr lang="en-GB" sz="2400" dirty="0" smtClean="0">
              <a:solidFill>
                <a:schemeClr val="bg1">
                  <a:lumMod val="65000"/>
                </a:schemeClr>
              </a:solidFill>
            </a:endParaRPr>
          </a:p>
          <a:p>
            <a:pPr marL="285750" indent="-285750">
              <a:buFont typeface="Arial" panose="020B0604020202020204" pitchFamily="34" charset="0"/>
              <a:buChar char="•"/>
            </a:pPr>
            <a:r>
              <a:rPr lang="en-GB" sz="2400" dirty="0" smtClean="0">
                <a:solidFill>
                  <a:schemeClr val="bg1">
                    <a:lumMod val="65000"/>
                  </a:schemeClr>
                </a:solidFill>
              </a:rPr>
              <a:t>Community meetings 23</a:t>
            </a:r>
            <a:r>
              <a:rPr lang="en-GB" sz="2400" baseline="30000" dirty="0" smtClean="0">
                <a:solidFill>
                  <a:schemeClr val="bg1">
                    <a:lumMod val="65000"/>
                  </a:schemeClr>
                </a:solidFill>
              </a:rPr>
              <a:t>rd</a:t>
            </a:r>
            <a:r>
              <a:rPr lang="en-GB" sz="2400" dirty="0" smtClean="0">
                <a:solidFill>
                  <a:schemeClr val="bg1">
                    <a:lumMod val="65000"/>
                  </a:schemeClr>
                </a:solidFill>
              </a:rPr>
              <a:t> May, 26</a:t>
            </a:r>
            <a:r>
              <a:rPr lang="en-GB" sz="2400" baseline="30000" dirty="0" smtClean="0">
                <a:solidFill>
                  <a:schemeClr val="bg1">
                    <a:lumMod val="65000"/>
                  </a:schemeClr>
                </a:solidFill>
              </a:rPr>
              <a:t>th</a:t>
            </a:r>
            <a:r>
              <a:rPr lang="en-GB" sz="2400" dirty="0" smtClean="0">
                <a:solidFill>
                  <a:schemeClr val="bg1">
                    <a:lumMod val="65000"/>
                  </a:schemeClr>
                </a:solidFill>
              </a:rPr>
              <a:t> May and 19</a:t>
            </a:r>
            <a:r>
              <a:rPr lang="en-GB" sz="2400" baseline="30000" dirty="0" smtClean="0">
                <a:solidFill>
                  <a:schemeClr val="bg1">
                    <a:lumMod val="65000"/>
                  </a:schemeClr>
                </a:solidFill>
              </a:rPr>
              <a:t>th</a:t>
            </a:r>
            <a:r>
              <a:rPr lang="en-GB" sz="2400" dirty="0" smtClean="0">
                <a:solidFill>
                  <a:schemeClr val="bg1">
                    <a:lumMod val="65000"/>
                  </a:schemeClr>
                </a:solidFill>
              </a:rPr>
              <a:t> June</a:t>
            </a:r>
          </a:p>
          <a:p>
            <a:pPr marL="285750" indent="-285750">
              <a:buFont typeface="Arial" panose="020B0604020202020204" pitchFamily="34" charset="0"/>
              <a:buChar char="•"/>
            </a:pPr>
            <a:r>
              <a:rPr lang="en-GB" sz="2400" dirty="0" smtClean="0">
                <a:solidFill>
                  <a:schemeClr val="bg1">
                    <a:lumMod val="65000"/>
                  </a:schemeClr>
                </a:solidFill>
              </a:rPr>
              <a:t>Dedicated meetings to be arranged with:</a:t>
            </a:r>
          </a:p>
          <a:p>
            <a:pPr marL="800100" lvl="1" indent="-342900">
              <a:buFont typeface="Courier New" panose="02070309020205020404" pitchFamily="49" charset="0"/>
              <a:buChar char="o"/>
            </a:pPr>
            <a:r>
              <a:rPr lang="en-US" sz="2400" dirty="0" smtClean="0">
                <a:solidFill>
                  <a:schemeClr val="bg1">
                    <a:lumMod val="65000"/>
                  </a:schemeClr>
                </a:solidFill>
              </a:rPr>
              <a:t>Local resident, amenity and road groups</a:t>
            </a:r>
          </a:p>
          <a:p>
            <a:pPr marL="800100" lvl="1" indent="-342900">
              <a:buFont typeface="Courier New" panose="02070309020205020404" pitchFamily="49" charset="0"/>
              <a:buChar char="o"/>
            </a:pPr>
            <a:r>
              <a:rPr lang="en-US" sz="2400" dirty="0" smtClean="0">
                <a:solidFill>
                  <a:schemeClr val="bg1">
                    <a:lumMod val="65000"/>
                  </a:schemeClr>
                </a:solidFill>
              </a:rPr>
              <a:t>Active travel and air </a:t>
            </a:r>
            <a:r>
              <a:rPr lang="en-US" sz="2400" dirty="0">
                <a:solidFill>
                  <a:schemeClr val="bg1">
                    <a:lumMod val="65000"/>
                  </a:schemeClr>
                </a:solidFill>
              </a:rPr>
              <a:t>q</a:t>
            </a:r>
            <a:r>
              <a:rPr lang="en-US" sz="2400" dirty="0" smtClean="0">
                <a:solidFill>
                  <a:schemeClr val="bg1">
                    <a:lumMod val="65000"/>
                  </a:schemeClr>
                </a:solidFill>
              </a:rPr>
              <a:t>uality groups</a:t>
            </a:r>
            <a:endParaRPr lang="en-GB" sz="2400" dirty="0" smtClean="0">
              <a:solidFill>
                <a:schemeClr val="bg1">
                  <a:lumMod val="65000"/>
                </a:schemeClr>
              </a:solidFill>
            </a:endParaRPr>
          </a:p>
          <a:p>
            <a:pPr marL="800100" lvl="1" indent="-342900">
              <a:buFont typeface="Courier New" panose="02070309020205020404" pitchFamily="49" charset="0"/>
              <a:buChar char="o"/>
            </a:pPr>
            <a:r>
              <a:rPr lang="en-GB" sz="2400" dirty="0" smtClean="0">
                <a:solidFill>
                  <a:schemeClr val="bg1">
                    <a:lumMod val="65000"/>
                  </a:schemeClr>
                </a:solidFill>
              </a:rPr>
              <a:t>Local traders</a:t>
            </a:r>
          </a:p>
          <a:p>
            <a:pPr marL="800100" lvl="1" indent="-342900">
              <a:buFont typeface="Courier New" panose="02070309020205020404" pitchFamily="49" charset="0"/>
              <a:buChar char="o"/>
            </a:pPr>
            <a:r>
              <a:rPr lang="en-GB" sz="2400" dirty="0" smtClean="0">
                <a:solidFill>
                  <a:schemeClr val="bg1">
                    <a:lumMod val="65000"/>
                  </a:schemeClr>
                </a:solidFill>
              </a:rPr>
              <a:t>School leaders</a:t>
            </a:r>
          </a:p>
          <a:p>
            <a:pPr marL="800100" lvl="1" indent="-342900">
              <a:buFont typeface="Courier New" panose="02070309020205020404" pitchFamily="49" charset="0"/>
              <a:buChar char="o"/>
            </a:pPr>
            <a:r>
              <a:rPr lang="en-GB" sz="2400" dirty="0" smtClean="0">
                <a:solidFill>
                  <a:schemeClr val="bg1">
                    <a:lumMod val="65000"/>
                  </a:schemeClr>
                </a:solidFill>
              </a:rPr>
              <a:t>Emergency services</a:t>
            </a:r>
          </a:p>
          <a:p>
            <a:pPr marL="800100" lvl="1" indent="-342900">
              <a:buFont typeface="Courier New" panose="02070309020205020404" pitchFamily="49" charset="0"/>
              <a:buChar char="o"/>
            </a:pPr>
            <a:r>
              <a:rPr lang="en-GB" sz="2400" dirty="0" smtClean="0">
                <a:solidFill>
                  <a:schemeClr val="bg1">
                    <a:lumMod val="65000"/>
                  </a:schemeClr>
                </a:solidFill>
              </a:rPr>
              <a:t>Disability organisations and disabled residents</a:t>
            </a:r>
          </a:p>
          <a:p>
            <a:pPr marL="800100" lvl="1" indent="-342900">
              <a:buFont typeface="Courier New" panose="02070309020205020404" pitchFamily="49" charset="0"/>
              <a:buChar char="o"/>
            </a:pPr>
            <a:r>
              <a:rPr lang="en-GB" sz="2400" dirty="0" smtClean="0">
                <a:solidFill>
                  <a:schemeClr val="bg1">
                    <a:lumMod val="65000"/>
                  </a:schemeClr>
                </a:solidFill>
              </a:rPr>
              <a:t>Black, Asian and Minority Ethnic communities</a:t>
            </a:r>
          </a:p>
          <a:p>
            <a:pPr marL="285750" indent="-285750">
              <a:buFont typeface="Arial" panose="020B0604020202020204" pitchFamily="34" charset="0"/>
              <a:buChar char="•"/>
            </a:pPr>
            <a:r>
              <a:rPr lang="en-GB" sz="2400" dirty="0" smtClean="0">
                <a:solidFill>
                  <a:schemeClr val="bg1">
                    <a:lumMod val="65000"/>
                  </a:schemeClr>
                </a:solidFill>
              </a:rPr>
              <a:t>Written comments invited from all Residents’ Associations and all other community organisations</a:t>
            </a:r>
            <a:endParaRPr lang="en-GB" sz="2400" dirty="0">
              <a:solidFill>
                <a:schemeClr val="bg1">
                  <a:lumMod val="65000"/>
                </a:schemeClr>
              </a:solidFill>
            </a:endParaRPr>
          </a:p>
        </p:txBody>
      </p:sp>
    </p:spTree>
    <p:extLst>
      <p:ext uri="{BB962C8B-B14F-4D97-AF65-F5344CB8AC3E}">
        <p14:creationId xmlns:p14="http://schemas.microsoft.com/office/powerpoint/2010/main" val="3004764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8244448" cy="1584000"/>
          </a:xfrm>
        </p:spPr>
        <p:txBody>
          <a:bodyPr/>
          <a:lstStyle/>
          <a:p>
            <a:r>
              <a:rPr lang="en-GB" sz="4400" dirty="0"/>
              <a:t>What happens after consultation</a:t>
            </a:r>
          </a:p>
        </p:txBody>
      </p:sp>
      <p:sp>
        <p:nvSpPr>
          <p:cNvPr id="3" name="Content Placeholder 2"/>
          <p:cNvSpPr>
            <a:spLocks noGrp="1"/>
          </p:cNvSpPr>
          <p:nvPr>
            <p:ph idx="1"/>
          </p:nvPr>
        </p:nvSpPr>
        <p:spPr>
          <a:xfrm>
            <a:off x="391310" y="1196752"/>
            <a:ext cx="8424000" cy="4707216"/>
          </a:xfrm>
        </p:spPr>
        <p:txBody>
          <a:bodyPr/>
          <a:lstStyle/>
          <a:p>
            <a:pPr indent="0">
              <a:lnSpc>
                <a:spcPct val="100000"/>
              </a:lnSpc>
              <a:buNone/>
            </a:pPr>
            <a:r>
              <a:rPr lang="en-GB" sz="2000" dirty="0"/>
              <a:t>We will review the information gathered and decide whether to:</a:t>
            </a:r>
          </a:p>
          <a:p>
            <a:pPr indent="0">
              <a:lnSpc>
                <a:spcPct val="100000"/>
              </a:lnSpc>
              <a:buNone/>
            </a:pPr>
            <a:r>
              <a:rPr lang="en-GB" sz="2000" b="1" dirty="0" smtClean="0"/>
              <a:t>Make all or part of the </a:t>
            </a:r>
            <a:r>
              <a:rPr lang="en-GB" sz="2000" b="1" dirty="0"/>
              <a:t>scheme permanent </a:t>
            </a:r>
            <a:endParaRPr lang="en-GB" sz="2000" dirty="0"/>
          </a:p>
          <a:p>
            <a:pPr indent="0">
              <a:lnSpc>
                <a:spcPct val="100000"/>
              </a:lnSpc>
              <a:buNone/>
            </a:pPr>
            <a:r>
              <a:rPr lang="en-GB" sz="2000" dirty="0"/>
              <a:t>If the data and consultation feedback indicates that the trials are meeting our objectives, we will recommend making the current experimental traffic management orders permanent. </a:t>
            </a:r>
          </a:p>
          <a:p>
            <a:pPr indent="0">
              <a:lnSpc>
                <a:spcPct val="100000"/>
              </a:lnSpc>
              <a:buNone/>
            </a:pPr>
            <a:r>
              <a:rPr lang="en-GB" sz="2000" b="1" dirty="0" smtClean="0"/>
              <a:t>Make </a:t>
            </a:r>
            <a:r>
              <a:rPr lang="en-GB" sz="2000" b="1" dirty="0"/>
              <a:t>amendments to the experimental scheme </a:t>
            </a:r>
            <a:endParaRPr lang="en-GB" sz="2000" dirty="0"/>
          </a:p>
          <a:p>
            <a:pPr indent="0">
              <a:lnSpc>
                <a:spcPct val="100000"/>
              </a:lnSpc>
              <a:buNone/>
            </a:pPr>
            <a:r>
              <a:rPr lang="en-GB" sz="2000" dirty="0"/>
              <a:t>If the data, consultation feedback and safety considerations indicate that changes can be made to improve a scheme then we will recommend making amendments. </a:t>
            </a:r>
          </a:p>
          <a:p>
            <a:pPr indent="0">
              <a:lnSpc>
                <a:spcPct val="100000"/>
              </a:lnSpc>
              <a:buNone/>
            </a:pPr>
            <a:r>
              <a:rPr lang="en-GB" sz="2000" b="1" dirty="0" smtClean="0"/>
              <a:t>Remove </a:t>
            </a:r>
            <a:r>
              <a:rPr lang="en-GB" sz="2000" b="1" dirty="0"/>
              <a:t>all or part of the scheme </a:t>
            </a:r>
            <a:endParaRPr lang="en-GB" sz="2000" dirty="0"/>
          </a:p>
          <a:p>
            <a:pPr indent="0">
              <a:lnSpc>
                <a:spcPct val="100000"/>
              </a:lnSpc>
              <a:buNone/>
            </a:pPr>
            <a:r>
              <a:rPr lang="en-GB" sz="2000" dirty="0"/>
              <a:t>If the scheme is not achieving the benefits expected, we can remove all or part of the scheme (subject to safety considerations). </a:t>
            </a:r>
          </a:p>
        </p:txBody>
      </p:sp>
      <p:sp>
        <p:nvSpPr>
          <p:cNvPr id="4" name="Footer Placeholder 3"/>
          <p:cNvSpPr>
            <a:spLocks noGrp="1"/>
          </p:cNvSpPr>
          <p:nvPr>
            <p:ph type="ftr" sz="quarter" idx="11"/>
          </p:nvPr>
        </p:nvSpPr>
        <p:spPr/>
        <p:txBody>
          <a:bodyPr/>
          <a:lstStyle/>
          <a:p>
            <a:r>
              <a:rPr lang="en-GB" smtClean="0"/>
              <a:t>Dulwich Streetspace Review - Community Meeting 19th June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pPr/>
              <a:t>18</a:t>
            </a:fld>
            <a:endParaRPr lang="en-GB"/>
          </a:p>
        </p:txBody>
      </p:sp>
    </p:spTree>
    <p:extLst>
      <p:ext uri="{BB962C8B-B14F-4D97-AF65-F5344CB8AC3E}">
        <p14:creationId xmlns:p14="http://schemas.microsoft.com/office/powerpoint/2010/main" val="3323516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8388464" cy="1016768"/>
          </a:xfrm>
        </p:spPr>
        <p:txBody>
          <a:bodyPr/>
          <a:lstStyle/>
          <a:p>
            <a:r>
              <a:rPr lang="en-GB" sz="4400" dirty="0"/>
              <a:t>Overall timeline</a:t>
            </a:r>
          </a:p>
        </p:txBody>
      </p:sp>
      <p:sp>
        <p:nvSpPr>
          <p:cNvPr id="3" name="Content Placeholder 2"/>
          <p:cNvSpPr>
            <a:spLocks noGrp="1"/>
          </p:cNvSpPr>
          <p:nvPr>
            <p:ph idx="1"/>
          </p:nvPr>
        </p:nvSpPr>
        <p:spPr>
          <a:xfrm>
            <a:off x="360000" y="1340768"/>
            <a:ext cx="8388464" cy="4851232"/>
          </a:xfrm>
        </p:spPr>
        <p:txBody>
          <a:bodyPr/>
          <a:lstStyle/>
          <a:p>
            <a:pPr marL="285750" indent="-285750">
              <a:lnSpc>
                <a:spcPct val="100000"/>
              </a:lnSpc>
            </a:pPr>
            <a:r>
              <a:rPr lang="en-GB" sz="2000" dirty="0"/>
              <a:t>The public consultation stage runs between mid-May and early July. </a:t>
            </a:r>
            <a:endParaRPr lang="en-GB" sz="2000" dirty="0" smtClean="0"/>
          </a:p>
          <a:p>
            <a:pPr marL="285750" indent="-285750">
              <a:lnSpc>
                <a:spcPct val="100000"/>
              </a:lnSpc>
            </a:pPr>
            <a:r>
              <a:rPr lang="en-US" sz="2000" dirty="0" smtClean="0"/>
              <a:t>Conversations and meetings with stakeholder groups continuing until the end of autumn</a:t>
            </a:r>
            <a:endParaRPr lang="en-GB" sz="2000" dirty="0"/>
          </a:p>
          <a:p>
            <a:pPr marL="285750" indent="-285750">
              <a:lnSpc>
                <a:spcPct val="100000"/>
              </a:lnSpc>
            </a:pPr>
            <a:r>
              <a:rPr lang="en-GB" sz="2000" dirty="0" smtClean="0"/>
              <a:t>There will be further community meetings to discuss the monitoring data</a:t>
            </a:r>
          </a:p>
          <a:p>
            <a:pPr marL="285750" indent="-285750">
              <a:lnSpc>
                <a:spcPct val="100000"/>
              </a:lnSpc>
            </a:pPr>
            <a:r>
              <a:rPr lang="en-GB" sz="2000" dirty="0" smtClean="0"/>
              <a:t>Consultation </a:t>
            </a:r>
            <a:r>
              <a:rPr lang="en-GB" sz="2000" dirty="0"/>
              <a:t>responses and data gathered will be analysed between mid-July and mid-August 2021 </a:t>
            </a:r>
          </a:p>
          <a:p>
            <a:pPr marL="285750" indent="-285750">
              <a:lnSpc>
                <a:spcPct val="100000"/>
              </a:lnSpc>
            </a:pPr>
            <a:r>
              <a:rPr lang="en-GB" sz="2000" dirty="0" smtClean="0"/>
              <a:t>Recommendations </a:t>
            </a:r>
            <a:r>
              <a:rPr lang="en-GB" sz="2000" dirty="0"/>
              <a:t>on the way forward will be considered by the Council in the autumn. </a:t>
            </a:r>
          </a:p>
          <a:p>
            <a:pPr marL="285750" indent="-285750">
              <a:lnSpc>
                <a:spcPct val="100000"/>
              </a:lnSpc>
            </a:pPr>
            <a:r>
              <a:rPr lang="en-GB" sz="2000" dirty="0" smtClean="0"/>
              <a:t>If </a:t>
            </a:r>
            <a:r>
              <a:rPr lang="en-GB" sz="2000" dirty="0"/>
              <a:t>changes are approved, statutory consultation will take place on a Traffic Management Order prior to a final decision to implement any permanent changes. </a:t>
            </a:r>
          </a:p>
          <a:p>
            <a:endParaRPr lang="en-GB" dirty="0"/>
          </a:p>
        </p:txBody>
      </p:sp>
      <p:sp>
        <p:nvSpPr>
          <p:cNvPr id="5" name="Footer Placeholder 4"/>
          <p:cNvSpPr>
            <a:spLocks noGrp="1"/>
          </p:cNvSpPr>
          <p:nvPr>
            <p:ph type="ftr" sz="quarter" idx="11"/>
          </p:nvPr>
        </p:nvSpPr>
        <p:spPr/>
        <p:txBody>
          <a:bodyPr/>
          <a:lstStyle/>
          <a:p>
            <a:r>
              <a:rPr lang="en-GB" smtClean="0"/>
              <a:t>Dulwich Streetspace Review - Community Meeting 19th June</a:t>
            </a:r>
            <a:endParaRPr lang="en-GB"/>
          </a:p>
        </p:txBody>
      </p:sp>
      <p:sp>
        <p:nvSpPr>
          <p:cNvPr id="6" name="Slide Number Placeholder 5"/>
          <p:cNvSpPr>
            <a:spLocks noGrp="1"/>
          </p:cNvSpPr>
          <p:nvPr>
            <p:ph type="sldNum" sz="quarter" idx="12"/>
          </p:nvPr>
        </p:nvSpPr>
        <p:spPr/>
        <p:txBody>
          <a:bodyPr/>
          <a:lstStyle/>
          <a:p>
            <a:fld id="{B9F1D033-0F2B-4A91-A3BE-A6E888F59A17}" type="slidenum">
              <a:rPr lang="en-GB" smtClean="0"/>
              <a:pPr/>
              <a:t>19</a:t>
            </a:fld>
            <a:endParaRPr lang="en-GB"/>
          </a:p>
        </p:txBody>
      </p:sp>
    </p:spTree>
    <p:extLst>
      <p:ext uri="{BB962C8B-B14F-4D97-AF65-F5344CB8AC3E}">
        <p14:creationId xmlns:p14="http://schemas.microsoft.com/office/powerpoint/2010/main" val="2163322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116632"/>
            <a:ext cx="6559200" cy="792088"/>
          </a:xfrm>
        </p:spPr>
        <p:txBody>
          <a:bodyPr/>
          <a:lstStyle/>
          <a:p>
            <a:r>
              <a:rPr lang="en-GB" sz="4400" dirty="0"/>
              <a:t>Welcome</a:t>
            </a:r>
          </a:p>
        </p:txBody>
      </p:sp>
      <p:sp>
        <p:nvSpPr>
          <p:cNvPr id="3" name="Content Placeholder 2"/>
          <p:cNvSpPr>
            <a:spLocks noGrp="1"/>
          </p:cNvSpPr>
          <p:nvPr>
            <p:ph idx="1"/>
          </p:nvPr>
        </p:nvSpPr>
        <p:spPr>
          <a:xfrm>
            <a:off x="360000" y="1052736"/>
            <a:ext cx="8244448" cy="5139264"/>
          </a:xfrm>
        </p:spPr>
        <p:txBody>
          <a:bodyPr/>
          <a:lstStyle/>
          <a:p>
            <a:pPr indent="0">
              <a:buNone/>
            </a:pPr>
            <a:r>
              <a:rPr lang="en-GB" sz="1800" dirty="0"/>
              <a:t>To help the meeting run smoothly, please:</a:t>
            </a:r>
          </a:p>
          <a:p>
            <a:pPr marL="285750" indent="-285750"/>
            <a:r>
              <a:rPr lang="en-GB" sz="1800" dirty="0"/>
              <a:t>Keep your microphone muted unless invited to speak and do not interrupt other speakers. </a:t>
            </a:r>
          </a:p>
          <a:p>
            <a:pPr marL="285750" indent="-285750"/>
            <a:endParaRPr lang="en-GB" sz="1800" dirty="0"/>
          </a:p>
          <a:p>
            <a:pPr marL="285750" indent="-285750"/>
            <a:r>
              <a:rPr lang="en-GB" sz="1800" dirty="0"/>
              <a:t>Change your on screen name to your first name and your street/business so we can try to hear from a range of participants.</a:t>
            </a:r>
          </a:p>
          <a:p>
            <a:pPr marL="285750" indent="-285750"/>
            <a:endParaRPr lang="en-GB" sz="1800" dirty="0"/>
          </a:p>
          <a:p>
            <a:pPr marL="285750" indent="-285750"/>
            <a:r>
              <a:rPr lang="en-GB" sz="1800" dirty="0"/>
              <a:t>Use the ‘Chat’ function to leave comments – please be polite and considerate to other participants. </a:t>
            </a:r>
          </a:p>
          <a:p>
            <a:pPr marL="285750" indent="-285750"/>
            <a:endParaRPr lang="en-GB" sz="1800" dirty="0"/>
          </a:p>
          <a:p>
            <a:pPr marL="285750" indent="-285750"/>
            <a:r>
              <a:rPr lang="en-GB" sz="1800" dirty="0"/>
              <a:t>Use the ‘raise hand’ function if you wish to ask a question during the Q&amp;A </a:t>
            </a:r>
            <a:r>
              <a:rPr lang="en-GB" sz="1800" dirty="0" smtClean="0"/>
              <a:t>sections </a:t>
            </a:r>
            <a:r>
              <a:rPr lang="en-GB" sz="1800" dirty="0"/>
              <a:t>of the meeting, </a:t>
            </a:r>
          </a:p>
          <a:p>
            <a:pPr marL="285750" indent="-285750"/>
            <a:endParaRPr lang="en-GB" sz="1800" dirty="0"/>
          </a:p>
          <a:p>
            <a:pPr marL="285750" indent="-285750"/>
            <a:r>
              <a:rPr lang="en-GB" sz="1800" dirty="0"/>
              <a:t>Note that the meeting is not being</a:t>
            </a:r>
            <a:r>
              <a:rPr lang="en-GB" sz="2000" dirty="0"/>
              <a:t> recorded</a:t>
            </a:r>
            <a:r>
              <a:rPr lang="en-GB" sz="1800" dirty="0"/>
              <a:t>.</a:t>
            </a:r>
          </a:p>
          <a:p>
            <a:pPr marL="285750" indent="-285750"/>
            <a:endParaRPr lang="en-GB" sz="1800" dirty="0"/>
          </a:p>
          <a:p>
            <a:pPr marL="285750" indent="-285750"/>
            <a:r>
              <a:rPr lang="en-GB" sz="1800" dirty="0"/>
              <a:t>Remember that you can submit comments outside of the meeting, by visiting  </a:t>
            </a:r>
            <a:r>
              <a:rPr lang="en-GB" sz="1800" u="sng" dirty="0">
                <a:hlinkClick r:id="rId2"/>
              </a:rPr>
              <a:t>http://www.southwark.gov.uk/dulwichstreetspacereview</a:t>
            </a:r>
            <a:r>
              <a:rPr lang="en-GB" sz="1800" dirty="0"/>
              <a:t> or by email to </a:t>
            </a:r>
            <a:r>
              <a:rPr lang="en-GB" sz="1800" u="sng" dirty="0">
                <a:hlinkClick r:id="rId3"/>
              </a:rPr>
              <a:t>streetspace@southwark.gov.uk</a:t>
            </a:r>
            <a:r>
              <a:rPr lang="en-GB" sz="1800" dirty="0"/>
              <a:t> </a:t>
            </a:r>
          </a:p>
          <a:p>
            <a:pPr marL="285750" indent="-285750"/>
            <a:endParaRPr lang="en-GB" dirty="0"/>
          </a:p>
          <a:p>
            <a:pPr marL="285750" indent="-285750"/>
            <a:endParaRPr lang="en-GB" dirty="0"/>
          </a:p>
        </p:txBody>
      </p:sp>
      <p:sp>
        <p:nvSpPr>
          <p:cNvPr id="5" name="Footer Placeholder 4"/>
          <p:cNvSpPr>
            <a:spLocks noGrp="1"/>
          </p:cNvSpPr>
          <p:nvPr>
            <p:ph type="ftr" sz="quarter" idx="11"/>
          </p:nvPr>
        </p:nvSpPr>
        <p:spPr/>
        <p:txBody>
          <a:bodyPr/>
          <a:lstStyle/>
          <a:p>
            <a:r>
              <a:rPr lang="en-GB" smtClean="0"/>
              <a:t>Dulwich Streetspace Review - Community Meeting 19th June</a:t>
            </a:r>
            <a:endParaRPr lang="en-GB" dirty="0"/>
          </a:p>
        </p:txBody>
      </p:sp>
      <p:sp>
        <p:nvSpPr>
          <p:cNvPr id="6" name="Slide Number Placeholder 5"/>
          <p:cNvSpPr>
            <a:spLocks noGrp="1"/>
          </p:cNvSpPr>
          <p:nvPr>
            <p:ph type="sldNum" sz="quarter" idx="12"/>
          </p:nvPr>
        </p:nvSpPr>
        <p:spPr/>
        <p:txBody>
          <a:bodyPr/>
          <a:lstStyle/>
          <a:p>
            <a:fld id="{B9F1D033-0F2B-4A91-A3BE-A6E888F59A17}" type="slidenum">
              <a:rPr lang="en-GB" smtClean="0"/>
              <a:pPr/>
              <a:t>2</a:t>
            </a:fld>
            <a:endParaRPr lang="en-GB"/>
          </a:p>
        </p:txBody>
      </p:sp>
    </p:spTree>
    <p:extLst>
      <p:ext uri="{BB962C8B-B14F-4D97-AF65-F5344CB8AC3E}">
        <p14:creationId xmlns:p14="http://schemas.microsoft.com/office/powerpoint/2010/main" val="3611005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8388464" cy="1584000"/>
          </a:xfrm>
        </p:spPr>
        <p:txBody>
          <a:bodyPr/>
          <a:lstStyle/>
          <a:p>
            <a:r>
              <a:rPr lang="en-GB" dirty="0" smtClean="0"/>
              <a:t>Breakout Session 1: Goals and Outcomes</a:t>
            </a:r>
            <a:endParaRPr lang="en-GB" dirty="0"/>
          </a:p>
        </p:txBody>
      </p:sp>
      <p:sp>
        <p:nvSpPr>
          <p:cNvPr id="4" name="Footer Placeholder 3"/>
          <p:cNvSpPr>
            <a:spLocks noGrp="1"/>
          </p:cNvSpPr>
          <p:nvPr>
            <p:ph type="ftr" sz="quarter" idx="11"/>
          </p:nvPr>
        </p:nvSpPr>
        <p:spPr/>
        <p:txBody>
          <a:bodyPr/>
          <a:lstStyle/>
          <a:p>
            <a:r>
              <a:rPr lang="en-GB" smtClean="0"/>
              <a:t>Dulwich Streetspace Review - Community Meeting 19th June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pPr/>
              <a:t>20</a:t>
            </a:fld>
            <a:endParaRPr lang="en-GB"/>
          </a:p>
        </p:txBody>
      </p:sp>
      <p:sp>
        <p:nvSpPr>
          <p:cNvPr id="3" name="TextBox 2"/>
          <p:cNvSpPr txBox="1"/>
          <p:nvPr/>
        </p:nvSpPr>
        <p:spPr>
          <a:xfrm>
            <a:off x="536750" y="2132856"/>
            <a:ext cx="7926360" cy="3539430"/>
          </a:xfrm>
          <a:prstGeom prst="rect">
            <a:avLst/>
          </a:prstGeom>
          <a:noFill/>
        </p:spPr>
        <p:txBody>
          <a:bodyPr wrap="square" rtlCol="0">
            <a:spAutoFit/>
          </a:bodyPr>
          <a:lstStyle/>
          <a:p>
            <a:pPr marL="285750" indent="-285750">
              <a:buFont typeface="Arial" panose="020B0604020202020204" pitchFamily="34" charset="0"/>
              <a:buChar char="•"/>
            </a:pPr>
            <a:r>
              <a:rPr lang="en-GB" sz="3200" dirty="0">
                <a:solidFill>
                  <a:schemeClr val="accent4">
                    <a:lumMod val="60000"/>
                    <a:lumOff val="40000"/>
                  </a:schemeClr>
                </a:solidFill>
              </a:rPr>
              <a:t>Do we accept the goals of the streetspace measures</a:t>
            </a:r>
            <a:r>
              <a:rPr lang="en-GB" sz="3200" dirty="0" smtClean="0">
                <a:solidFill>
                  <a:schemeClr val="accent4">
                    <a:lumMod val="60000"/>
                    <a:lumOff val="40000"/>
                  </a:schemeClr>
                </a:solidFill>
              </a:rPr>
              <a:t>?</a:t>
            </a:r>
          </a:p>
          <a:p>
            <a:pPr marL="285750" indent="-285750">
              <a:buFont typeface="Arial" panose="020B0604020202020204" pitchFamily="34" charset="0"/>
              <a:buChar char="•"/>
            </a:pPr>
            <a:r>
              <a:rPr lang="en-GB" sz="3200" dirty="0">
                <a:solidFill>
                  <a:schemeClr val="accent4">
                    <a:lumMod val="60000"/>
                    <a:lumOff val="40000"/>
                  </a:schemeClr>
                </a:solidFill>
              </a:rPr>
              <a:t>If not, what might we change</a:t>
            </a:r>
            <a:r>
              <a:rPr lang="en-GB" sz="3200" dirty="0" smtClean="0">
                <a:solidFill>
                  <a:schemeClr val="accent4">
                    <a:lumMod val="60000"/>
                    <a:lumOff val="40000"/>
                  </a:schemeClr>
                </a:solidFill>
              </a:rPr>
              <a:t>?</a:t>
            </a:r>
          </a:p>
          <a:p>
            <a:pPr marL="285750" indent="-285750">
              <a:buFont typeface="Arial" panose="020B0604020202020204" pitchFamily="34" charset="0"/>
              <a:buChar char="•"/>
            </a:pPr>
            <a:r>
              <a:rPr lang="en-GB" sz="3200" dirty="0">
                <a:solidFill>
                  <a:schemeClr val="accent4">
                    <a:lumMod val="60000"/>
                    <a:lumOff val="40000"/>
                  </a:schemeClr>
                </a:solidFill>
              </a:rPr>
              <a:t>Have the measures achieved the goals set?</a:t>
            </a:r>
          </a:p>
          <a:p>
            <a:pPr marL="285750" indent="-285750">
              <a:buFont typeface="Arial" panose="020B0604020202020204" pitchFamily="34" charset="0"/>
              <a:buChar char="•"/>
            </a:pPr>
            <a:r>
              <a:rPr lang="en-GB" sz="3200" dirty="0">
                <a:solidFill>
                  <a:schemeClr val="accent4">
                    <a:lumMod val="60000"/>
                    <a:lumOff val="40000"/>
                  </a:schemeClr>
                </a:solidFill>
              </a:rPr>
              <a:t>What are some of the consequences or issues?</a:t>
            </a:r>
          </a:p>
        </p:txBody>
      </p:sp>
    </p:spTree>
    <p:extLst>
      <p:ext uri="{BB962C8B-B14F-4D97-AF65-F5344CB8AC3E}">
        <p14:creationId xmlns:p14="http://schemas.microsoft.com/office/powerpoint/2010/main" val="308097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8388464" cy="1584000"/>
          </a:xfrm>
        </p:spPr>
        <p:txBody>
          <a:bodyPr/>
          <a:lstStyle/>
          <a:p>
            <a:r>
              <a:rPr lang="en-GB" dirty="0" smtClean="0"/>
              <a:t>Breakout Session 2: Looking forward</a:t>
            </a:r>
            <a:endParaRPr lang="en-GB" dirty="0"/>
          </a:p>
        </p:txBody>
      </p:sp>
      <p:sp>
        <p:nvSpPr>
          <p:cNvPr id="4" name="Footer Placeholder 3"/>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smtClean="0">
                <a:ln>
                  <a:noFill/>
                </a:ln>
                <a:solidFill>
                  <a:srgbClr val="808080"/>
                </a:solidFill>
                <a:effectLst/>
                <a:uLnTx/>
                <a:uFillTx/>
                <a:latin typeface="Arial"/>
                <a:ea typeface="+mn-ea"/>
                <a:cs typeface="+mn-cs"/>
              </a:rPr>
              <a:t>Dulwich Streetspace Review - Community Meeting 19th June</a:t>
            </a:r>
            <a:endParaRPr kumimoji="0" lang="en-GB" sz="800" b="0" i="0" u="none" strike="noStrike" kern="1200" cap="none" spc="0" normalizeH="0" baseline="0" noProof="0">
              <a:ln>
                <a:noFill/>
              </a:ln>
              <a:solidFill>
                <a:srgbClr val="808080"/>
              </a:solidFill>
              <a:effectLst/>
              <a:uLnTx/>
              <a:uFillTx/>
              <a:latin typeface="Arial"/>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F1D033-0F2B-4A91-A3BE-A6E888F59A17}" type="slidenum">
              <a:rPr kumimoji="0" lang="en-GB" sz="800" b="0" i="0" u="none" strike="noStrike" kern="1200" cap="none" spc="0" normalizeH="0" baseline="0" noProof="0" smtClean="0">
                <a:ln>
                  <a:noFill/>
                </a:ln>
                <a:solidFill>
                  <a:srgbClr val="80808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800" b="0" i="0" u="none" strike="noStrike" kern="1200" cap="none" spc="0" normalizeH="0" baseline="0" noProof="0">
              <a:ln>
                <a:noFill/>
              </a:ln>
              <a:solidFill>
                <a:srgbClr val="808080"/>
              </a:solidFill>
              <a:effectLst/>
              <a:uLnTx/>
              <a:uFillTx/>
              <a:latin typeface="Arial"/>
              <a:ea typeface="+mn-ea"/>
              <a:cs typeface="+mn-cs"/>
            </a:endParaRPr>
          </a:p>
        </p:txBody>
      </p:sp>
      <p:sp>
        <p:nvSpPr>
          <p:cNvPr id="3" name="TextBox 2"/>
          <p:cNvSpPr txBox="1"/>
          <p:nvPr/>
        </p:nvSpPr>
        <p:spPr>
          <a:xfrm>
            <a:off x="467544" y="2348880"/>
            <a:ext cx="7926360" cy="2554545"/>
          </a:xfrm>
          <a:prstGeom prst="rect">
            <a:avLst/>
          </a:prstGeom>
          <a:noFill/>
        </p:spPr>
        <p:txBody>
          <a:bodyPr wrap="square" rtlCol="0">
            <a:spAutoFit/>
          </a:bodyPr>
          <a:lstStyle/>
          <a:p>
            <a:pPr marL="285750" lvl="0" indent="-285750">
              <a:buFont typeface="Arial" panose="020B0604020202020204" pitchFamily="34" charset="0"/>
              <a:buChar char="•"/>
            </a:pPr>
            <a:r>
              <a:rPr lang="en-GB" sz="3200" dirty="0">
                <a:solidFill>
                  <a:schemeClr val="accent4">
                    <a:lumMod val="60000"/>
                    <a:lumOff val="40000"/>
                  </a:schemeClr>
                </a:solidFill>
              </a:rPr>
              <a:t>What do we do with the Streetspace measures – keep, cancel, amend</a:t>
            </a:r>
            <a:r>
              <a:rPr lang="en-GB" sz="3200" dirty="0" smtClean="0">
                <a:solidFill>
                  <a:schemeClr val="accent4">
                    <a:lumMod val="60000"/>
                    <a:lumOff val="40000"/>
                  </a:schemeClr>
                </a:solidFill>
              </a:rPr>
              <a:t>?</a:t>
            </a:r>
          </a:p>
          <a:p>
            <a:pPr marL="285750" lvl="0" indent="-285750">
              <a:buFont typeface="Arial" panose="020B0604020202020204" pitchFamily="34" charset="0"/>
              <a:buChar char="•"/>
            </a:pPr>
            <a:r>
              <a:rPr lang="en-GB" sz="3200" dirty="0">
                <a:solidFill>
                  <a:schemeClr val="accent4">
                    <a:lumMod val="60000"/>
                    <a:lumOff val="40000"/>
                  </a:schemeClr>
                </a:solidFill>
              </a:rPr>
              <a:t>What are the future steps to achieve our goals and help create a healthier future for the Dulwich area?</a:t>
            </a:r>
          </a:p>
        </p:txBody>
      </p:sp>
    </p:spTree>
    <p:extLst>
      <p:ext uri="{BB962C8B-B14F-4D97-AF65-F5344CB8AC3E}">
        <p14:creationId xmlns:p14="http://schemas.microsoft.com/office/powerpoint/2010/main" val="1984729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Footer Placeholder 2"/>
          <p:cNvSpPr>
            <a:spLocks noGrp="1"/>
          </p:cNvSpPr>
          <p:nvPr>
            <p:ph type="ftr" sz="quarter" idx="11"/>
          </p:nvPr>
        </p:nvSpPr>
        <p:spPr/>
        <p:txBody>
          <a:bodyPr/>
          <a:lstStyle/>
          <a:p>
            <a:r>
              <a:rPr lang="en-GB" smtClean="0"/>
              <a:t>Dulwich Streetspace Review - Community Meeting 19th June</a:t>
            </a:r>
            <a:endParaRPr lang="en-GB"/>
          </a:p>
        </p:txBody>
      </p:sp>
      <p:sp>
        <p:nvSpPr>
          <p:cNvPr id="4" name="Slide Number Placeholder 3"/>
          <p:cNvSpPr>
            <a:spLocks noGrp="1"/>
          </p:cNvSpPr>
          <p:nvPr>
            <p:ph type="sldNum" sz="quarter" idx="12"/>
          </p:nvPr>
        </p:nvSpPr>
        <p:spPr/>
        <p:txBody>
          <a:bodyPr/>
          <a:lstStyle/>
          <a:p>
            <a:fld id="{B9F1D033-0F2B-4A91-A3BE-A6E888F59A17}" type="slidenum">
              <a:rPr lang="en-GB" smtClean="0"/>
              <a:pPr/>
              <a:t>22</a:t>
            </a:fld>
            <a:endParaRPr lang="en-GB"/>
          </a:p>
        </p:txBody>
      </p:sp>
      <p:sp>
        <p:nvSpPr>
          <p:cNvPr id="5" name="TextBox 4"/>
          <p:cNvSpPr txBox="1"/>
          <p:nvPr/>
        </p:nvSpPr>
        <p:spPr>
          <a:xfrm>
            <a:off x="827584" y="1484784"/>
            <a:ext cx="7344816" cy="2554545"/>
          </a:xfrm>
          <a:prstGeom prst="rect">
            <a:avLst/>
          </a:prstGeom>
          <a:noFill/>
        </p:spPr>
        <p:txBody>
          <a:bodyPr wrap="square" rtlCol="0">
            <a:spAutoFit/>
          </a:bodyPr>
          <a:lstStyle/>
          <a:p>
            <a:pPr marL="457200" indent="-457200">
              <a:buFont typeface="Arial" panose="020B0604020202020204" pitchFamily="34" charset="0"/>
              <a:buChar char="•"/>
            </a:pPr>
            <a:r>
              <a:rPr lang="en-GB" sz="3200" dirty="0" smtClean="0">
                <a:solidFill>
                  <a:schemeClr val="accent4">
                    <a:lumMod val="60000"/>
                    <a:lumOff val="40000"/>
                  </a:schemeClr>
                </a:solidFill>
              </a:rPr>
              <a:t>Top 2 comments on the current Streetspace measures</a:t>
            </a:r>
          </a:p>
          <a:p>
            <a:pPr marL="457200" indent="-457200">
              <a:buFont typeface="Arial" panose="020B0604020202020204" pitchFamily="34" charset="0"/>
              <a:buChar char="•"/>
            </a:pPr>
            <a:r>
              <a:rPr lang="en-GB" sz="3200" dirty="0" smtClean="0">
                <a:solidFill>
                  <a:schemeClr val="accent4">
                    <a:lumMod val="60000"/>
                    <a:lumOff val="40000"/>
                  </a:schemeClr>
                </a:solidFill>
              </a:rPr>
              <a:t>Top 2 ideas about what to do going forward to achieve a healthier future for the Dulwich area</a:t>
            </a:r>
            <a:endParaRPr lang="en-GB" sz="3200" dirty="0">
              <a:solidFill>
                <a:schemeClr val="accent4">
                  <a:lumMod val="60000"/>
                  <a:lumOff val="40000"/>
                </a:schemeClr>
              </a:solidFill>
            </a:endParaRPr>
          </a:p>
        </p:txBody>
      </p:sp>
    </p:spTree>
    <p:extLst>
      <p:ext uri="{BB962C8B-B14F-4D97-AF65-F5344CB8AC3E}">
        <p14:creationId xmlns:p14="http://schemas.microsoft.com/office/powerpoint/2010/main" val="307817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8244448" cy="1584000"/>
          </a:xfrm>
        </p:spPr>
        <p:txBody>
          <a:bodyPr/>
          <a:lstStyle/>
          <a:p>
            <a:r>
              <a:rPr lang="en-GB" sz="4400" dirty="0"/>
              <a:t>How can I express my views?</a:t>
            </a:r>
          </a:p>
        </p:txBody>
      </p:sp>
      <p:sp>
        <p:nvSpPr>
          <p:cNvPr id="3" name="Content Placeholder 2"/>
          <p:cNvSpPr>
            <a:spLocks noGrp="1"/>
          </p:cNvSpPr>
          <p:nvPr>
            <p:ph idx="1"/>
          </p:nvPr>
        </p:nvSpPr>
        <p:spPr>
          <a:xfrm>
            <a:off x="424665" y="1412776"/>
            <a:ext cx="8244448" cy="4751476"/>
          </a:xfrm>
        </p:spPr>
        <p:txBody>
          <a:bodyPr/>
          <a:lstStyle/>
          <a:p>
            <a:r>
              <a:rPr lang="en-GB" sz="1800" dirty="0" smtClean="0"/>
              <a:t>Further </a:t>
            </a:r>
            <a:r>
              <a:rPr lang="en-GB" sz="1800" dirty="0"/>
              <a:t>community </a:t>
            </a:r>
            <a:r>
              <a:rPr lang="en-GB" sz="1800" dirty="0" smtClean="0"/>
              <a:t>meetings coming soon. </a:t>
            </a:r>
            <a:r>
              <a:rPr lang="en-GB" sz="1800" dirty="0"/>
              <a:t>Register to attend at </a:t>
            </a:r>
            <a:r>
              <a:rPr lang="en-GB" sz="1800" dirty="0">
                <a:hlinkClick r:id="rId2"/>
              </a:rPr>
              <a:t>https://dulwichreview.eventbrite.co.uk</a:t>
            </a:r>
            <a:r>
              <a:rPr lang="en-GB" sz="1800" dirty="0"/>
              <a:t> </a:t>
            </a:r>
          </a:p>
          <a:p>
            <a:pPr indent="0">
              <a:buNone/>
            </a:pPr>
            <a:endParaRPr lang="en-GB" sz="1800" dirty="0"/>
          </a:p>
          <a:p>
            <a:r>
              <a:rPr lang="en-GB" sz="1800" dirty="0"/>
              <a:t>Background information and the consultation itself at </a:t>
            </a:r>
            <a:r>
              <a:rPr lang="en-GB" sz="1800" dirty="0">
                <a:hlinkClick r:id="rId3"/>
              </a:rPr>
              <a:t>www.southwark.gov.uk/dulwichstreetspacereview</a:t>
            </a:r>
            <a:r>
              <a:rPr lang="en-GB" sz="1800" dirty="0"/>
              <a:t> </a:t>
            </a:r>
          </a:p>
          <a:p>
            <a:endParaRPr lang="en-GB" sz="1800" dirty="0"/>
          </a:p>
          <a:p>
            <a:r>
              <a:rPr lang="en-GB" sz="1800" dirty="0"/>
              <a:t>Request a hard copy of the survey by email or by writing to: </a:t>
            </a:r>
          </a:p>
          <a:p>
            <a:pPr indent="0">
              <a:buNone/>
            </a:pPr>
            <a:r>
              <a:rPr lang="en-GB" sz="1800" b="1" dirty="0"/>
              <a:t>	Highways – Dulwich Review, </a:t>
            </a:r>
          </a:p>
          <a:p>
            <a:pPr indent="0">
              <a:buNone/>
            </a:pPr>
            <a:r>
              <a:rPr lang="en-GB" sz="1800" b="1" dirty="0"/>
              <a:t>	3rd Floor, Hub 2, </a:t>
            </a:r>
          </a:p>
          <a:p>
            <a:pPr indent="0">
              <a:buNone/>
            </a:pPr>
            <a:r>
              <a:rPr lang="en-GB" sz="1800" b="1" dirty="0"/>
              <a:t>	160 </a:t>
            </a:r>
            <a:r>
              <a:rPr lang="en-GB" sz="1800" b="1" dirty="0" err="1"/>
              <a:t>Tooley</a:t>
            </a:r>
            <a:r>
              <a:rPr lang="en-GB" sz="1800" b="1" dirty="0"/>
              <a:t> Street, </a:t>
            </a:r>
          </a:p>
          <a:p>
            <a:pPr indent="0">
              <a:buNone/>
            </a:pPr>
            <a:r>
              <a:rPr lang="en-GB" sz="1800" b="1" dirty="0"/>
              <a:t>	London, SE1 2QH </a:t>
            </a:r>
          </a:p>
          <a:p>
            <a:pPr indent="0">
              <a:buNone/>
            </a:pPr>
            <a:endParaRPr lang="en-GB" sz="1800" dirty="0"/>
          </a:p>
          <a:p>
            <a:r>
              <a:rPr lang="en-GB" sz="1800" dirty="0"/>
              <a:t>Email to </a:t>
            </a:r>
            <a:r>
              <a:rPr lang="en-GB" sz="1800" dirty="0">
                <a:hlinkClick r:id="rId4"/>
              </a:rPr>
              <a:t>streetspace@southwark.gov.uk</a:t>
            </a:r>
            <a:r>
              <a:rPr lang="en-GB" sz="1800" dirty="0"/>
              <a:t> </a:t>
            </a:r>
          </a:p>
        </p:txBody>
      </p:sp>
      <p:sp>
        <p:nvSpPr>
          <p:cNvPr id="5" name="Footer Placeholder 4"/>
          <p:cNvSpPr>
            <a:spLocks noGrp="1"/>
          </p:cNvSpPr>
          <p:nvPr>
            <p:ph type="ftr" sz="quarter" idx="11"/>
          </p:nvPr>
        </p:nvSpPr>
        <p:spPr/>
        <p:txBody>
          <a:bodyPr/>
          <a:lstStyle/>
          <a:p>
            <a:r>
              <a:rPr lang="en-GB" dirty="0" smtClean="0"/>
              <a:t>Dulwich Streetspace Review - Community Meeting 19th June</a:t>
            </a:r>
            <a:endParaRPr lang="en-GB" dirty="0"/>
          </a:p>
        </p:txBody>
      </p:sp>
      <p:sp>
        <p:nvSpPr>
          <p:cNvPr id="6" name="Slide Number Placeholder 5"/>
          <p:cNvSpPr>
            <a:spLocks noGrp="1"/>
          </p:cNvSpPr>
          <p:nvPr>
            <p:ph type="sldNum" sz="quarter" idx="12"/>
          </p:nvPr>
        </p:nvSpPr>
        <p:spPr/>
        <p:txBody>
          <a:bodyPr/>
          <a:lstStyle/>
          <a:p>
            <a:fld id="{B9F1D033-0F2B-4A91-A3BE-A6E888F59A17}" type="slidenum">
              <a:rPr lang="en-GB" smtClean="0"/>
              <a:pPr/>
              <a:t>23</a:t>
            </a:fld>
            <a:endParaRPr lang="en-GB"/>
          </a:p>
        </p:txBody>
      </p:sp>
    </p:spTree>
    <p:extLst>
      <p:ext uri="{BB962C8B-B14F-4D97-AF65-F5344CB8AC3E}">
        <p14:creationId xmlns:p14="http://schemas.microsoft.com/office/powerpoint/2010/main" val="308471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4" name="Footer Placeholder 3"/>
          <p:cNvSpPr>
            <a:spLocks noGrp="1"/>
          </p:cNvSpPr>
          <p:nvPr>
            <p:ph type="ftr" sz="quarter" idx="11"/>
          </p:nvPr>
        </p:nvSpPr>
        <p:spPr/>
        <p:txBody>
          <a:bodyPr/>
          <a:lstStyle/>
          <a:p>
            <a:r>
              <a:rPr lang="en-GB" smtClean="0"/>
              <a:t>Dulwich Streetspace Review - Community Meeting 19th June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pPr/>
              <a:t>3</a:t>
            </a:fld>
            <a:endParaRPr lang="en-GB"/>
          </a:p>
        </p:txBody>
      </p:sp>
      <p:sp>
        <p:nvSpPr>
          <p:cNvPr id="6" name="TextBox 5"/>
          <p:cNvSpPr txBox="1"/>
          <p:nvPr/>
        </p:nvSpPr>
        <p:spPr>
          <a:xfrm>
            <a:off x="611560" y="1556792"/>
            <a:ext cx="6480720" cy="3970318"/>
          </a:xfrm>
          <a:prstGeom prst="rect">
            <a:avLst/>
          </a:prstGeom>
          <a:noFill/>
        </p:spPr>
        <p:txBody>
          <a:bodyPr wrap="square" rtlCol="0">
            <a:spAutoFit/>
          </a:bodyPr>
          <a:lstStyle/>
          <a:p>
            <a:pPr marL="457200" indent="-457200">
              <a:buFont typeface="Wingdings" panose="05000000000000000000" pitchFamily="2" charset="2"/>
              <a:buChar char="Ø"/>
            </a:pPr>
            <a:r>
              <a:rPr lang="en-GB" sz="2800" dirty="0" smtClean="0">
                <a:solidFill>
                  <a:schemeClr val="bg1">
                    <a:lumMod val="65000"/>
                  </a:schemeClr>
                </a:solidFill>
              </a:rPr>
              <a:t>Streets </a:t>
            </a:r>
            <a:r>
              <a:rPr lang="en-GB" sz="2800" dirty="0">
                <a:solidFill>
                  <a:schemeClr val="bg1">
                    <a:lumMod val="65000"/>
                  </a:schemeClr>
                </a:solidFill>
              </a:rPr>
              <a:t>for people – Low traffic measures in Southwark</a:t>
            </a:r>
          </a:p>
          <a:p>
            <a:pPr marL="457200" indent="-457200">
              <a:buFont typeface="Wingdings" panose="05000000000000000000" pitchFamily="2" charset="2"/>
              <a:buChar char="Ø"/>
            </a:pPr>
            <a:r>
              <a:rPr lang="en-GB" sz="2800" dirty="0">
                <a:solidFill>
                  <a:schemeClr val="bg1">
                    <a:lumMod val="65000"/>
                  </a:schemeClr>
                </a:solidFill>
              </a:rPr>
              <a:t>Experimental measures in Dulwich</a:t>
            </a:r>
          </a:p>
          <a:p>
            <a:pPr marL="457200" indent="-457200">
              <a:buFont typeface="Wingdings" panose="05000000000000000000" pitchFamily="2" charset="2"/>
              <a:buChar char="Ø"/>
            </a:pPr>
            <a:r>
              <a:rPr lang="en-GB" sz="2800" dirty="0" smtClean="0">
                <a:solidFill>
                  <a:schemeClr val="bg1">
                    <a:lumMod val="65000"/>
                  </a:schemeClr>
                </a:solidFill>
              </a:rPr>
              <a:t>Monitoring </a:t>
            </a:r>
            <a:r>
              <a:rPr lang="en-GB" sz="2800" dirty="0">
                <a:solidFill>
                  <a:schemeClr val="bg1">
                    <a:lumMod val="65000"/>
                  </a:schemeClr>
                </a:solidFill>
              </a:rPr>
              <a:t>the </a:t>
            </a:r>
            <a:r>
              <a:rPr lang="en-GB" sz="2800" dirty="0" smtClean="0">
                <a:solidFill>
                  <a:schemeClr val="bg1">
                    <a:lumMod val="65000"/>
                  </a:schemeClr>
                </a:solidFill>
              </a:rPr>
              <a:t>effects</a:t>
            </a:r>
            <a:endParaRPr lang="en-GB" sz="2800" dirty="0">
              <a:solidFill>
                <a:schemeClr val="accent4">
                  <a:lumMod val="40000"/>
                  <a:lumOff val="60000"/>
                </a:schemeClr>
              </a:solidFill>
            </a:endParaRPr>
          </a:p>
          <a:p>
            <a:pPr marL="457200" indent="-457200">
              <a:buFont typeface="Wingdings" panose="05000000000000000000" pitchFamily="2" charset="2"/>
              <a:buChar char="Ø"/>
            </a:pPr>
            <a:r>
              <a:rPr lang="en-GB" sz="2800" dirty="0">
                <a:solidFill>
                  <a:schemeClr val="bg1">
                    <a:lumMod val="65000"/>
                  </a:schemeClr>
                </a:solidFill>
              </a:rPr>
              <a:t>Consultation and next </a:t>
            </a:r>
            <a:r>
              <a:rPr lang="en-GB" sz="2800" dirty="0" smtClean="0">
                <a:solidFill>
                  <a:schemeClr val="bg1">
                    <a:lumMod val="65000"/>
                  </a:schemeClr>
                </a:solidFill>
              </a:rPr>
              <a:t>steps</a:t>
            </a:r>
          </a:p>
          <a:p>
            <a:pPr marL="457200" indent="-457200">
              <a:buFont typeface="Wingdings" panose="05000000000000000000" pitchFamily="2" charset="2"/>
              <a:buChar char="Ø"/>
            </a:pPr>
            <a:r>
              <a:rPr lang="en-GB" sz="2800" dirty="0" smtClean="0">
                <a:solidFill>
                  <a:schemeClr val="bg1">
                    <a:lumMod val="65000"/>
                  </a:schemeClr>
                </a:solidFill>
              </a:rPr>
              <a:t>Breakout session 1: Goals and outcomes</a:t>
            </a:r>
          </a:p>
          <a:p>
            <a:pPr marL="457200" indent="-457200">
              <a:buFont typeface="Wingdings" panose="05000000000000000000" pitchFamily="2" charset="2"/>
              <a:buChar char="Ø"/>
            </a:pPr>
            <a:r>
              <a:rPr lang="en-GB" sz="2800" dirty="0" smtClean="0">
                <a:solidFill>
                  <a:schemeClr val="bg1">
                    <a:lumMod val="65000"/>
                  </a:schemeClr>
                </a:solidFill>
              </a:rPr>
              <a:t>Breakout session 2: Looking forward</a:t>
            </a:r>
            <a:endParaRPr lang="en-GB" sz="2800" dirty="0">
              <a:solidFill>
                <a:schemeClr val="bg1">
                  <a:lumMod val="65000"/>
                </a:schemeClr>
              </a:solidFill>
            </a:endParaRPr>
          </a:p>
          <a:p>
            <a:endParaRPr lang="en-GB" sz="2800" dirty="0">
              <a:solidFill>
                <a:schemeClr val="accent4">
                  <a:lumMod val="40000"/>
                  <a:lumOff val="60000"/>
                </a:schemeClr>
              </a:solidFill>
            </a:endParaRPr>
          </a:p>
        </p:txBody>
      </p:sp>
    </p:spTree>
    <p:extLst>
      <p:ext uri="{BB962C8B-B14F-4D97-AF65-F5344CB8AC3E}">
        <p14:creationId xmlns:p14="http://schemas.microsoft.com/office/powerpoint/2010/main" val="934620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a:xfrm>
            <a:off x="611560" y="1412776"/>
            <a:ext cx="6559200" cy="3996000"/>
          </a:xfrm>
        </p:spPr>
        <p:txBody>
          <a:bodyPr/>
          <a:lstStyle/>
          <a:p>
            <a:pPr marL="342900" lvl="0" indent="-342900">
              <a:lnSpc>
                <a:spcPct val="100000"/>
              </a:lnSpc>
              <a:spcAft>
                <a:spcPts val="0"/>
              </a:spcAft>
            </a:pPr>
            <a:r>
              <a:rPr lang="en-GB" sz="2000" dirty="0"/>
              <a:t>Highway measures were introduced in 2020 under Experimental Traffic Management Orders (ETMOs)</a:t>
            </a:r>
          </a:p>
          <a:p>
            <a:pPr marL="342900" lvl="0" indent="-342900">
              <a:lnSpc>
                <a:spcPct val="100000"/>
              </a:lnSpc>
              <a:spcAft>
                <a:spcPts val="0"/>
              </a:spcAft>
            </a:pPr>
            <a:endParaRPr lang="en-GB" sz="2000" dirty="0"/>
          </a:p>
          <a:p>
            <a:pPr marL="342900" lvl="0" indent="-342900">
              <a:lnSpc>
                <a:spcPct val="100000"/>
              </a:lnSpc>
              <a:spcAft>
                <a:spcPts val="0"/>
              </a:spcAft>
            </a:pPr>
            <a:r>
              <a:rPr lang="en-GB" sz="2000" dirty="0"/>
              <a:t>To assist social distancing and encourage active travel by reducing car use, promoting walking and cycling, and improving the on-street experience. </a:t>
            </a:r>
          </a:p>
          <a:p>
            <a:pPr marL="342900" lvl="0" indent="-342900">
              <a:lnSpc>
                <a:spcPct val="100000"/>
              </a:lnSpc>
              <a:spcAft>
                <a:spcPts val="0"/>
              </a:spcAft>
            </a:pPr>
            <a:endParaRPr lang="en-GB" sz="2000" dirty="0"/>
          </a:p>
          <a:p>
            <a:pPr marL="342900" lvl="0" indent="-342900">
              <a:lnSpc>
                <a:spcPct val="100000"/>
              </a:lnSpc>
              <a:spcAft>
                <a:spcPts val="0"/>
              </a:spcAft>
            </a:pPr>
            <a:r>
              <a:rPr lang="en-US" sz="2000" dirty="0"/>
              <a:t>Built upon the work of the Our Healthy Streets – Dulwich project</a:t>
            </a:r>
            <a:endParaRPr lang="en-GB" sz="2000" dirty="0"/>
          </a:p>
          <a:p>
            <a:pPr marL="342900" lvl="0" indent="-342900">
              <a:lnSpc>
                <a:spcPct val="100000"/>
              </a:lnSpc>
              <a:spcAft>
                <a:spcPts val="0"/>
              </a:spcAft>
            </a:pPr>
            <a:endParaRPr lang="en-GB" sz="2000" dirty="0"/>
          </a:p>
          <a:p>
            <a:pPr marL="342900" lvl="0" indent="-342900">
              <a:lnSpc>
                <a:spcPct val="100000"/>
              </a:lnSpc>
              <a:spcAft>
                <a:spcPts val="0"/>
              </a:spcAft>
            </a:pPr>
            <a:r>
              <a:rPr lang="en-GB" sz="2000" dirty="0"/>
              <a:t>ETMOs must either be removed or made permanent a maximum of 18 months</a:t>
            </a:r>
          </a:p>
          <a:p>
            <a:endParaRPr lang="en-GB" dirty="0"/>
          </a:p>
        </p:txBody>
      </p:sp>
      <p:sp>
        <p:nvSpPr>
          <p:cNvPr id="4" name="Footer Placeholder 3"/>
          <p:cNvSpPr>
            <a:spLocks noGrp="1"/>
          </p:cNvSpPr>
          <p:nvPr>
            <p:ph type="ftr" sz="quarter" idx="11"/>
          </p:nvPr>
        </p:nvSpPr>
        <p:spPr/>
        <p:txBody>
          <a:bodyPr/>
          <a:lstStyle/>
          <a:p>
            <a:r>
              <a:rPr lang="en-GB" smtClean="0"/>
              <a:t>Dulwich Streetspace Review - Community Meeting 19th June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pPr/>
              <a:t>4</a:t>
            </a:fld>
            <a:endParaRPr lang="en-GB"/>
          </a:p>
        </p:txBody>
      </p:sp>
    </p:spTree>
    <p:extLst>
      <p:ext uri="{BB962C8B-B14F-4D97-AF65-F5344CB8AC3E}">
        <p14:creationId xmlns:p14="http://schemas.microsoft.com/office/powerpoint/2010/main" val="1180555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Our Aims – Streets for People</a:t>
            </a:r>
            <a:endParaRPr lang="en-GB" sz="3600" dirty="0"/>
          </a:p>
        </p:txBody>
      </p:sp>
      <p:sp>
        <p:nvSpPr>
          <p:cNvPr id="3" name="Content Placeholder 2"/>
          <p:cNvSpPr>
            <a:spLocks noGrp="1"/>
          </p:cNvSpPr>
          <p:nvPr>
            <p:ph idx="1"/>
          </p:nvPr>
        </p:nvSpPr>
        <p:spPr>
          <a:xfrm>
            <a:off x="611560" y="1196752"/>
            <a:ext cx="7560840" cy="3996000"/>
          </a:xfrm>
        </p:spPr>
        <p:txBody>
          <a:bodyPr/>
          <a:lstStyle/>
          <a:p>
            <a:pPr marL="285750" indent="-285750">
              <a:lnSpc>
                <a:spcPct val="100000"/>
              </a:lnSpc>
            </a:pPr>
            <a:r>
              <a:rPr lang="en-GB" sz="2000" dirty="0"/>
              <a:t>Make our roads </a:t>
            </a:r>
            <a:r>
              <a:rPr lang="en-GB" sz="2000" b="1" u="sng" dirty="0"/>
              <a:t>safer </a:t>
            </a:r>
            <a:r>
              <a:rPr lang="en-GB" sz="2000" dirty="0"/>
              <a:t>for all residents and visitors.</a:t>
            </a:r>
          </a:p>
          <a:p>
            <a:pPr marL="285750" indent="-285750">
              <a:lnSpc>
                <a:spcPct val="100000"/>
              </a:lnSpc>
            </a:pPr>
            <a:r>
              <a:rPr lang="en-GB" sz="2000" dirty="0"/>
              <a:t>Make walking and cycling an </a:t>
            </a:r>
            <a:r>
              <a:rPr lang="en-GB" sz="2000" b="1" u="sng" dirty="0"/>
              <a:t>enjoyable</a:t>
            </a:r>
            <a:r>
              <a:rPr lang="en-GB" sz="2000" dirty="0"/>
              <a:t>, safe and easy way of getting around, </a:t>
            </a:r>
          </a:p>
          <a:p>
            <a:pPr marL="285750" indent="-285750">
              <a:lnSpc>
                <a:spcPct val="100000"/>
              </a:lnSpc>
            </a:pPr>
            <a:r>
              <a:rPr lang="en-GB" sz="2000" dirty="0"/>
              <a:t>Clean up our air, </a:t>
            </a:r>
            <a:r>
              <a:rPr lang="en-GB" sz="2000" b="1" u="sng" dirty="0"/>
              <a:t>reducing pollution </a:t>
            </a:r>
            <a:r>
              <a:rPr lang="en-GB" sz="2000" dirty="0"/>
              <a:t>and noise levels, and creating a greener and healthier environment for everyone.</a:t>
            </a:r>
          </a:p>
          <a:p>
            <a:pPr marL="285750" indent="-285750">
              <a:lnSpc>
                <a:spcPct val="100000"/>
              </a:lnSpc>
            </a:pPr>
            <a:r>
              <a:rPr lang="en-GB" sz="2000" dirty="0"/>
              <a:t>Help </a:t>
            </a:r>
            <a:r>
              <a:rPr lang="en-GB" sz="2000" b="1" u="sng" dirty="0"/>
              <a:t>tackle the climate emergency, </a:t>
            </a:r>
            <a:r>
              <a:rPr lang="en-GB" sz="2000" dirty="0"/>
              <a:t>reducing the carbon emissions from vehicles in Southwark, as they are one of the biggest contributors to emissions locally.</a:t>
            </a:r>
          </a:p>
          <a:p>
            <a:pPr marL="285750" indent="-285750">
              <a:lnSpc>
                <a:spcPct val="100000"/>
              </a:lnSpc>
            </a:pPr>
            <a:r>
              <a:rPr lang="en-GB" sz="2000" b="1" u="sng" dirty="0"/>
              <a:t>Reduce </a:t>
            </a:r>
            <a:r>
              <a:rPr lang="en-GB" sz="2000" dirty="0"/>
              <a:t>the amount of cut-through traffic so all feel safer on local roads, as well as reducing parking pressure for local residents.</a:t>
            </a:r>
          </a:p>
          <a:p>
            <a:pPr marL="285750" indent="-285750">
              <a:lnSpc>
                <a:spcPct val="100000"/>
              </a:lnSpc>
            </a:pPr>
            <a:r>
              <a:rPr lang="en-GB" sz="2000" dirty="0"/>
              <a:t>Encourage people to </a:t>
            </a:r>
            <a:r>
              <a:rPr lang="en-GB" sz="2000" b="1" u="sng" dirty="0"/>
              <a:t>shop local</a:t>
            </a:r>
            <a:r>
              <a:rPr lang="en-GB" sz="2000" dirty="0"/>
              <a:t>, so our local high streets flourish </a:t>
            </a:r>
          </a:p>
          <a:p>
            <a:endParaRPr lang="en-GB" dirty="0"/>
          </a:p>
        </p:txBody>
      </p:sp>
      <p:sp>
        <p:nvSpPr>
          <p:cNvPr id="4" name="Footer Placeholder 3"/>
          <p:cNvSpPr>
            <a:spLocks noGrp="1"/>
          </p:cNvSpPr>
          <p:nvPr>
            <p:ph type="ftr" sz="quarter" idx="11"/>
          </p:nvPr>
        </p:nvSpPr>
        <p:spPr/>
        <p:txBody>
          <a:bodyPr/>
          <a:lstStyle/>
          <a:p>
            <a:r>
              <a:rPr lang="en-GB" smtClean="0"/>
              <a:t>Dulwich Streetspace Review - Community Meeting 19th June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pPr/>
              <a:t>5</a:t>
            </a:fld>
            <a:endParaRPr lang="en-GB"/>
          </a:p>
        </p:txBody>
      </p:sp>
    </p:spTree>
    <p:extLst>
      <p:ext uri="{BB962C8B-B14F-4D97-AF65-F5344CB8AC3E}">
        <p14:creationId xmlns:p14="http://schemas.microsoft.com/office/powerpoint/2010/main" val="2110997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5416"/>
            <a:ext cx="6559200" cy="1584000"/>
          </a:xfrm>
        </p:spPr>
        <p:txBody>
          <a:bodyPr/>
          <a:lstStyle/>
          <a:p>
            <a:r>
              <a:rPr lang="en-GB" sz="4400" dirty="0"/>
              <a:t>Actions to </a:t>
            </a:r>
            <a:r>
              <a:rPr lang="en-GB" sz="4400" dirty="0" smtClean="0"/>
              <a:t>date</a:t>
            </a:r>
            <a:endParaRPr lang="en-GB" sz="4400" dirty="0"/>
          </a:p>
        </p:txBody>
      </p:sp>
      <p:sp>
        <p:nvSpPr>
          <p:cNvPr id="3" name="Content Placeholder 2"/>
          <p:cNvSpPr>
            <a:spLocks noGrp="1"/>
          </p:cNvSpPr>
          <p:nvPr>
            <p:ph idx="1"/>
          </p:nvPr>
        </p:nvSpPr>
        <p:spPr>
          <a:xfrm>
            <a:off x="323528" y="832299"/>
            <a:ext cx="8100432" cy="4464496"/>
          </a:xfrm>
        </p:spPr>
        <p:txBody>
          <a:bodyPr/>
          <a:lstStyle/>
          <a:p>
            <a:pPr indent="0">
              <a:lnSpc>
                <a:spcPct val="100000"/>
              </a:lnSpc>
              <a:buNone/>
            </a:pPr>
            <a:r>
              <a:rPr lang="en-GB" sz="2000" dirty="0"/>
              <a:t>We have:</a:t>
            </a:r>
          </a:p>
          <a:p>
            <a:pPr marL="285750" indent="-285750">
              <a:lnSpc>
                <a:spcPct val="100000"/>
              </a:lnSpc>
            </a:pPr>
            <a:r>
              <a:rPr lang="en-GB" sz="2000" dirty="0"/>
              <a:t>C</a:t>
            </a:r>
            <a:r>
              <a:rPr lang="en-GB" sz="2000" dirty="0" smtClean="0"/>
              <a:t>reated 39 </a:t>
            </a:r>
            <a:r>
              <a:rPr lang="en-GB" sz="2000" dirty="0"/>
              <a:t>School Streets to improve road safety outside schools</a:t>
            </a:r>
          </a:p>
          <a:p>
            <a:pPr marL="285750" indent="-285750">
              <a:lnSpc>
                <a:spcPct val="100000"/>
              </a:lnSpc>
            </a:pPr>
            <a:r>
              <a:rPr lang="en-GB" sz="2000" dirty="0"/>
              <a:t>O</a:t>
            </a:r>
            <a:r>
              <a:rPr lang="en-GB" sz="2000" dirty="0" smtClean="0"/>
              <a:t>pened </a:t>
            </a:r>
            <a:r>
              <a:rPr lang="en-GB" sz="2000" dirty="0"/>
              <a:t>more cycle routes so residents can cycle safely around our borough</a:t>
            </a:r>
          </a:p>
          <a:p>
            <a:pPr marL="285750" indent="-285750">
              <a:lnSpc>
                <a:spcPct val="100000"/>
              </a:lnSpc>
            </a:pPr>
            <a:r>
              <a:rPr lang="en-GB" sz="2000" dirty="0" smtClean="0">
                <a:latin typeface="Arial" panose="020B0604020202020204" pitchFamily="34" charset="0"/>
                <a:ea typeface="Calibri" panose="020F0502020204030204" pitchFamily="34" charset="0"/>
              </a:rPr>
              <a:t>Installed over </a:t>
            </a:r>
            <a:r>
              <a:rPr lang="en-GB" sz="2000" dirty="0">
                <a:latin typeface="Arial" panose="020B0604020202020204" pitchFamily="34" charset="0"/>
                <a:ea typeface="Calibri" panose="020F0502020204030204" pitchFamily="34" charset="0"/>
              </a:rPr>
              <a:t>70 cycle hangars </a:t>
            </a:r>
            <a:r>
              <a:rPr lang="en-GB" sz="2000" dirty="0" smtClean="0">
                <a:latin typeface="Arial" panose="020B0604020202020204" pitchFamily="34" charset="0"/>
                <a:ea typeface="Calibri" panose="020F0502020204030204" pitchFamily="34" charset="0"/>
              </a:rPr>
              <a:t>across </a:t>
            </a:r>
            <a:r>
              <a:rPr lang="en-GB" sz="2000" dirty="0">
                <a:latin typeface="Arial" panose="020B0604020202020204" pitchFamily="34" charset="0"/>
                <a:ea typeface="Calibri" panose="020F0502020204030204" pitchFamily="34" charset="0"/>
              </a:rPr>
              <a:t>Southwark since April </a:t>
            </a:r>
            <a:r>
              <a:rPr lang="en-GB" sz="2000" dirty="0" smtClean="0">
                <a:latin typeface="Arial" panose="020B0604020202020204" pitchFamily="34" charset="0"/>
                <a:ea typeface="Calibri" panose="020F0502020204030204" pitchFamily="34" charset="0"/>
              </a:rPr>
              <a:t>2020, </a:t>
            </a:r>
            <a:r>
              <a:rPr lang="en-GB" sz="2000" dirty="0">
                <a:latin typeface="Arial" panose="020B0604020202020204" pitchFamily="34" charset="0"/>
                <a:ea typeface="Calibri" panose="020F0502020204030204" pitchFamily="34" charset="0"/>
              </a:rPr>
              <a:t>with a further 200 to be installed by March 2022, many of which to be located in the Dulwich area along with cycle </a:t>
            </a:r>
            <a:r>
              <a:rPr lang="en-GB" sz="2000" dirty="0" smtClean="0">
                <a:latin typeface="Arial" panose="020B0604020202020204" pitchFamily="34" charset="0"/>
                <a:ea typeface="Calibri" panose="020F0502020204030204" pitchFamily="34" charset="0"/>
              </a:rPr>
              <a:t>stands</a:t>
            </a:r>
          </a:p>
          <a:p>
            <a:pPr marL="285750" indent="-285750">
              <a:lnSpc>
                <a:spcPct val="100000"/>
              </a:lnSpc>
            </a:pPr>
            <a:r>
              <a:rPr lang="en-GB" sz="2000" dirty="0" smtClean="0"/>
              <a:t>‘Greened</a:t>
            </a:r>
            <a:r>
              <a:rPr lang="en-GB" sz="2000" dirty="0"/>
              <a:t>’ streets so children can play outside </a:t>
            </a:r>
          </a:p>
          <a:p>
            <a:pPr marL="285750" indent="-285750">
              <a:lnSpc>
                <a:spcPct val="100000"/>
              </a:lnSpc>
            </a:pPr>
            <a:r>
              <a:rPr lang="en-GB" sz="2000" dirty="0" smtClean="0"/>
              <a:t>Implemented </a:t>
            </a:r>
            <a:r>
              <a:rPr lang="en-GB" sz="2000" dirty="0"/>
              <a:t>Experimental Traffic Management Orders in Champion Hill, Dulwich Village and East Dulwich</a:t>
            </a:r>
          </a:p>
          <a:p>
            <a:pPr marL="285750" indent="-285750">
              <a:lnSpc>
                <a:spcPct val="100000"/>
              </a:lnSpc>
            </a:pPr>
            <a:r>
              <a:rPr lang="en-GB" sz="2000" dirty="0"/>
              <a:t>Made changes with Transport for London to help the flow of traffic on main roads with new light signalling and safer crossings. </a:t>
            </a:r>
          </a:p>
          <a:p>
            <a:pPr marL="285750" indent="-285750">
              <a:lnSpc>
                <a:spcPct val="100000"/>
              </a:lnSpc>
            </a:pPr>
            <a:r>
              <a:rPr lang="en-GB" sz="2000" dirty="0"/>
              <a:t>Made changes in response to the COVID-19 pandemic. These included making space for social distancing and helping people to walk and cycle more to avoid public transport. </a:t>
            </a:r>
          </a:p>
          <a:p>
            <a:pPr indent="0">
              <a:buNone/>
            </a:pPr>
            <a:endParaRPr lang="en-GB" sz="1800" dirty="0"/>
          </a:p>
        </p:txBody>
      </p:sp>
      <p:sp>
        <p:nvSpPr>
          <p:cNvPr id="4" name="Footer Placeholder 3"/>
          <p:cNvSpPr>
            <a:spLocks noGrp="1"/>
          </p:cNvSpPr>
          <p:nvPr>
            <p:ph type="ftr" sz="quarter" idx="11"/>
          </p:nvPr>
        </p:nvSpPr>
        <p:spPr/>
        <p:txBody>
          <a:bodyPr/>
          <a:lstStyle/>
          <a:p>
            <a:r>
              <a:rPr lang="en-GB" smtClean="0"/>
              <a:t>Dulwich Streetspace Review - Community Meeting 19th June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pPr/>
              <a:t>6</a:t>
            </a:fld>
            <a:endParaRPr lang="en-GB"/>
          </a:p>
        </p:txBody>
      </p:sp>
    </p:spTree>
    <p:extLst>
      <p:ext uri="{BB962C8B-B14F-4D97-AF65-F5344CB8AC3E}">
        <p14:creationId xmlns:p14="http://schemas.microsoft.com/office/powerpoint/2010/main" val="43354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16017" y="76660"/>
            <a:ext cx="4183002" cy="6142608"/>
          </a:xfrm>
          <a:prstGeom prst="rect">
            <a:avLst/>
          </a:prstGeom>
        </p:spPr>
      </p:pic>
      <p:sp>
        <p:nvSpPr>
          <p:cNvPr id="2" name="Title 1"/>
          <p:cNvSpPr>
            <a:spLocks noGrp="1"/>
          </p:cNvSpPr>
          <p:nvPr>
            <p:ph type="title"/>
          </p:nvPr>
        </p:nvSpPr>
        <p:spPr>
          <a:xfrm>
            <a:off x="360000" y="324000"/>
            <a:ext cx="5076096" cy="1584000"/>
          </a:xfrm>
        </p:spPr>
        <p:txBody>
          <a:bodyPr/>
          <a:lstStyle/>
          <a:p>
            <a:pPr marL="216000" lvl="1" indent="0"/>
            <a:r>
              <a:rPr lang="en-GB" sz="4000" dirty="0" smtClean="0">
                <a:solidFill>
                  <a:schemeClr val="tx1"/>
                </a:solidFill>
                <a:latin typeface="+mj-lt"/>
              </a:rPr>
              <a:t>Low Traffic Interventions in Southwark</a:t>
            </a:r>
            <a:r>
              <a:rPr lang="en-GB" sz="4000" dirty="0" smtClean="0"/>
              <a:t/>
            </a:r>
            <a:br>
              <a:rPr lang="en-GB" sz="4000" dirty="0" smtClean="0"/>
            </a:br>
            <a:r>
              <a:rPr lang="en-GB" sz="4000" dirty="0" smtClean="0"/>
              <a:t/>
            </a:r>
            <a:br>
              <a:rPr lang="en-GB" sz="4000" dirty="0" smtClean="0"/>
            </a:br>
            <a:r>
              <a:rPr lang="en-GB" b="1" dirty="0" smtClean="0">
                <a:solidFill>
                  <a:srgbClr val="808080"/>
                </a:solidFill>
                <a:latin typeface="+mn-lt"/>
              </a:rPr>
              <a:t>ULEZ</a:t>
            </a:r>
            <a:r>
              <a:rPr lang="en-GB" dirty="0" smtClean="0">
                <a:solidFill>
                  <a:srgbClr val="808080"/>
                </a:solidFill>
                <a:latin typeface="+mn-lt"/>
              </a:rPr>
              <a:t/>
            </a:r>
            <a:br>
              <a:rPr lang="en-GB" dirty="0" smtClean="0">
                <a:solidFill>
                  <a:srgbClr val="808080"/>
                </a:solidFill>
                <a:latin typeface="+mn-lt"/>
              </a:rPr>
            </a:br>
            <a:r>
              <a:rPr lang="en-GB" dirty="0" smtClean="0">
                <a:solidFill>
                  <a:srgbClr val="808080"/>
                </a:solidFill>
                <a:latin typeface="+mn-lt"/>
              </a:rPr>
              <a:t>TfL extending current boundary to south circular</a:t>
            </a:r>
            <a:br>
              <a:rPr lang="en-GB" dirty="0" smtClean="0">
                <a:solidFill>
                  <a:srgbClr val="808080"/>
                </a:solidFill>
                <a:latin typeface="+mn-lt"/>
              </a:rPr>
            </a:br>
            <a:r>
              <a:rPr lang="en-GB" dirty="0" smtClean="0">
                <a:solidFill>
                  <a:srgbClr val="808080"/>
                </a:solidFill>
                <a:latin typeface="+mn-lt"/>
              </a:rPr>
              <a:t>in October 2021. Potential to reduce the more polluting vehicles, but won’t necessarily affect vehicle numbers</a:t>
            </a:r>
            <a:br>
              <a:rPr lang="en-GB" dirty="0" smtClean="0">
                <a:solidFill>
                  <a:srgbClr val="808080"/>
                </a:solidFill>
                <a:latin typeface="+mn-lt"/>
              </a:rPr>
            </a:br>
            <a:r>
              <a:rPr lang="en-GB" dirty="0">
                <a:solidFill>
                  <a:srgbClr val="808080"/>
                </a:solidFill>
                <a:latin typeface="+mn-lt"/>
              </a:rPr>
              <a:t/>
            </a:r>
            <a:br>
              <a:rPr lang="en-GB" dirty="0">
                <a:solidFill>
                  <a:srgbClr val="808080"/>
                </a:solidFill>
                <a:latin typeface="+mn-lt"/>
              </a:rPr>
            </a:br>
            <a:r>
              <a:rPr lang="en-GB" b="1" dirty="0" smtClean="0">
                <a:solidFill>
                  <a:srgbClr val="808080"/>
                </a:solidFill>
                <a:latin typeface="+mn-lt"/>
              </a:rPr>
              <a:t>Congestion Charge</a:t>
            </a:r>
            <a:br>
              <a:rPr lang="en-GB" b="1" dirty="0" smtClean="0">
                <a:solidFill>
                  <a:srgbClr val="808080"/>
                </a:solidFill>
                <a:latin typeface="+mn-lt"/>
              </a:rPr>
            </a:br>
            <a:r>
              <a:rPr lang="en-GB" b="1" dirty="0" smtClean="0">
                <a:solidFill>
                  <a:srgbClr val="808080"/>
                </a:solidFill>
                <a:latin typeface="+mn-lt"/>
              </a:rPr>
              <a:t/>
            </a:r>
            <a:br>
              <a:rPr lang="en-GB" b="1" dirty="0" smtClean="0">
                <a:solidFill>
                  <a:srgbClr val="808080"/>
                </a:solidFill>
                <a:latin typeface="+mn-lt"/>
              </a:rPr>
            </a:br>
            <a:r>
              <a:rPr lang="en-GB" b="1" dirty="0" smtClean="0">
                <a:solidFill>
                  <a:srgbClr val="808080"/>
                </a:solidFill>
                <a:latin typeface="+mn-lt"/>
              </a:rPr>
              <a:t>Transport for London Funding</a:t>
            </a:r>
            <a:br>
              <a:rPr lang="en-GB" b="1" dirty="0" smtClean="0">
                <a:solidFill>
                  <a:srgbClr val="808080"/>
                </a:solidFill>
                <a:latin typeface="+mn-lt"/>
              </a:rPr>
            </a:br>
            <a:r>
              <a:rPr lang="en-GB" b="1" dirty="0" smtClean="0">
                <a:solidFill>
                  <a:srgbClr val="808080"/>
                </a:solidFill>
                <a:latin typeface="+mn-lt"/>
              </a:rPr>
              <a:t/>
            </a:r>
            <a:br>
              <a:rPr lang="en-GB" b="1" dirty="0" smtClean="0">
                <a:solidFill>
                  <a:srgbClr val="808080"/>
                </a:solidFill>
                <a:latin typeface="+mn-lt"/>
              </a:rPr>
            </a:br>
            <a:r>
              <a:rPr lang="en-GB" b="1" dirty="0" smtClean="0">
                <a:solidFill>
                  <a:srgbClr val="808080"/>
                </a:solidFill>
                <a:latin typeface="+mn-lt"/>
              </a:rPr>
              <a:t>Strategic London Transport Schemes</a:t>
            </a:r>
            <a:r>
              <a:rPr lang="en-GB" dirty="0" smtClean="0"/>
              <a:t/>
            </a:r>
            <a:br>
              <a:rPr lang="en-GB" dirty="0" smtClean="0"/>
            </a:br>
            <a:endParaRPr lang="en-GB" sz="4000" dirty="0"/>
          </a:p>
        </p:txBody>
      </p:sp>
      <p:sp>
        <p:nvSpPr>
          <p:cNvPr id="3" name="Footer Placeholder 2"/>
          <p:cNvSpPr>
            <a:spLocks noGrp="1"/>
          </p:cNvSpPr>
          <p:nvPr>
            <p:ph type="ftr" sz="quarter" idx="11"/>
          </p:nvPr>
        </p:nvSpPr>
        <p:spPr/>
        <p:txBody>
          <a:bodyPr/>
          <a:lstStyle/>
          <a:p>
            <a:r>
              <a:rPr lang="en-GB" smtClean="0"/>
              <a:t>Dulwich Streetspace Review - Community Meeting 19th June</a:t>
            </a:r>
            <a:endParaRPr lang="en-GB"/>
          </a:p>
        </p:txBody>
      </p:sp>
      <p:sp>
        <p:nvSpPr>
          <p:cNvPr id="4" name="Slide Number Placeholder 3"/>
          <p:cNvSpPr>
            <a:spLocks noGrp="1"/>
          </p:cNvSpPr>
          <p:nvPr>
            <p:ph type="sldNum" sz="quarter" idx="12"/>
          </p:nvPr>
        </p:nvSpPr>
        <p:spPr/>
        <p:txBody>
          <a:bodyPr/>
          <a:lstStyle/>
          <a:p>
            <a:fld id="{B9F1D033-0F2B-4A91-A3BE-A6E888F59A17}" type="slidenum">
              <a:rPr lang="en-GB" smtClean="0"/>
              <a:pPr/>
              <a:t>7</a:t>
            </a:fld>
            <a:endParaRPr lang="en-GB"/>
          </a:p>
        </p:txBody>
      </p:sp>
    </p:spTree>
    <p:extLst>
      <p:ext uri="{BB962C8B-B14F-4D97-AF65-F5344CB8AC3E}">
        <p14:creationId xmlns:p14="http://schemas.microsoft.com/office/powerpoint/2010/main" val="2151360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t>Dulwich Streetspace Review - Community Meeting 19th June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pPr/>
              <a:t>8</a:t>
            </a:fld>
            <a:endParaRPr lang="en-GB"/>
          </a:p>
        </p:txBody>
      </p:sp>
      <p:pic>
        <p:nvPicPr>
          <p:cNvPr id="7" name="Picture 6"/>
          <p:cNvPicPr>
            <a:picLocks noChangeAspect="1"/>
          </p:cNvPicPr>
          <p:nvPr/>
        </p:nvPicPr>
        <p:blipFill>
          <a:blip r:embed="rId2"/>
          <a:stretch>
            <a:fillRect/>
          </a:stretch>
        </p:blipFill>
        <p:spPr>
          <a:xfrm>
            <a:off x="370002" y="260648"/>
            <a:ext cx="8164792" cy="5760640"/>
          </a:xfrm>
          <a:prstGeom prst="rect">
            <a:avLst/>
          </a:prstGeom>
        </p:spPr>
      </p:pic>
    </p:spTree>
    <p:extLst>
      <p:ext uri="{BB962C8B-B14F-4D97-AF65-F5344CB8AC3E}">
        <p14:creationId xmlns:p14="http://schemas.microsoft.com/office/powerpoint/2010/main" val="257835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24000"/>
            <a:ext cx="8100432" cy="1232792"/>
          </a:xfrm>
        </p:spPr>
        <p:txBody>
          <a:bodyPr/>
          <a:lstStyle/>
          <a:p>
            <a:r>
              <a:rPr lang="en-US" sz="4400" dirty="0"/>
              <a:t>Key changes being considered</a:t>
            </a:r>
            <a:endParaRPr lang="en-GB" sz="4400" dirty="0"/>
          </a:p>
        </p:txBody>
      </p:sp>
      <p:sp>
        <p:nvSpPr>
          <p:cNvPr id="3" name="Content Placeholder 2"/>
          <p:cNvSpPr>
            <a:spLocks noGrp="1"/>
          </p:cNvSpPr>
          <p:nvPr>
            <p:ph idx="1"/>
          </p:nvPr>
        </p:nvSpPr>
        <p:spPr>
          <a:xfrm>
            <a:off x="360000" y="1412776"/>
            <a:ext cx="8100432" cy="4290282"/>
          </a:xfrm>
        </p:spPr>
        <p:txBody>
          <a:bodyPr/>
          <a:lstStyle/>
          <a:p>
            <a:pPr indent="0">
              <a:buNone/>
            </a:pPr>
            <a:endParaRPr lang="en-GB" sz="1800" dirty="0"/>
          </a:p>
          <a:p>
            <a:pPr indent="0">
              <a:lnSpc>
                <a:spcPct val="100000"/>
              </a:lnSpc>
              <a:buNone/>
            </a:pPr>
            <a:r>
              <a:rPr lang="en-GB" sz="2000" dirty="0"/>
              <a:t>The key measures, which we are monitoring and consulting on, include:</a:t>
            </a:r>
          </a:p>
          <a:p>
            <a:pPr marL="285750" indent="-285750">
              <a:lnSpc>
                <a:spcPct val="100000"/>
              </a:lnSpc>
            </a:pPr>
            <a:r>
              <a:rPr lang="en-GB" sz="2000" dirty="0" smtClean="0"/>
              <a:t>A </a:t>
            </a:r>
            <a:r>
              <a:rPr lang="en-GB" sz="2000" dirty="0"/>
              <a:t>traffic filter at the junction of Dulwich Village with Court Lane and </a:t>
            </a:r>
            <a:r>
              <a:rPr lang="en-GB" sz="2000" dirty="0" err="1"/>
              <a:t>Calton</a:t>
            </a:r>
            <a:r>
              <a:rPr lang="en-GB" sz="2000" dirty="0"/>
              <a:t> Avenue – preventing access to all motor vehicles</a:t>
            </a:r>
          </a:p>
          <a:p>
            <a:pPr marL="285750" indent="-285750">
              <a:lnSpc>
                <a:spcPct val="100000"/>
              </a:lnSpc>
            </a:pPr>
            <a:r>
              <a:rPr lang="en-GB" sz="2000" dirty="0" smtClean="0"/>
              <a:t>Timed </a:t>
            </a:r>
            <a:r>
              <a:rPr lang="en-GB" sz="2000" dirty="0"/>
              <a:t>access filters on Dulwich Village, Turney Road, Burbage Road and Townley Road, restricting motor vehicle access (except buses, taxis and local disabled badge holders) between 8-10am and 3-6pm Monday-Friday</a:t>
            </a:r>
          </a:p>
          <a:p>
            <a:pPr marL="285750" indent="-285750">
              <a:lnSpc>
                <a:spcPct val="100000"/>
              </a:lnSpc>
            </a:pPr>
            <a:r>
              <a:rPr lang="en-GB" sz="2000" dirty="0" smtClean="0"/>
              <a:t>Traffic </a:t>
            </a:r>
            <a:r>
              <a:rPr lang="en-GB" sz="2000" dirty="0"/>
              <a:t>filters on Melbourne Grove , Tintagel Crescent, Elsie Road and Derwent Grove preventing motor vehicle access to Grove Vale</a:t>
            </a:r>
          </a:p>
          <a:p>
            <a:pPr marL="285750" indent="-285750">
              <a:lnSpc>
                <a:spcPct val="100000"/>
              </a:lnSpc>
            </a:pPr>
            <a:r>
              <a:rPr lang="en-GB" sz="2000" dirty="0" smtClean="0"/>
              <a:t>Retaining </a:t>
            </a:r>
            <a:r>
              <a:rPr lang="en-GB" sz="2000" dirty="0"/>
              <a:t>the northbound traffic filter on Champion Hill</a:t>
            </a:r>
          </a:p>
          <a:p>
            <a:pPr marL="285750" indent="-285750"/>
            <a:endParaRPr lang="en-GB" dirty="0"/>
          </a:p>
        </p:txBody>
      </p:sp>
      <p:sp>
        <p:nvSpPr>
          <p:cNvPr id="4" name="Footer Placeholder 3"/>
          <p:cNvSpPr>
            <a:spLocks noGrp="1"/>
          </p:cNvSpPr>
          <p:nvPr>
            <p:ph type="ftr" sz="quarter" idx="11"/>
          </p:nvPr>
        </p:nvSpPr>
        <p:spPr/>
        <p:txBody>
          <a:bodyPr/>
          <a:lstStyle/>
          <a:p>
            <a:r>
              <a:rPr lang="en-GB" smtClean="0"/>
              <a:t>Dulwich Streetspace Review - Community Meeting 19th June</a:t>
            </a:r>
            <a:endParaRPr lang="en-GB"/>
          </a:p>
        </p:txBody>
      </p:sp>
      <p:sp>
        <p:nvSpPr>
          <p:cNvPr id="5" name="Slide Number Placeholder 4"/>
          <p:cNvSpPr>
            <a:spLocks noGrp="1"/>
          </p:cNvSpPr>
          <p:nvPr>
            <p:ph type="sldNum" sz="quarter" idx="12"/>
          </p:nvPr>
        </p:nvSpPr>
        <p:spPr/>
        <p:txBody>
          <a:bodyPr/>
          <a:lstStyle/>
          <a:p>
            <a:fld id="{B9F1D033-0F2B-4A91-A3BE-A6E888F59A17}" type="slidenum">
              <a:rPr lang="en-GB" smtClean="0"/>
              <a:pPr/>
              <a:t>9</a:t>
            </a:fld>
            <a:endParaRPr lang="en-GB"/>
          </a:p>
        </p:txBody>
      </p:sp>
    </p:spTree>
    <p:extLst>
      <p:ext uri="{BB962C8B-B14F-4D97-AF65-F5344CB8AC3E}">
        <p14:creationId xmlns:p14="http://schemas.microsoft.com/office/powerpoint/2010/main" val="3320656440"/>
      </p:ext>
    </p:extLst>
  </p:cSld>
  <p:clrMapOvr>
    <a:masterClrMapping/>
  </p:clrMapOvr>
</p:sld>
</file>

<file path=ppt/theme/theme1.xml><?xml version="1.0" encoding="utf-8"?>
<a:theme xmlns:a="http://schemas.openxmlformats.org/drawingml/2006/main" name="Gold">
  <a:themeElements>
    <a:clrScheme name="Southwark PwP Gold">
      <a:dk1>
        <a:srgbClr val="F0AB00"/>
      </a:dk1>
      <a:lt1>
        <a:srgbClr val="FFFFFF"/>
      </a:lt1>
      <a:dk2>
        <a:srgbClr val="CF0072"/>
      </a:dk2>
      <a:lt2>
        <a:srgbClr val="34B233"/>
      </a:lt2>
      <a:accent1>
        <a:srgbClr val="B6BF00"/>
      </a:accent1>
      <a:accent2>
        <a:srgbClr val="00C0B5"/>
      </a:accent2>
      <a:accent3>
        <a:srgbClr val="00A9E0"/>
      </a:accent3>
      <a:accent4>
        <a:srgbClr val="0065BD"/>
      </a:accent4>
      <a:accent5>
        <a:srgbClr val="80379B"/>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l">
  <a:themeElements>
    <a:clrScheme name="Southwark PwP Teal">
      <a:dk1>
        <a:srgbClr val="00C0B5"/>
      </a:dk1>
      <a:lt1>
        <a:srgbClr val="FFFFFF"/>
      </a:lt1>
      <a:dk2>
        <a:srgbClr val="FF6319"/>
      </a:dk2>
      <a:lt2>
        <a:srgbClr val="34B233"/>
      </a:lt2>
      <a:accent1>
        <a:srgbClr val="B6BF00"/>
      </a:accent1>
      <a:accent2>
        <a:srgbClr val="F0AB00"/>
      </a:accent2>
      <a:accent3>
        <a:srgbClr val="00A9E0"/>
      </a:accent3>
      <a:accent4>
        <a:srgbClr val="0065BD"/>
      </a:accent4>
      <a:accent5>
        <a:srgbClr val="80379B"/>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urple">
  <a:themeElements>
    <a:clrScheme name="Southwark PwP Purple">
      <a:dk1>
        <a:srgbClr val="80379B"/>
      </a:dk1>
      <a:lt1>
        <a:srgbClr val="FFFFFF"/>
      </a:lt1>
      <a:dk2>
        <a:srgbClr val="00A9E0"/>
      </a:dk2>
      <a:lt2>
        <a:srgbClr val="34B233"/>
      </a:lt2>
      <a:accent1>
        <a:srgbClr val="B6BF00"/>
      </a:accent1>
      <a:accent2>
        <a:srgbClr val="00C0B5"/>
      </a:accent2>
      <a:accent3>
        <a:srgbClr val="00A9E0"/>
      </a:accent3>
      <a:accent4>
        <a:srgbClr val="0065BD"/>
      </a:accent4>
      <a:accent5>
        <a:srgbClr val="F0AB00"/>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ark Yellow">
  <a:themeElements>
    <a:clrScheme name="Southwark PwP Purple">
      <a:dk1>
        <a:srgbClr val="B6BF00"/>
      </a:dk1>
      <a:lt1>
        <a:srgbClr val="FFFFFF"/>
      </a:lt1>
      <a:dk2>
        <a:srgbClr val="CF0072"/>
      </a:dk2>
      <a:lt2>
        <a:srgbClr val="34B233"/>
      </a:lt2>
      <a:accent1>
        <a:srgbClr val="B6BF00"/>
      </a:accent1>
      <a:accent2>
        <a:srgbClr val="00C0B5"/>
      </a:accent2>
      <a:accent3>
        <a:srgbClr val="00A9E0"/>
      </a:accent3>
      <a:accent4>
        <a:srgbClr val="0065BD"/>
      </a:accent4>
      <a:accent5>
        <a:srgbClr val="F0AB00"/>
      </a:accent5>
      <a:accent6>
        <a:srgbClr val="CF0072"/>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Southwark presentation</Template>
  <TotalTime>689</TotalTime>
  <Words>1523</Words>
  <Application>Microsoft Office PowerPoint</Application>
  <PresentationFormat>On-screen Show (4:3)</PresentationFormat>
  <Paragraphs>247</Paragraphs>
  <Slides>23</Slides>
  <Notes>0</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Gold</vt:lpstr>
      <vt:lpstr>Teal</vt:lpstr>
      <vt:lpstr>Purple</vt:lpstr>
      <vt:lpstr>Dark Yellow</vt:lpstr>
      <vt:lpstr>Dulwich Streetspace Review</vt:lpstr>
      <vt:lpstr>Welcome</vt:lpstr>
      <vt:lpstr>Agenda</vt:lpstr>
      <vt:lpstr>Overview</vt:lpstr>
      <vt:lpstr>Our Aims – Streets for People</vt:lpstr>
      <vt:lpstr>Actions to date</vt:lpstr>
      <vt:lpstr>Low Traffic Interventions in Southwark  ULEZ TfL extending current boundary to south circular in October 2021. Potential to reduce the more polluting vehicles, but won’t necessarily affect vehicle numbers  Congestion Charge  Transport for London Funding  Strategic London Transport Schemes </vt:lpstr>
      <vt:lpstr>PowerPoint Presentation</vt:lpstr>
      <vt:lpstr>Key changes being considered</vt:lpstr>
      <vt:lpstr>Recent changes</vt:lpstr>
      <vt:lpstr>Monitoring Criteria  </vt:lpstr>
      <vt:lpstr>How we will monitor the changes </vt:lpstr>
      <vt:lpstr>Traffic Monitoring sites – Dulwich</vt:lpstr>
      <vt:lpstr>Traffic Monitoring sites – Champion Hill</vt:lpstr>
      <vt:lpstr>Air quality monitoring </vt:lpstr>
      <vt:lpstr>PowerPoint Presentation</vt:lpstr>
      <vt:lpstr>Consultation</vt:lpstr>
      <vt:lpstr>What happens after consultation</vt:lpstr>
      <vt:lpstr>Overall timeline</vt:lpstr>
      <vt:lpstr>Breakout Session 1: Goals and Outcomes</vt:lpstr>
      <vt:lpstr>Breakout Session 2: Looking forward</vt:lpstr>
      <vt:lpstr>Feedback</vt:lpstr>
      <vt:lpstr>How can I express my views?</vt:lpstr>
    </vt:vector>
  </TitlesOfParts>
  <Company>London Borough of Southwark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Dulwich Streetspace Review</dc:title>
  <dc:creator>Hamston, Jonathan</dc:creator>
  <cp:lastModifiedBy>Rose, Catherine</cp:lastModifiedBy>
  <cp:revision>56</cp:revision>
  <dcterms:created xsi:type="dcterms:W3CDTF">2021-05-17T12:20:33Z</dcterms:created>
  <dcterms:modified xsi:type="dcterms:W3CDTF">2021-06-19T11:48:20Z</dcterms:modified>
</cp:coreProperties>
</file>