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09" r:id="rId2"/>
    <p:sldMasterId id="2147483721" r:id="rId3"/>
  </p:sldMasterIdLst>
  <p:notesMasterIdLst>
    <p:notesMasterId r:id="rId43"/>
  </p:notesMasterIdLst>
  <p:handoutMasterIdLst>
    <p:handoutMasterId r:id="rId44"/>
  </p:handoutMasterIdLst>
  <p:sldIdLst>
    <p:sldId id="268" r:id="rId4"/>
    <p:sldId id="302" r:id="rId5"/>
    <p:sldId id="270" r:id="rId6"/>
    <p:sldId id="308" r:id="rId7"/>
    <p:sldId id="313" r:id="rId8"/>
    <p:sldId id="303" r:id="rId9"/>
    <p:sldId id="272" r:id="rId10"/>
    <p:sldId id="321" r:id="rId11"/>
    <p:sldId id="294" r:id="rId12"/>
    <p:sldId id="314" r:id="rId13"/>
    <p:sldId id="274" r:id="rId14"/>
    <p:sldId id="275" r:id="rId15"/>
    <p:sldId id="295" r:id="rId16"/>
    <p:sldId id="315" r:id="rId17"/>
    <p:sldId id="276" r:id="rId18"/>
    <p:sldId id="296" r:id="rId19"/>
    <p:sldId id="316" r:id="rId20"/>
    <p:sldId id="277" r:id="rId21"/>
    <p:sldId id="278" r:id="rId22"/>
    <p:sldId id="317" r:id="rId23"/>
    <p:sldId id="279" r:id="rId24"/>
    <p:sldId id="281" r:id="rId25"/>
    <p:sldId id="297" r:id="rId26"/>
    <p:sldId id="318" r:id="rId27"/>
    <p:sldId id="282" r:id="rId28"/>
    <p:sldId id="304" r:id="rId29"/>
    <p:sldId id="319" r:id="rId30"/>
    <p:sldId id="327" r:id="rId31"/>
    <p:sldId id="325" r:id="rId32"/>
    <p:sldId id="326" r:id="rId33"/>
    <p:sldId id="323" r:id="rId34"/>
    <p:sldId id="320" r:id="rId35"/>
    <p:sldId id="291" r:id="rId36"/>
    <p:sldId id="290" r:id="rId37"/>
    <p:sldId id="301" r:id="rId38"/>
    <p:sldId id="292" r:id="rId39"/>
    <p:sldId id="322" r:id="rId40"/>
    <p:sldId id="309" r:id="rId41"/>
    <p:sldId id="312" r:id="rId42"/>
  </p:sldIdLst>
  <p:sldSz cx="9144000" cy="6858000" type="screen4x3"/>
  <p:notesSz cx="6865938" cy="95408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lson, Sabrina" initials="NS" lastIdx="1" clrIdx="0">
    <p:extLst>
      <p:ext uri="{19B8F6BF-5375-455C-9EA6-DF929625EA0E}">
        <p15:presenceInfo xmlns:p15="http://schemas.microsoft.com/office/powerpoint/2012/main" userId="S-1-5-21-805702247-2902852982-2986781468-440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5F34"/>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1CCA8E-5760-4FD3-9244-F61D7AC43F41}" v="9" dt="2021-01-27T09:33:18.338"/>
    <p1510:client id="{1F33B005-DC46-4015-A6AF-DFE91EA3765F}" v="380" dt="2021-01-26T17:09:26.6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3979" autoAdjust="0"/>
  </p:normalViewPr>
  <p:slideViewPr>
    <p:cSldViewPr snapToGrid="0">
      <p:cViewPr varScale="1">
        <p:scale>
          <a:sx n="69" d="100"/>
          <a:sy n="69" d="100"/>
        </p:scale>
        <p:origin x="11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5.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an, Kamran" userId="S::kamran.khan@southwark.gov.uk::30cae7ab-48c7-48a8-9548-0e8498881753" providerId="AD" clId="Web-{1F33B005-DC46-4015-A6AF-DFE91EA3765F}"/>
    <pc:docChg chg="modSld">
      <pc:chgData name="Khan, Kamran" userId="S::kamran.khan@southwark.gov.uk::30cae7ab-48c7-48a8-9548-0e8498881753" providerId="AD" clId="Web-{1F33B005-DC46-4015-A6AF-DFE91EA3765F}" dt="2021-01-26T17:09:22.344" v="710" actId="20577"/>
      <pc:docMkLst>
        <pc:docMk/>
      </pc:docMkLst>
      <pc:sldChg chg="modNotes">
        <pc:chgData name="Khan, Kamran" userId="S::kamran.khan@southwark.gov.uk::30cae7ab-48c7-48a8-9548-0e8498881753" providerId="AD" clId="Web-{1F33B005-DC46-4015-A6AF-DFE91EA3765F}" dt="2021-01-26T16:48:01.586" v="287"/>
        <pc:sldMkLst>
          <pc:docMk/>
          <pc:sldMk cId="663776587" sldId="278"/>
        </pc:sldMkLst>
      </pc:sldChg>
      <pc:sldChg chg="modSp">
        <pc:chgData name="Khan, Kamran" userId="S::kamran.khan@southwark.gov.uk::30cae7ab-48c7-48a8-9548-0e8498881753" providerId="AD" clId="Web-{1F33B005-DC46-4015-A6AF-DFE91EA3765F}" dt="2021-01-26T16:48:31.259" v="291" actId="20577"/>
        <pc:sldMkLst>
          <pc:docMk/>
          <pc:sldMk cId="3923559988" sldId="290"/>
        </pc:sldMkLst>
        <pc:spChg chg="mod">
          <ac:chgData name="Khan, Kamran" userId="S::kamran.khan@southwark.gov.uk::30cae7ab-48c7-48a8-9548-0e8498881753" providerId="AD" clId="Web-{1F33B005-DC46-4015-A6AF-DFE91EA3765F}" dt="2021-01-26T16:48:31.259" v="291" actId="20577"/>
          <ac:spMkLst>
            <pc:docMk/>
            <pc:sldMk cId="3923559988" sldId="290"/>
            <ac:spMk id="2" creationId="{00000000-0000-0000-0000-000000000000}"/>
          </ac:spMkLst>
        </pc:spChg>
      </pc:sldChg>
      <pc:sldChg chg="modSp modNotes">
        <pc:chgData name="Khan, Kamran" userId="S::kamran.khan@southwark.gov.uk::30cae7ab-48c7-48a8-9548-0e8498881753" providerId="AD" clId="Web-{1F33B005-DC46-4015-A6AF-DFE91EA3765F}" dt="2021-01-26T16:50:05.074" v="345"/>
        <pc:sldMkLst>
          <pc:docMk/>
          <pc:sldMk cId="1321326799" sldId="291"/>
        </pc:sldMkLst>
        <pc:spChg chg="mod">
          <ac:chgData name="Khan, Kamran" userId="S::kamran.khan@southwark.gov.uk::30cae7ab-48c7-48a8-9548-0e8498881753" providerId="AD" clId="Web-{1F33B005-DC46-4015-A6AF-DFE91EA3765F}" dt="2021-01-26T16:48:24.790" v="289" actId="1076"/>
          <ac:spMkLst>
            <pc:docMk/>
            <pc:sldMk cId="1321326799" sldId="291"/>
            <ac:spMk id="2" creationId="{00000000-0000-0000-0000-000000000000}"/>
          </ac:spMkLst>
        </pc:spChg>
      </pc:sldChg>
      <pc:sldChg chg="modSp">
        <pc:chgData name="Khan, Kamran" userId="S::kamran.khan@southwark.gov.uk::30cae7ab-48c7-48a8-9548-0e8498881753" providerId="AD" clId="Web-{1F33B005-DC46-4015-A6AF-DFE91EA3765F}" dt="2021-01-26T17:09:22.344" v="710" actId="20577"/>
        <pc:sldMkLst>
          <pc:docMk/>
          <pc:sldMk cId="2435766265" sldId="294"/>
        </pc:sldMkLst>
        <pc:spChg chg="mod">
          <ac:chgData name="Khan, Kamran" userId="S::kamran.khan@southwark.gov.uk::30cae7ab-48c7-48a8-9548-0e8498881753" providerId="AD" clId="Web-{1F33B005-DC46-4015-A6AF-DFE91EA3765F}" dt="2021-01-26T17:09:22.344" v="710" actId="20577"/>
          <ac:spMkLst>
            <pc:docMk/>
            <pc:sldMk cId="2435766265" sldId="294"/>
            <ac:spMk id="4" creationId="{00000000-0000-0000-0000-000000000000}"/>
          </ac:spMkLst>
        </pc:spChg>
      </pc:sldChg>
      <pc:sldChg chg="modSp">
        <pc:chgData name="Khan, Kamran" userId="S::kamran.khan@southwark.gov.uk::30cae7ab-48c7-48a8-9548-0e8498881753" providerId="AD" clId="Web-{1F33B005-DC46-4015-A6AF-DFE91EA3765F}" dt="2021-01-26T17:07:47.403" v="689" actId="20577"/>
        <pc:sldMkLst>
          <pc:docMk/>
          <pc:sldMk cId="3563007893" sldId="296"/>
        </pc:sldMkLst>
        <pc:spChg chg="mod">
          <ac:chgData name="Khan, Kamran" userId="S::kamran.khan@southwark.gov.uk::30cae7ab-48c7-48a8-9548-0e8498881753" providerId="AD" clId="Web-{1F33B005-DC46-4015-A6AF-DFE91EA3765F}" dt="2021-01-26T17:07:47.403" v="689" actId="20577"/>
          <ac:spMkLst>
            <pc:docMk/>
            <pc:sldMk cId="3563007893" sldId="296"/>
            <ac:spMk id="3" creationId="{00000000-0000-0000-0000-000000000000}"/>
          </ac:spMkLst>
        </pc:spChg>
      </pc:sldChg>
      <pc:sldChg chg="addSp delSp modSp">
        <pc:chgData name="Khan, Kamran" userId="S::kamran.khan@southwark.gov.uk::30cae7ab-48c7-48a8-9548-0e8498881753" providerId="AD" clId="Web-{1F33B005-DC46-4015-A6AF-DFE91EA3765F}" dt="2021-01-26T17:04:37.741" v="672" actId="14100"/>
        <pc:sldMkLst>
          <pc:docMk/>
          <pc:sldMk cId="1160248655" sldId="301"/>
        </pc:sldMkLst>
        <pc:spChg chg="add del mod">
          <ac:chgData name="Khan, Kamran" userId="S::kamran.khan@southwark.gov.uk::30cae7ab-48c7-48a8-9548-0e8498881753" providerId="AD" clId="Web-{1F33B005-DC46-4015-A6AF-DFE91EA3765F}" dt="2021-01-26T16:51:14.154" v="350"/>
          <ac:spMkLst>
            <pc:docMk/>
            <pc:sldMk cId="1160248655" sldId="301"/>
            <ac:spMk id="4" creationId="{05434AB4-E9FB-4EA8-89D9-4B0891110F02}"/>
          </ac:spMkLst>
        </pc:spChg>
        <pc:spChg chg="mod">
          <ac:chgData name="Khan, Kamran" userId="S::kamran.khan@southwark.gov.uk::30cae7ab-48c7-48a8-9548-0e8498881753" providerId="AD" clId="Web-{1F33B005-DC46-4015-A6AF-DFE91EA3765F}" dt="2021-01-26T16:51:39.046" v="354" actId="1076"/>
          <ac:spMkLst>
            <pc:docMk/>
            <pc:sldMk cId="1160248655" sldId="301"/>
            <ac:spMk id="6" creationId="{00000000-0000-0000-0000-000000000000}"/>
          </ac:spMkLst>
        </pc:spChg>
        <pc:spChg chg="add mod">
          <ac:chgData name="Khan, Kamran" userId="S::kamran.khan@southwark.gov.uk::30cae7ab-48c7-48a8-9548-0e8498881753" providerId="AD" clId="Web-{1F33B005-DC46-4015-A6AF-DFE91EA3765F}" dt="2021-01-26T17:04:37.741" v="672" actId="14100"/>
          <ac:spMkLst>
            <pc:docMk/>
            <pc:sldMk cId="1160248655" sldId="301"/>
            <ac:spMk id="8" creationId="{1F18019C-8C46-426F-AE57-4EA7275E4B2B}"/>
          </ac:spMkLst>
        </pc:spChg>
      </pc:sldChg>
      <pc:sldChg chg="modNotes">
        <pc:chgData name="Khan, Kamran" userId="S::kamran.khan@southwark.gov.uk::30cae7ab-48c7-48a8-9548-0e8498881753" providerId="AD" clId="Web-{1F33B005-DC46-4015-A6AF-DFE91EA3765F}" dt="2021-01-26T16:40:59.182" v="103"/>
        <pc:sldMkLst>
          <pc:docMk/>
          <pc:sldMk cId="3286449062" sldId="316"/>
        </pc:sldMkLst>
      </pc:sldChg>
    </pc:docChg>
  </pc:docChgLst>
  <pc:docChgLst>
    <pc:chgData name="Nelson, Sabrina" userId="S::sabrina.nelson@southwark.gov.uk::8eed88a5-f78e-4cf2-8477-fd7acbefe540" providerId="AD" clId="Web-{181CCA8E-5760-4FD3-9244-F61D7AC43F41}"/>
    <pc:docChg chg="modSld">
      <pc:chgData name="Nelson, Sabrina" userId="S::sabrina.nelson@southwark.gov.uk::8eed88a5-f78e-4cf2-8477-fd7acbefe540" providerId="AD" clId="Web-{181CCA8E-5760-4FD3-9244-F61D7AC43F41}" dt="2021-01-27T09:33:17.760" v="5" actId="20577"/>
      <pc:docMkLst>
        <pc:docMk/>
      </pc:docMkLst>
      <pc:sldChg chg="modSp">
        <pc:chgData name="Nelson, Sabrina" userId="S::sabrina.nelson@southwark.gov.uk::8eed88a5-f78e-4cf2-8477-fd7acbefe540" providerId="AD" clId="Web-{181CCA8E-5760-4FD3-9244-F61D7AC43F41}" dt="2021-01-27T09:31:38.196" v="3" actId="20577"/>
        <pc:sldMkLst>
          <pc:docMk/>
          <pc:sldMk cId="366634081" sldId="277"/>
        </pc:sldMkLst>
        <pc:spChg chg="mod">
          <ac:chgData name="Nelson, Sabrina" userId="S::sabrina.nelson@southwark.gov.uk::8eed88a5-f78e-4cf2-8477-fd7acbefe540" providerId="AD" clId="Web-{181CCA8E-5760-4FD3-9244-F61D7AC43F41}" dt="2021-01-27T09:31:38.196" v="3" actId="20577"/>
          <ac:spMkLst>
            <pc:docMk/>
            <pc:sldMk cId="366634081" sldId="277"/>
            <ac:spMk id="2" creationId="{00000000-0000-0000-0000-000000000000}"/>
          </ac:spMkLst>
        </pc:spChg>
      </pc:sldChg>
      <pc:sldChg chg="modSp">
        <pc:chgData name="Nelson, Sabrina" userId="S::sabrina.nelson@southwark.gov.uk::8eed88a5-f78e-4cf2-8477-fd7acbefe540" providerId="AD" clId="Web-{181CCA8E-5760-4FD3-9244-F61D7AC43F41}" dt="2021-01-27T09:31:31.415" v="2" actId="20577"/>
        <pc:sldMkLst>
          <pc:docMk/>
          <pc:sldMk cId="663776587" sldId="278"/>
        </pc:sldMkLst>
        <pc:spChg chg="mod">
          <ac:chgData name="Nelson, Sabrina" userId="S::sabrina.nelson@southwark.gov.uk::8eed88a5-f78e-4cf2-8477-fd7acbefe540" providerId="AD" clId="Web-{181CCA8E-5760-4FD3-9244-F61D7AC43F41}" dt="2021-01-27T09:31:31.415" v="2" actId="20577"/>
          <ac:spMkLst>
            <pc:docMk/>
            <pc:sldMk cId="663776587" sldId="278"/>
            <ac:spMk id="2" creationId="{00000000-0000-0000-0000-000000000000}"/>
          </ac:spMkLst>
        </pc:spChg>
      </pc:sldChg>
      <pc:sldChg chg="modSp">
        <pc:chgData name="Nelson, Sabrina" userId="S::sabrina.nelson@southwark.gov.uk::8eed88a5-f78e-4cf2-8477-fd7acbefe540" providerId="AD" clId="Web-{181CCA8E-5760-4FD3-9244-F61D7AC43F41}" dt="2021-01-27T09:31:03.821" v="1" actId="20577"/>
        <pc:sldMkLst>
          <pc:docMk/>
          <pc:sldMk cId="2435766265" sldId="294"/>
        </pc:sldMkLst>
        <pc:spChg chg="mod">
          <ac:chgData name="Nelson, Sabrina" userId="S::sabrina.nelson@southwark.gov.uk::8eed88a5-f78e-4cf2-8477-fd7acbefe540" providerId="AD" clId="Web-{181CCA8E-5760-4FD3-9244-F61D7AC43F41}" dt="2021-01-27T09:31:03.821" v="1" actId="20577"/>
          <ac:spMkLst>
            <pc:docMk/>
            <pc:sldMk cId="2435766265" sldId="294"/>
            <ac:spMk id="4" creationId="{00000000-0000-0000-0000-000000000000}"/>
          </ac:spMkLst>
        </pc:spChg>
      </pc:sldChg>
      <pc:sldChg chg="modSp">
        <pc:chgData name="Nelson, Sabrina" userId="S::sabrina.nelson@southwark.gov.uk::8eed88a5-f78e-4cf2-8477-fd7acbefe540" providerId="AD" clId="Web-{181CCA8E-5760-4FD3-9244-F61D7AC43F41}" dt="2021-01-27T09:33:17.760" v="5" actId="20577"/>
        <pc:sldMkLst>
          <pc:docMk/>
          <pc:sldMk cId="1160248655" sldId="301"/>
        </pc:sldMkLst>
        <pc:spChg chg="mod">
          <ac:chgData name="Nelson, Sabrina" userId="S::sabrina.nelson@southwark.gov.uk::8eed88a5-f78e-4cf2-8477-fd7acbefe540" providerId="AD" clId="Web-{181CCA8E-5760-4FD3-9244-F61D7AC43F41}" dt="2021-01-27T09:33:17.760" v="5" actId="20577"/>
          <ac:spMkLst>
            <pc:docMk/>
            <pc:sldMk cId="1160248655" sldId="301"/>
            <ac:spMk id="8" creationId="{1F18019C-8C46-426F-AE57-4EA7275E4B2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lbs.ad.southwark.gov.uk\Lbsouthwark\HomeDrives\SNelson\statistics%20for%20workforce%20report%20v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lbs.ad.southwark.gov.uk\Lbsouthwark\HomeDrives\SNelson\statistics%20for%20workforce%20report%20v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lbsjsh-reg-ns1\human%20resources\HR%20Systems%20&amp;%20Data%20Team\Ad-Hoc%20Reports\HR%20Discussion%20on%20Race\Southwark%20Stands%20Together%20Research%2023%20July%202020.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lbsjsh-reg-ns1\human%20resources\HR%20Systems%20&amp;%20Data%20Team\Ad-Hoc%20Reports\HR%20Discussion%20on%20Race\Southwark%20Stands%20Together%20Research%2023%20July%202020.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lbsjsh-reg-ns1\human%20resources\HR%20Systems%20&amp;%20Data%20Team\Ad-Hoc%20Reports\HR%20Discussion%20on%20Race\Southwark%20Stands%20Together%20Research%2023%20July%202020.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snelson\Desktop\Bits%20n%20bobs\statistics%20for%20workforce%20report%20v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snelson\Desktop\Bits%20n%20bobs\statistics%20for%20workforce%20report%20v2.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lbs.ad.southwark.gov.uk\Lbsouthwark\HomeDrives\SNelson\statistics%20for%20workforce%20report%20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nelson\Desktop\statistics%20for%20workforce%20repor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lbs.ad.southwark.gov.uk\Lbsouthwark\HomeDrives\SNelson\statistics%20for%20workforce%20report%20v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lbs.ad.southwark.gov.uk\Lbsouthwark\HomeDrives\SNelson\statistics%20for%20workforce%20report%20v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lbs.ad.southwark.gov.uk\Lbsouthwark\HomeDrives\SNelson\statistics%20for%20workforce%20report%20v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nelson\Desktop\statistics%20for%20workforce%20report.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nelson\Desktop\statistics%20for%20workforce%20repor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GB"/>
              <a:t>Broad ethnicity by grade</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0737902169217368"/>
          <c:y val="0.12788646698537637"/>
          <c:w val="0.74673739226503688"/>
          <c:h val="0.69986235970567834"/>
        </c:manualLayout>
      </c:layout>
      <c:barChart>
        <c:barDir val="bar"/>
        <c:grouping val="stacked"/>
        <c:varyColors val="0"/>
        <c:ser>
          <c:idx val="0"/>
          <c:order val="0"/>
          <c:tx>
            <c:strRef>
              <c:f>Sheet2!$C$24</c:f>
              <c:strCache>
                <c:ptCount val="1"/>
                <c:pt idx="0">
                  <c:v>Asian</c:v>
                </c:pt>
              </c:strCache>
            </c:strRef>
          </c:tx>
          <c:spPr>
            <a:solidFill>
              <a:schemeClr val="accent1"/>
            </a:solidFill>
            <a:ln>
              <a:noFill/>
            </a:ln>
            <a:effectLst/>
          </c:spPr>
          <c:invertIfNegative val="0"/>
          <c:cat>
            <c:strRef>
              <c:f>Sheet2!$B$25:$B$33</c:f>
              <c:strCache>
                <c:ptCount val="9"/>
                <c:pt idx="0">
                  <c:v>Other grade bands*</c:v>
                </c:pt>
                <c:pt idx="1">
                  <c:v>Building Workers</c:v>
                </c:pt>
                <c:pt idx="2">
                  <c:v>Soulbury conditions</c:v>
                </c:pt>
                <c:pt idx="3">
                  <c:v>Teacher conditions</c:v>
                </c:pt>
                <c:pt idx="4">
                  <c:v>Grades 17 &amp; above</c:v>
                </c:pt>
                <c:pt idx="5">
                  <c:v>Grades 14-16</c:v>
                </c:pt>
                <c:pt idx="6">
                  <c:v>Grades 10-12 +SW's</c:v>
                </c:pt>
                <c:pt idx="7">
                  <c:v>Grades 6 - 9 or equivalent</c:v>
                </c:pt>
                <c:pt idx="8">
                  <c:v>Grades 1-5</c:v>
                </c:pt>
              </c:strCache>
            </c:strRef>
          </c:cat>
          <c:val>
            <c:numRef>
              <c:f>Sheet2!$C$25:$C$33</c:f>
              <c:numCache>
                <c:formatCode>General</c:formatCode>
                <c:ptCount val="9"/>
                <c:pt idx="0" formatCode="0%">
                  <c:v>0.02</c:v>
                </c:pt>
                <c:pt idx="1">
                  <c:v>0</c:v>
                </c:pt>
                <c:pt idx="2" formatCode="0%">
                  <c:v>0.05</c:v>
                </c:pt>
                <c:pt idx="3">
                  <c:v>0</c:v>
                </c:pt>
                <c:pt idx="4" formatCode="0%">
                  <c:v>0.05</c:v>
                </c:pt>
                <c:pt idx="5" formatCode="0%">
                  <c:v>0.05</c:v>
                </c:pt>
                <c:pt idx="6" formatCode="0%">
                  <c:v>0.06</c:v>
                </c:pt>
                <c:pt idx="7" formatCode="0%">
                  <c:v>0.08</c:v>
                </c:pt>
                <c:pt idx="8" formatCode="0%">
                  <c:v>0.04</c:v>
                </c:pt>
              </c:numCache>
            </c:numRef>
          </c:val>
          <c:extLst>
            <c:ext xmlns:c16="http://schemas.microsoft.com/office/drawing/2014/chart" uri="{C3380CC4-5D6E-409C-BE32-E72D297353CC}">
              <c16:uniqueId val="{00000000-672A-4AD8-9EF5-C445EABA0048}"/>
            </c:ext>
          </c:extLst>
        </c:ser>
        <c:ser>
          <c:idx val="1"/>
          <c:order val="1"/>
          <c:tx>
            <c:strRef>
              <c:f>Sheet2!$D$24</c:f>
              <c:strCache>
                <c:ptCount val="1"/>
                <c:pt idx="0">
                  <c:v>Black</c:v>
                </c:pt>
              </c:strCache>
            </c:strRef>
          </c:tx>
          <c:spPr>
            <a:solidFill>
              <a:schemeClr val="accent2"/>
            </a:solidFill>
            <a:ln>
              <a:noFill/>
            </a:ln>
            <a:effectLst/>
          </c:spPr>
          <c:invertIfNegative val="0"/>
          <c:cat>
            <c:strRef>
              <c:f>Sheet2!$B$25:$B$33</c:f>
              <c:strCache>
                <c:ptCount val="9"/>
                <c:pt idx="0">
                  <c:v>Other grade bands*</c:v>
                </c:pt>
                <c:pt idx="1">
                  <c:v>Building Workers</c:v>
                </c:pt>
                <c:pt idx="2">
                  <c:v>Soulbury conditions</c:v>
                </c:pt>
                <c:pt idx="3">
                  <c:v>Teacher conditions</c:v>
                </c:pt>
                <c:pt idx="4">
                  <c:v>Grades 17 &amp; above</c:v>
                </c:pt>
                <c:pt idx="5">
                  <c:v>Grades 14-16</c:v>
                </c:pt>
                <c:pt idx="6">
                  <c:v>Grades 10-12 +SW's</c:v>
                </c:pt>
                <c:pt idx="7">
                  <c:v>Grades 6 - 9 or equivalent</c:v>
                </c:pt>
                <c:pt idx="8">
                  <c:v>Grades 1-5</c:v>
                </c:pt>
              </c:strCache>
            </c:strRef>
          </c:cat>
          <c:val>
            <c:numRef>
              <c:f>Sheet2!$D$25:$D$33</c:f>
              <c:numCache>
                <c:formatCode>0%</c:formatCode>
                <c:ptCount val="9"/>
                <c:pt idx="0">
                  <c:v>0.12</c:v>
                </c:pt>
                <c:pt idx="1">
                  <c:v>0.3</c:v>
                </c:pt>
                <c:pt idx="2">
                  <c:v>0.09</c:v>
                </c:pt>
                <c:pt idx="3">
                  <c:v>0.09</c:v>
                </c:pt>
                <c:pt idx="4">
                  <c:v>0.09</c:v>
                </c:pt>
                <c:pt idx="5">
                  <c:v>0.12</c:v>
                </c:pt>
                <c:pt idx="6">
                  <c:v>0.3</c:v>
                </c:pt>
                <c:pt idx="7">
                  <c:v>0.43</c:v>
                </c:pt>
                <c:pt idx="8">
                  <c:v>0.44</c:v>
                </c:pt>
              </c:numCache>
            </c:numRef>
          </c:val>
          <c:extLst>
            <c:ext xmlns:c16="http://schemas.microsoft.com/office/drawing/2014/chart" uri="{C3380CC4-5D6E-409C-BE32-E72D297353CC}">
              <c16:uniqueId val="{00000001-672A-4AD8-9EF5-C445EABA0048}"/>
            </c:ext>
          </c:extLst>
        </c:ser>
        <c:ser>
          <c:idx val="2"/>
          <c:order val="2"/>
          <c:tx>
            <c:strRef>
              <c:f>Sheet2!$E$24</c:f>
              <c:strCache>
                <c:ptCount val="1"/>
                <c:pt idx="0">
                  <c:v>Mixed</c:v>
                </c:pt>
              </c:strCache>
            </c:strRef>
          </c:tx>
          <c:spPr>
            <a:solidFill>
              <a:schemeClr val="accent3"/>
            </a:solidFill>
            <a:ln>
              <a:noFill/>
            </a:ln>
            <a:effectLst/>
          </c:spPr>
          <c:invertIfNegative val="0"/>
          <c:cat>
            <c:strRef>
              <c:f>Sheet2!$B$25:$B$33</c:f>
              <c:strCache>
                <c:ptCount val="9"/>
                <c:pt idx="0">
                  <c:v>Other grade bands*</c:v>
                </c:pt>
                <c:pt idx="1">
                  <c:v>Building Workers</c:v>
                </c:pt>
                <c:pt idx="2">
                  <c:v>Soulbury conditions</c:v>
                </c:pt>
                <c:pt idx="3">
                  <c:v>Teacher conditions</c:v>
                </c:pt>
                <c:pt idx="4">
                  <c:v>Grades 17 &amp; above</c:v>
                </c:pt>
                <c:pt idx="5">
                  <c:v>Grades 14-16</c:v>
                </c:pt>
                <c:pt idx="6">
                  <c:v>Grades 10-12 +SW's</c:v>
                </c:pt>
                <c:pt idx="7">
                  <c:v>Grades 6 - 9 or equivalent</c:v>
                </c:pt>
                <c:pt idx="8">
                  <c:v>Grades 1-5</c:v>
                </c:pt>
              </c:strCache>
            </c:strRef>
          </c:cat>
          <c:val>
            <c:numRef>
              <c:f>Sheet2!$E$25:$E$33</c:f>
              <c:numCache>
                <c:formatCode>General</c:formatCode>
                <c:ptCount val="9"/>
                <c:pt idx="0" formatCode="0%">
                  <c:v>0.05</c:v>
                </c:pt>
                <c:pt idx="1">
                  <c:v>0</c:v>
                </c:pt>
                <c:pt idx="2">
                  <c:v>0</c:v>
                </c:pt>
                <c:pt idx="3">
                  <c:v>0</c:v>
                </c:pt>
                <c:pt idx="4">
                  <c:v>0</c:v>
                </c:pt>
                <c:pt idx="5" formatCode="0%">
                  <c:v>0.03</c:v>
                </c:pt>
                <c:pt idx="6" formatCode="0%">
                  <c:v>0.04</c:v>
                </c:pt>
                <c:pt idx="7" formatCode="0%">
                  <c:v>0.04</c:v>
                </c:pt>
                <c:pt idx="8" formatCode="0%">
                  <c:v>0.03</c:v>
                </c:pt>
              </c:numCache>
            </c:numRef>
          </c:val>
          <c:extLst>
            <c:ext xmlns:c16="http://schemas.microsoft.com/office/drawing/2014/chart" uri="{C3380CC4-5D6E-409C-BE32-E72D297353CC}">
              <c16:uniqueId val="{00000002-672A-4AD8-9EF5-C445EABA0048}"/>
            </c:ext>
          </c:extLst>
        </c:ser>
        <c:ser>
          <c:idx val="3"/>
          <c:order val="3"/>
          <c:tx>
            <c:strRef>
              <c:f>Sheet2!$F$24</c:f>
              <c:strCache>
                <c:ptCount val="1"/>
                <c:pt idx="0">
                  <c:v>Other</c:v>
                </c:pt>
              </c:strCache>
            </c:strRef>
          </c:tx>
          <c:spPr>
            <a:solidFill>
              <a:schemeClr val="accent4"/>
            </a:solidFill>
            <a:ln>
              <a:noFill/>
            </a:ln>
            <a:effectLst/>
          </c:spPr>
          <c:invertIfNegative val="0"/>
          <c:cat>
            <c:strRef>
              <c:f>Sheet2!$B$25:$B$33</c:f>
              <c:strCache>
                <c:ptCount val="9"/>
                <c:pt idx="0">
                  <c:v>Other grade bands*</c:v>
                </c:pt>
                <c:pt idx="1">
                  <c:v>Building Workers</c:v>
                </c:pt>
                <c:pt idx="2">
                  <c:v>Soulbury conditions</c:v>
                </c:pt>
                <c:pt idx="3">
                  <c:v>Teacher conditions</c:v>
                </c:pt>
                <c:pt idx="4">
                  <c:v>Grades 17 &amp; above</c:v>
                </c:pt>
                <c:pt idx="5">
                  <c:v>Grades 14-16</c:v>
                </c:pt>
                <c:pt idx="6">
                  <c:v>Grades 10-12 +SW's</c:v>
                </c:pt>
                <c:pt idx="7">
                  <c:v>Grades 6 - 9 or equivalent</c:v>
                </c:pt>
                <c:pt idx="8">
                  <c:v>Grades 1-5</c:v>
                </c:pt>
              </c:strCache>
            </c:strRef>
          </c:cat>
          <c:val>
            <c:numRef>
              <c:f>Sheet2!$F$25:$F$33</c:f>
              <c:numCache>
                <c:formatCode>0%</c:formatCode>
                <c:ptCount val="9"/>
                <c:pt idx="0">
                  <c:v>0.02</c:v>
                </c:pt>
                <c:pt idx="1">
                  <c:v>0.02</c:v>
                </c:pt>
                <c:pt idx="2">
                  <c:v>0.02</c:v>
                </c:pt>
                <c:pt idx="3">
                  <c:v>0.09</c:v>
                </c:pt>
                <c:pt idx="4">
                  <c:v>0.05</c:v>
                </c:pt>
                <c:pt idx="5">
                  <c:v>0.01</c:v>
                </c:pt>
                <c:pt idx="6">
                  <c:v>0.03</c:v>
                </c:pt>
                <c:pt idx="7">
                  <c:v>0.03</c:v>
                </c:pt>
                <c:pt idx="8">
                  <c:v>0.04</c:v>
                </c:pt>
              </c:numCache>
            </c:numRef>
          </c:val>
          <c:extLst>
            <c:ext xmlns:c16="http://schemas.microsoft.com/office/drawing/2014/chart" uri="{C3380CC4-5D6E-409C-BE32-E72D297353CC}">
              <c16:uniqueId val="{00000003-672A-4AD8-9EF5-C445EABA0048}"/>
            </c:ext>
          </c:extLst>
        </c:ser>
        <c:ser>
          <c:idx val="4"/>
          <c:order val="4"/>
          <c:tx>
            <c:strRef>
              <c:f>Sheet2!$G$24</c:f>
              <c:strCache>
                <c:ptCount val="1"/>
                <c:pt idx="0">
                  <c:v>White</c:v>
                </c:pt>
              </c:strCache>
            </c:strRef>
          </c:tx>
          <c:spPr>
            <a:solidFill>
              <a:schemeClr val="accent5"/>
            </a:solidFill>
            <a:ln>
              <a:noFill/>
            </a:ln>
            <a:effectLst/>
          </c:spPr>
          <c:invertIfNegative val="0"/>
          <c:cat>
            <c:strRef>
              <c:f>Sheet2!$B$25:$B$33</c:f>
              <c:strCache>
                <c:ptCount val="9"/>
                <c:pt idx="0">
                  <c:v>Other grade bands*</c:v>
                </c:pt>
                <c:pt idx="1">
                  <c:v>Building Workers</c:v>
                </c:pt>
                <c:pt idx="2">
                  <c:v>Soulbury conditions</c:v>
                </c:pt>
                <c:pt idx="3">
                  <c:v>Teacher conditions</c:v>
                </c:pt>
                <c:pt idx="4">
                  <c:v>Grades 17 &amp; above</c:v>
                </c:pt>
                <c:pt idx="5">
                  <c:v>Grades 14-16</c:v>
                </c:pt>
                <c:pt idx="6">
                  <c:v>Grades 10-12 +SW's</c:v>
                </c:pt>
                <c:pt idx="7">
                  <c:v>Grades 6 - 9 or equivalent</c:v>
                </c:pt>
                <c:pt idx="8">
                  <c:v>Grades 1-5</c:v>
                </c:pt>
              </c:strCache>
            </c:strRef>
          </c:cat>
          <c:val>
            <c:numRef>
              <c:f>Sheet2!$G$25:$G$33</c:f>
              <c:numCache>
                <c:formatCode>0%</c:formatCode>
                <c:ptCount val="9"/>
                <c:pt idx="0">
                  <c:v>0.41</c:v>
                </c:pt>
                <c:pt idx="1">
                  <c:v>0.68</c:v>
                </c:pt>
                <c:pt idx="2">
                  <c:v>0.84</c:v>
                </c:pt>
                <c:pt idx="3">
                  <c:v>0.82</c:v>
                </c:pt>
                <c:pt idx="4">
                  <c:v>0.82</c:v>
                </c:pt>
                <c:pt idx="5">
                  <c:v>0.75</c:v>
                </c:pt>
                <c:pt idx="6">
                  <c:v>0.54</c:v>
                </c:pt>
                <c:pt idx="7">
                  <c:v>0.38</c:v>
                </c:pt>
                <c:pt idx="8">
                  <c:v>0.43</c:v>
                </c:pt>
              </c:numCache>
            </c:numRef>
          </c:val>
          <c:extLst>
            <c:ext xmlns:c16="http://schemas.microsoft.com/office/drawing/2014/chart" uri="{C3380CC4-5D6E-409C-BE32-E72D297353CC}">
              <c16:uniqueId val="{00000004-672A-4AD8-9EF5-C445EABA0048}"/>
            </c:ext>
          </c:extLst>
        </c:ser>
        <c:ser>
          <c:idx val="5"/>
          <c:order val="5"/>
          <c:tx>
            <c:strRef>
              <c:f>Sheet2!$H$24</c:f>
              <c:strCache>
                <c:ptCount val="1"/>
                <c:pt idx="0">
                  <c:v>Ethnicity ‘Not Stated’</c:v>
                </c:pt>
              </c:strCache>
            </c:strRef>
          </c:tx>
          <c:spPr>
            <a:solidFill>
              <a:schemeClr val="accent6"/>
            </a:solidFill>
            <a:ln>
              <a:noFill/>
            </a:ln>
            <a:effectLst/>
          </c:spPr>
          <c:invertIfNegative val="0"/>
          <c:cat>
            <c:strRef>
              <c:f>Sheet2!$B$25:$B$33</c:f>
              <c:strCache>
                <c:ptCount val="9"/>
                <c:pt idx="0">
                  <c:v>Other grade bands*</c:v>
                </c:pt>
                <c:pt idx="1">
                  <c:v>Building Workers</c:v>
                </c:pt>
                <c:pt idx="2">
                  <c:v>Soulbury conditions</c:v>
                </c:pt>
                <c:pt idx="3">
                  <c:v>Teacher conditions</c:v>
                </c:pt>
                <c:pt idx="4">
                  <c:v>Grades 17 &amp; above</c:v>
                </c:pt>
                <c:pt idx="5">
                  <c:v>Grades 14-16</c:v>
                </c:pt>
                <c:pt idx="6">
                  <c:v>Grades 10-12 +SW's</c:v>
                </c:pt>
                <c:pt idx="7">
                  <c:v>Grades 6 - 9 or equivalent</c:v>
                </c:pt>
                <c:pt idx="8">
                  <c:v>Grades 1-5</c:v>
                </c:pt>
              </c:strCache>
            </c:strRef>
          </c:cat>
          <c:val>
            <c:numRef>
              <c:f>Sheet2!$H$25:$H$33</c:f>
              <c:numCache>
                <c:formatCode>General</c:formatCode>
                <c:ptCount val="9"/>
                <c:pt idx="0" formatCode="0%">
                  <c:v>0.38</c:v>
                </c:pt>
                <c:pt idx="2">
                  <c:v>0</c:v>
                </c:pt>
                <c:pt idx="3">
                  <c:v>0</c:v>
                </c:pt>
                <c:pt idx="4">
                  <c:v>0</c:v>
                </c:pt>
                <c:pt idx="5" formatCode="0%">
                  <c:v>0.03</c:v>
                </c:pt>
                <c:pt idx="6" formatCode="0%">
                  <c:v>0.04</c:v>
                </c:pt>
                <c:pt idx="7" formatCode="0%">
                  <c:v>0.04</c:v>
                </c:pt>
                <c:pt idx="8" formatCode="0%">
                  <c:v>0.02</c:v>
                </c:pt>
              </c:numCache>
            </c:numRef>
          </c:val>
          <c:extLst>
            <c:ext xmlns:c16="http://schemas.microsoft.com/office/drawing/2014/chart" uri="{C3380CC4-5D6E-409C-BE32-E72D297353CC}">
              <c16:uniqueId val="{00000005-672A-4AD8-9EF5-C445EABA0048}"/>
            </c:ext>
          </c:extLst>
        </c:ser>
        <c:dLbls>
          <c:showLegendKey val="0"/>
          <c:showVal val="0"/>
          <c:showCatName val="0"/>
          <c:showSerName val="0"/>
          <c:showPercent val="0"/>
          <c:showBubbleSize val="0"/>
        </c:dLbls>
        <c:gapWidth val="150"/>
        <c:overlap val="100"/>
        <c:axId val="531526584"/>
        <c:axId val="531527896"/>
      </c:barChart>
      <c:catAx>
        <c:axId val="531526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531527896"/>
        <c:crosses val="autoZero"/>
        <c:auto val="1"/>
        <c:lblAlgn val="ctr"/>
        <c:lblOffset val="100"/>
        <c:noMultiLvlLbl val="0"/>
      </c:catAx>
      <c:valAx>
        <c:axId val="53152789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531526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34351145038167E-2"/>
          <c:y val="0.1726157158234661"/>
          <c:w val="0.93893129770992367"/>
          <c:h val="0.57572226507208668"/>
        </c:manualLayout>
      </c:layout>
      <c:barChart>
        <c:barDir val="col"/>
        <c:grouping val="clustered"/>
        <c:varyColors val="0"/>
        <c:ser>
          <c:idx val="0"/>
          <c:order val="0"/>
          <c:tx>
            <c:strRef>
              <c:f>Sheet8!$A$4</c:f>
              <c:strCache>
                <c:ptCount val="1"/>
                <c:pt idx="0">
                  <c:v>Heterosexual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Sheet8!$B$4</c:f>
              <c:numCache>
                <c:formatCode>0%</c:formatCode>
                <c:ptCount val="1"/>
                <c:pt idx="0">
                  <c:v>0.77</c:v>
                </c:pt>
              </c:numCache>
            </c:numRef>
          </c:val>
          <c:extLst>
            <c:ext xmlns:c16="http://schemas.microsoft.com/office/drawing/2014/chart" uri="{C3380CC4-5D6E-409C-BE32-E72D297353CC}">
              <c16:uniqueId val="{00000000-2929-43C8-B451-9E07A93FCD60}"/>
            </c:ext>
          </c:extLst>
        </c:ser>
        <c:ser>
          <c:idx val="1"/>
          <c:order val="1"/>
          <c:tx>
            <c:strRef>
              <c:f>Sheet8!$A$5</c:f>
              <c:strCache>
                <c:ptCount val="1"/>
                <c:pt idx="0">
                  <c:v>Gay woman/ lesbian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Sheet8!$B$5</c:f>
              <c:numCache>
                <c:formatCode>0%</c:formatCode>
                <c:ptCount val="1"/>
                <c:pt idx="0">
                  <c:v>0.01</c:v>
                </c:pt>
              </c:numCache>
            </c:numRef>
          </c:val>
          <c:extLst>
            <c:ext xmlns:c16="http://schemas.microsoft.com/office/drawing/2014/chart" uri="{C3380CC4-5D6E-409C-BE32-E72D297353CC}">
              <c16:uniqueId val="{00000001-2929-43C8-B451-9E07A93FCD60}"/>
            </c:ext>
          </c:extLst>
        </c:ser>
        <c:ser>
          <c:idx val="2"/>
          <c:order val="2"/>
          <c:tx>
            <c:strRef>
              <c:f>Sheet8!$A$6</c:f>
              <c:strCache>
                <c:ptCount val="1"/>
                <c:pt idx="0">
                  <c:v>Gay man</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Sheet8!$B$6</c:f>
              <c:numCache>
                <c:formatCode>0%</c:formatCode>
                <c:ptCount val="1"/>
                <c:pt idx="0">
                  <c:v>0.03</c:v>
                </c:pt>
              </c:numCache>
            </c:numRef>
          </c:val>
          <c:extLst>
            <c:ext xmlns:c16="http://schemas.microsoft.com/office/drawing/2014/chart" uri="{C3380CC4-5D6E-409C-BE32-E72D297353CC}">
              <c16:uniqueId val="{00000002-2929-43C8-B451-9E07A93FCD60}"/>
            </c:ext>
          </c:extLst>
        </c:ser>
        <c:ser>
          <c:idx val="3"/>
          <c:order val="3"/>
          <c:tx>
            <c:strRef>
              <c:f>Sheet8!$A$7</c:f>
              <c:strCache>
                <c:ptCount val="1"/>
                <c:pt idx="0">
                  <c:v>Bisexual</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Sheet8!$B$7</c:f>
              <c:numCache>
                <c:formatCode>0%</c:formatCode>
                <c:ptCount val="1"/>
                <c:pt idx="0">
                  <c:v>0.01</c:v>
                </c:pt>
              </c:numCache>
            </c:numRef>
          </c:val>
          <c:extLst>
            <c:ext xmlns:c16="http://schemas.microsoft.com/office/drawing/2014/chart" uri="{C3380CC4-5D6E-409C-BE32-E72D297353CC}">
              <c16:uniqueId val="{00000003-2929-43C8-B451-9E07A93FCD60}"/>
            </c:ext>
          </c:extLst>
        </c:ser>
        <c:ser>
          <c:idx val="4"/>
          <c:order val="4"/>
          <c:tx>
            <c:strRef>
              <c:f>Sheet8!$A$8</c:f>
              <c:strCache>
                <c:ptCount val="1"/>
                <c:pt idx="0">
                  <c:v>Other</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Sheet8!$B$8</c:f>
              <c:numCache>
                <c:formatCode>0%</c:formatCode>
                <c:ptCount val="1"/>
                <c:pt idx="0">
                  <c:v>0.01</c:v>
                </c:pt>
              </c:numCache>
            </c:numRef>
          </c:val>
          <c:extLst>
            <c:ext xmlns:c16="http://schemas.microsoft.com/office/drawing/2014/chart" uri="{C3380CC4-5D6E-409C-BE32-E72D297353CC}">
              <c16:uniqueId val="{00000004-2929-43C8-B451-9E07A93FCD60}"/>
            </c:ext>
          </c:extLst>
        </c:ser>
        <c:ser>
          <c:idx val="5"/>
          <c:order val="5"/>
          <c:tx>
            <c:strRef>
              <c:f>Sheet8!$A$9</c:f>
              <c:strCache>
                <c:ptCount val="1"/>
                <c:pt idx="0">
                  <c:v>Prefer not to say</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Sheet8!$B$9</c:f>
              <c:numCache>
                <c:formatCode>0%</c:formatCode>
                <c:ptCount val="1"/>
                <c:pt idx="0">
                  <c:v>0.17</c:v>
                </c:pt>
              </c:numCache>
            </c:numRef>
          </c:val>
          <c:extLst>
            <c:ext xmlns:c16="http://schemas.microsoft.com/office/drawing/2014/chart" uri="{C3380CC4-5D6E-409C-BE32-E72D297353CC}">
              <c16:uniqueId val="{00000005-2929-43C8-B451-9E07A93FCD60}"/>
            </c:ext>
          </c:extLst>
        </c:ser>
        <c:dLbls>
          <c:dLblPos val="outEnd"/>
          <c:showLegendKey val="0"/>
          <c:showVal val="1"/>
          <c:showCatName val="0"/>
          <c:showSerName val="0"/>
          <c:showPercent val="0"/>
          <c:showBubbleSize val="0"/>
        </c:dLbls>
        <c:gapWidth val="219"/>
        <c:overlap val="-27"/>
        <c:axId val="526093512"/>
        <c:axId val="526089904"/>
      </c:barChart>
      <c:catAx>
        <c:axId val="526093512"/>
        <c:scaling>
          <c:orientation val="minMax"/>
        </c:scaling>
        <c:delete val="1"/>
        <c:axPos val="b"/>
        <c:numFmt formatCode="General" sourceLinked="1"/>
        <c:majorTickMark val="none"/>
        <c:minorTickMark val="none"/>
        <c:tickLblPos val="nextTo"/>
        <c:crossAx val="526089904"/>
        <c:crosses val="autoZero"/>
        <c:auto val="1"/>
        <c:lblAlgn val="ctr"/>
        <c:lblOffset val="100"/>
        <c:noMultiLvlLbl val="0"/>
      </c:catAx>
      <c:valAx>
        <c:axId val="5260899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26093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rgbClr val="000000"/>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j-lt"/>
                <a:ea typeface="+mn-ea"/>
                <a:cs typeface="+mn-cs"/>
              </a:defRPr>
            </a:pPr>
            <a:r>
              <a:rPr lang="en-GB" sz="1800" b="1"/>
              <a:t>Applicants</a:t>
            </a:r>
          </a:p>
        </c:rich>
      </c:tx>
      <c:layout>
        <c:manualLayout>
          <c:xMode val="edge"/>
          <c:yMode val="edge"/>
          <c:x val="9.2812335958005268E-2"/>
          <c:y val="4.1666666666666664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manualLayout>
          <c:layoutTarget val="inner"/>
          <c:xMode val="edge"/>
          <c:yMode val="edge"/>
          <c:x val="9.1914260717410323E-2"/>
          <c:y val="0.19020512820512819"/>
          <c:w val="0.87753018372703417"/>
          <c:h val="0.7745378558449425"/>
        </c:manualLayout>
      </c:layout>
      <c:barChart>
        <c:barDir val="bar"/>
        <c:grouping val="percentStacked"/>
        <c:varyColors val="0"/>
        <c:ser>
          <c:idx val="1"/>
          <c:order val="1"/>
          <c:tx>
            <c:strRef>
              <c:f>'WF REC Charts '!$B$3</c:f>
              <c:strCache>
                <c:ptCount val="1"/>
                <c:pt idx="0">
                  <c:v>Black, Asian and Minority Ethnicities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'WF REC Charts '!$A$4:$A$13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'WF REC Charts '!$B$4:$B$13</c:f>
              <c:numCache>
                <c:formatCode>0%</c:formatCode>
                <c:ptCount val="10"/>
                <c:pt idx="0">
                  <c:v>0.62</c:v>
                </c:pt>
                <c:pt idx="1">
                  <c:v>0.57999999999999996</c:v>
                </c:pt>
                <c:pt idx="2">
                  <c:v>0.56999999999999995</c:v>
                </c:pt>
                <c:pt idx="3">
                  <c:v>0.66</c:v>
                </c:pt>
                <c:pt idx="4">
                  <c:v>0.66</c:v>
                </c:pt>
                <c:pt idx="5">
                  <c:v>0.65</c:v>
                </c:pt>
                <c:pt idx="6">
                  <c:v>0.61</c:v>
                </c:pt>
                <c:pt idx="7">
                  <c:v>0.59</c:v>
                </c:pt>
                <c:pt idx="8">
                  <c:v>0.65</c:v>
                </c:pt>
                <c:pt idx="9">
                  <c:v>0.68</c:v>
                </c:pt>
              </c:numCache>
            </c:numRef>
          </c:val>
          <c:extLst>
            <c:ext xmlns:c16="http://schemas.microsoft.com/office/drawing/2014/chart" uri="{C3380CC4-5D6E-409C-BE32-E72D297353CC}">
              <c16:uniqueId val="{00000000-114B-46A3-825B-0B4B887A1D97}"/>
            </c:ext>
          </c:extLst>
        </c:ser>
        <c:ser>
          <c:idx val="2"/>
          <c:order val="2"/>
          <c:tx>
            <c:strRef>
              <c:f>'WF REC Charts '!$C$3</c:f>
              <c:strCache>
                <c:ptCount val="1"/>
                <c:pt idx="0">
                  <c:v>White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'WF REC Charts '!$A$4:$A$13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'WF REC Charts '!$C$4:$C$13</c:f>
              <c:numCache>
                <c:formatCode>0%</c:formatCode>
                <c:ptCount val="10"/>
                <c:pt idx="0">
                  <c:v>0.38</c:v>
                </c:pt>
                <c:pt idx="1">
                  <c:v>0.4</c:v>
                </c:pt>
                <c:pt idx="2">
                  <c:v>0.42</c:v>
                </c:pt>
                <c:pt idx="3">
                  <c:v>0.34</c:v>
                </c:pt>
                <c:pt idx="4">
                  <c:v>0.34</c:v>
                </c:pt>
                <c:pt idx="5">
                  <c:v>0.34</c:v>
                </c:pt>
                <c:pt idx="6">
                  <c:v>0.33</c:v>
                </c:pt>
                <c:pt idx="7">
                  <c:v>0.38</c:v>
                </c:pt>
                <c:pt idx="8">
                  <c:v>0.32</c:v>
                </c:pt>
                <c:pt idx="9">
                  <c:v>0.28000000000000003</c:v>
                </c:pt>
              </c:numCache>
            </c:numRef>
          </c:val>
          <c:extLst>
            <c:ext xmlns:c16="http://schemas.microsoft.com/office/drawing/2014/chart" uri="{C3380CC4-5D6E-409C-BE32-E72D297353CC}">
              <c16:uniqueId val="{00000001-114B-46A3-825B-0B4B887A1D97}"/>
            </c:ext>
          </c:extLst>
        </c:ser>
        <c:ser>
          <c:idx val="3"/>
          <c:order val="3"/>
          <c:tx>
            <c:strRef>
              <c:f>'WF REC Charts '!$D$3</c:f>
              <c:strCache>
                <c:ptCount val="1"/>
                <c:pt idx="0">
                  <c:v>Not stated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'WF REC Charts '!$A$4:$A$13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'WF REC Charts '!$D$4:$D$13</c:f>
              <c:numCache>
                <c:formatCode>0%</c:formatCode>
                <c:ptCount val="10"/>
                <c:pt idx="1">
                  <c:v>0.01</c:v>
                </c:pt>
                <c:pt idx="2">
                  <c:v>0.01</c:v>
                </c:pt>
                <c:pt idx="5">
                  <c:v>0.02</c:v>
                </c:pt>
                <c:pt idx="6">
                  <c:v>0.03</c:v>
                </c:pt>
                <c:pt idx="7">
                  <c:v>0.03</c:v>
                </c:pt>
                <c:pt idx="8">
                  <c:v>0.03</c:v>
                </c:pt>
                <c:pt idx="9">
                  <c:v>0.04</c:v>
                </c:pt>
              </c:numCache>
            </c:numRef>
          </c:val>
          <c:extLst>
            <c:ext xmlns:c16="http://schemas.microsoft.com/office/drawing/2014/chart" uri="{C3380CC4-5D6E-409C-BE32-E72D297353CC}">
              <c16:uniqueId val="{00000002-114B-46A3-825B-0B4B887A1D97}"/>
            </c:ext>
          </c:extLst>
        </c:ser>
        <c:dLbls>
          <c:showLegendKey val="0"/>
          <c:showVal val="0"/>
          <c:showCatName val="0"/>
          <c:showSerName val="0"/>
          <c:showPercent val="0"/>
          <c:showBubbleSize val="0"/>
        </c:dLbls>
        <c:gapWidth val="75"/>
        <c:overlap val="100"/>
        <c:axId val="726633664"/>
        <c:axId val="726633992"/>
        <c:extLst>
          <c:ext xmlns:c15="http://schemas.microsoft.com/office/drawing/2012/chart" uri="{02D57815-91ED-43cb-92C2-25804820EDAC}">
            <c15:filteredBarSeries>
              <c15:ser>
                <c:idx val="0"/>
                <c:order val="0"/>
                <c:tx>
                  <c:strRef>
                    <c:extLst>
                      <c:ext uri="{02D57815-91ED-43cb-92C2-25804820EDAC}">
                        <c15:formulaRef>
                          <c15:sqref>'WF REC Charts '!$A$3</c15:sqref>
                        </c15:formulaRef>
                      </c:ext>
                    </c:extLst>
                    <c:strCache>
                      <c:ptCount val="1"/>
                      <c:pt idx="0">
                        <c:v>Year</c:v>
                      </c:pt>
                    </c:strCache>
                  </c:strRef>
                </c:tx>
                <c:spPr>
                  <a:solidFill>
                    <a:schemeClr val="accent1"/>
                  </a:solidFill>
                  <a:ln>
                    <a:noFill/>
                  </a:ln>
                  <a:effectLst/>
                </c:spPr>
                <c:invertIfNegative val="0"/>
                <c:cat>
                  <c:numRef>
                    <c:extLst>
                      <c:ext uri="{02D57815-91ED-43cb-92C2-25804820EDAC}">
                        <c15:formulaRef>
                          <c15:sqref>'WF REC Charts '!$A$4:$A$13</c15:sqref>
                        </c15:formulaRef>
                      </c:ext>
                    </c:extLst>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extLst>
                      <c:ext uri="{02D57815-91ED-43cb-92C2-25804820EDAC}">
                        <c15:formulaRef>
                          <c15:sqref>'WF REC Charts '!$A$4:$A$13</c15:sqref>
                        </c15:formulaRef>
                      </c:ext>
                    </c:extLst>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val>
                <c:extLst>
                  <c:ext xmlns:c16="http://schemas.microsoft.com/office/drawing/2014/chart" uri="{C3380CC4-5D6E-409C-BE32-E72D297353CC}">
                    <c16:uniqueId val="{00000003-114B-46A3-825B-0B4B887A1D97}"/>
                  </c:ext>
                </c:extLst>
              </c15:ser>
            </c15:filteredBarSeries>
          </c:ext>
        </c:extLst>
      </c:barChart>
      <c:catAx>
        <c:axId val="726633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crossAx val="726633992"/>
        <c:crosses val="autoZero"/>
        <c:auto val="1"/>
        <c:lblAlgn val="ctr"/>
        <c:lblOffset val="100"/>
        <c:noMultiLvlLbl val="0"/>
      </c:catAx>
      <c:valAx>
        <c:axId val="72663399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26633664"/>
        <c:crosses val="autoZero"/>
        <c:crossBetween val="between"/>
      </c:valAx>
      <c:spPr>
        <a:noFill/>
        <a:ln>
          <a:noFill/>
        </a:ln>
        <a:effectLst/>
      </c:spPr>
    </c:plotArea>
    <c:legend>
      <c:legendPos val="b"/>
      <c:layout>
        <c:manualLayout>
          <c:xMode val="edge"/>
          <c:yMode val="edge"/>
          <c:x val="0.4430311111111111"/>
          <c:y val="6.5392971711869308E-2"/>
          <c:w val="0.54060750000000002"/>
          <c:h val="8.653906723198062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a:latin typeface="+mj-lt"/>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j-lt"/>
                <a:ea typeface="+mn-ea"/>
                <a:cs typeface="+mn-cs"/>
              </a:defRPr>
            </a:pPr>
            <a:r>
              <a:rPr lang="en-GB" sz="1800" b="1"/>
              <a:t>Shortlisted</a:t>
            </a:r>
          </a:p>
        </c:rich>
      </c:tx>
      <c:layout>
        <c:manualLayout>
          <c:xMode val="edge"/>
          <c:yMode val="edge"/>
          <c:x val="9.2812335958005268E-2"/>
          <c:y val="4.1666666666666664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manualLayout>
          <c:layoutTarget val="inner"/>
          <c:xMode val="edge"/>
          <c:yMode val="edge"/>
          <c:x val="9.4692038495188105E-2"/>
          <c:y val="0.19405417856255266"/>
          <c:w val="0.87753018372703417"/>
          <c:h val="0.7745378558449425"/>
        </c:manualLayout>
      </c:layout>
      <c:barChart>
        <c:barDir val="bar"/>
        <c:grouping val="percentStacked"/>
        <c:varyColors val="0"/>
        <c:ser>
          <c:idx val="1"/>
          <c:order val="1"/>
          <c:tx>
            <c:strRef>
              <c:f>'WF REC Charts '!$H$3</c:f>
              <c:strCache>
                <c:ptCount val="1"/>
                <c:pt idx="0">
                  <c:v>Black, Asian and Minority Ethnicities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'WF REC Charts '!$G$4:$G$13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'WF REC Charts '!$H$4:$H$13</c:f>
              <c:numCache>
                <c:formatCode>0%</c:formatCode>
                <c:ptCount val="10"/>
                <c:pt idx="0">
                  <c:v>0.53</c:v>
                </c:pt>
                <c:pt idx="1">
                  <c:v>0.55000000000000004</c:v>
                </c:pt>
                <c:pt idx="2">
                  <c:v>0.5</c:v>
                </c:pt>
                <c:pt idx="3">
                  <c:v>0.61</c:v>
                </c:pt>
                <c:pt idx="4">
                  <c:v>0.57999999999999996</c:v>
                </c:pt>
                <c:pt idx="5">
                  <c:v>0.55000000000000004</c:v>
                </c:pt>
                <c:pt idx="6">
                  <c:v>0.55000000000000004</c:v>
                </c:pt>
                <c:pt idx="7">
                  <c:v>0.53</c:v>
                </c:pt>
                <c:pt idx="8">
                  <c:v>0.63</c:v>
                </c:pt>
                <c:pt idx="9">
                  <c:v>0.63</c:v>
                </c:pt>
              </c:numCache>
            </c:numRef>
          </c:val>
          <c:extLst>
            <c:ext xmlns:c16="http://schemas.microsoft.com/office/drawing/2014/chart" uri="{C3380CC4-5D6E-409C-BE32-E72D297353CC}">
              <c16:uniqueId val="{00000000-D01D-48F6-ACFB-04BB707FB0EA}"/>
            </c:ext>
          </c:extLst>
        </c:ser>
        <c:ser>
          <c:idx val="2"/>
          <c:order val="2"/>
          <c:tx>
            <c:strRef>
              <c:f>'WF REC Charts '!$I$3</c:f>
              <c:strCache>
                <c:ptCount val="1"/>
                <c:pt idx="0">
                  <c:v>White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'WF REC Charts '!$G$4:$G$13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'WF REC Charts '!$I$4:$I$13</c:f>
              <c:numCache>
                <c:formatCode>0%</c:formatCode>
                <c:ptCount val="10"/>
                <c:pt idx="0">
                  <c:v>0.47</c:v>
                </c:pt>
                <c:pt idx="1">
                  <c:v>0.44</c:v>
                </c:pt>
                <c:pt idx="2">
                  <c:v>0.49</c:v>
                </c:pt>
                <c:pt idx="3">
                  <c:v>0.39</c:v>
                </c:pt>
                <c:pt idx="4">
                  <c:v>0.42</c:v>
                </c:pt>
                <c:pt idx="5">
                  <c:v>0.43</c:v>
                </c:pt>
                <c:pt idx="6">
                  <c:v>0.38</c:v>
                </c:pt>
                <c:pt idx="7">
                  <c:v>0.41</c:v>
                </c:pt>
                <c:pt idx="8">
                  <c:v>0.35</c:v>
                </c:pt>
                <c:pt idx="9">
                  <c:v>0.33</c:v>
                </c:pt>
              </c:numCache>
            </c:numRef>
          </c:val>
          <c:extLst>
            <c:ext xmlns:c16="http://schemas.microsoft.com/office/drawing/2014/chart" uri="{C3380CC4-5D6E-409C-BE32-E72D297353CC}">
              <c16:uniqueId val="{00000001-D01D-48F6-ACFB-04BB707FB0EA}"/>
            </c:ext>
          </c:extLst>
        </c:ser>
        <c:ser>
          <c:idx val="3"/>
          <c:order val="3"/>
          <c:tx>
            <c:strRef>
              <c:f>'WF REC Charts '!$J$3</c:f>
              <c:strCache>
                <c:ptCount val="1"/>
                <c:pt idx="0">
                  <c:v>Not stated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'WF REC Charts '!$G$4:$G$13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'WF REC Charts '!$J$4:$J$13</c:f>
              <c:numCache>
                <c:formatCode>0%</c:formatCode>
                <c:ptCount val="10"/>
                <c:pt idx="1">
                  <c:v>0.02</c:v>
                </c:pt>
                <c:pt idx="2">
                  <c:v>0.01</c:v>
                </c:pt>
                <c:pt idx="5">
                  <c:v>0.01</c:v>
                </c:pt>
                <c:pt idx="6">
                  <c:v>7.0000000000000007E-2</c:v>
                </c:pt>
                <c:pt idx="7">
                  <c:v>0.06</c:v>
                </c:pt>
                <c:pt idx="8">
                  <c:v>0.02</c:v>
                </c:pt>
                <c:pt idx="9">
                  <c:v>0.04</c:v>
                </c:pt>
              </c:numCache>
            </c:numRef>
          </c:val>
          <c:extLst>
            <c:ext xmlns:c16="http://schemas.microsoft.com/office/drawing/2014/chart" uri="{C3380CC4-5D6E-409C-BE32-E72D297353CC}">
              <c16:uniqueId val="{00000002-D01D-48F6-ACFB-04BB707FB0EA}"/>
            </c:ext>
          </c:extLst>
        </c:ser>
        <c:dLbls>
          <c:showLegendKey val="0"/>
          <c:showVal val="0"/>
          <c:showCatName val="0"/>
          <c:showSerName val="0"/>
          <c:showPercent val="0"/>
          <c:showBubbleSize val="0"/>
        </c:dLbls>
        <c:gapWidth val="75"/>
        <c:overlap val="100"/>
        <c:axId val="726633664"/>
        <c:axId val="726633992"/>
        <c:extLst>
          <c:ext xmlns:c15="http://schemas.microsoft.com/office/drawing/2012/chart" uri="{02D57815-91ED-43cb-92C2-25804820EDAC}">
            <c15:filteredBarSeries>
              <c15:ser>
                <c:idx val="0"/>
                <c:order val="0"/>
                <c:tx>
                  <c:strRef>
                    <c:extLst>
                      <c:ext uri="{02D57815-91ED-43cb-92C2-25804820EDAC}">
                        <c15:formulaRef>
                          <c15:sqref>'WF REC Charts '!$G$3</c15:sqref>
                        </c15:formulaRef>
                      </c:ext>
                    </c:extLst>
                    <c:strCache>
                      <c:ptCount val="1"/>
                      <c:pt idx="0">
                        <c:v>Year</c:v>
                      </c:pt>
                    </c:strCache>
                  </c:strRef>
                </c:tx>
                <c:spPr>
                  <a:solidFill>
                    <a:schemeClr val="accent1"/>
                  </a:solidFill>
                  <a:ln>
                    <a:noFill/>
                  </a:ln>
                  <a:effectLst/>
                </c:spPr>
                <c:invertIfNegative val="0"/>
                <c:cat>
                  <c:numRef>
                    <c:extLst>
                      <c:ext uri="{02D57815-91ED-43cb-92C2-25804820EDAC}">
                        <c15:formulaRef>
                          <c15:sqref>'WF REC Charts '!$G$4:$G$13</c15:sqref>
                        </c15:formulaRef>
                      </c:ext>
                    </c:extLst>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extLst>
                      <c:ext uri="{02D57815-91ED-43cb-92C2-25804820EDAC}">
                        <c15:formulaRef>
                          <c15:sqref>'WF REC Charts '!$G$4:$G$13</c15:sqref>
                        </c15:formulaRef>
                      </c:ext>
                    </c:extLst>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val>
                <c:extLst>
                  <c:ext xmlns:c16="http://schemas.microsoft.com/office/drawing/2014/chart" uri="{C3380CC4-5D6E-409C-BE32-E72D297353CC}">
                    <c16:uniqueId val="{00000003-D01D-48F6-ACFB-04BB707FB0EA}"/>
                  </c:ext>
                </c:extLst>
              </c15:ser>
            </c15:filteredBarSeries>
          </c:ext>
        </c:extLst>
      </c:barChart>
      <c:catAx>
        <c:axId val="726633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crossAx val="726633992"/>
        <c:crosses val="autoZero"/>
        <c:auto val="1"/>
        <c:lblAlgn val="ctr"/>
        <c:lblOffset val="100"/>
        <c:noMultiLvlLbl val="0"/>
      </c:catAx>
      <c:valAx>
        <c:axId val="72663399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26633664"/>
        <c:crosses val="autoZero"/>
        <c:crossBetween val="between"/>
      </c:valAx>
      <c:spPr>
        <a:noFill/>
        <a:ln>
          <a:noFill/>
        </a:ln>
        <a:effectLst/>
      </c:spPr>
    </c:plotArea>
    <c:legend>
      <c:legendPos val="b"/>
      <c:layout>
        <c:manualLayout>
          <c:xMode val="edge"/>
          <c:yMode val="edge"/>
          <c:x val="0.41245703703703712"/>
          <c:y val="6.5392971711869308E-2"/>
          <c:w val="0.57118157407407411"/>
          <c:h val="8.653906723198062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a:latin typeface="+mj-lt"/>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j-lt"/>
                <a:ea typeface="+mn-ea"/>
                <a:cs typeface="+mn-cs"/>
              </a:defRPr>
            </a:pPr>
            <a:r>
              <a:rPr lang="en-GB" sz="2000" b="1"/>
              <a:t>Hired</a:t>
            </a:r>
          </a:p>
        </c:rich>
      </c:tx>
      <c:layout>
        <c:manualLayout>
          <c:xMode val="edge"/>
          <c:yMode val="edge"/>
          <c:x val="9.2812335958005268E-2"/>
          <c:y val="4.1666666666666664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manualLayout>
          <c:layoutTarget val="inner"/>
          <c:xMode val="edge"/>
          <c:yMode val="edge"/>
          <c:x val="9.1914260717410323E-2"/>
          <c:y val="0.19020512820512819"/>
          <c:w val="0.87753018372703417"/>
          <c:h val="0.7745378558449425"/>
        </c:manualLayout>
      </c:layout>
      <c:barChart>
        <c:barDir val="bar"/>
        <c:grouping val="percentStacked"/>
        <c:varyColors val="0"/>
        <c:ser>
          <c:idx val="1"/>
          <c:order val="1"/>
          <c:tx>
            <c:strRef>
              <c:f>'WF REC Charts '!$N$3</c:f>
              <c:strCache>
                <c:ptCount val="1"/>
                <c:pt idx="0">
                  <c:v>Black, Asian and Minority Ethnicities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'WF REC Charts '!$M$4:$M$13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'WF REC Charts '!$N$4:$N$13</c:f>
              <c:numCache>
                <c:formatCode>0%</c:formatCode>
                <c:ptCount val="10"/>
                <c:pt idx="0">
                  <c:v>0.48</c:v>
                </c:pt>
                <c:pt idx="1">
                  <c:v>0.46</c:v>
                </c:pt>
                <c:pt idx="2">
                  <c:v>0.42</c:v>
                </c:pt>
                <c:pt idx="3">
                  <c:v>0.52</c:v>
                </c:pt>
                <c:pt idx="4">
                  <c:v>0.42</c:v>
                </c:pt>
                <c:pt idx="5">
                  <c:v>0.49</c:v>
                </c:pt>
                <c:pt idx="6">
                  <c:v>0.42</c:v>
                </c:pt>
                <c:pt idx="7">
                  <c:v>0.44</c:v>
                </c:pt>
                <c:pt idx="8">
                  <c:v>0.47</c:v>
                </c:pt>
                <c:pt idx="9">
                  <c:v>0.46</c:v>
                </c:pt>
              </c:numCache>
            </c:numRef>
          </c:val>
          <c:extLst>
            <c:ext xmlns:c16="http://schemas.microsoft.com/office/drawing/2014/chart" uri="{C3380CC4-5D6E-409C-BE32-E72D297353CC}">
              <c16:uniqueId val="{00000000-B9F5-4315-B43B-5396D8068EF8}"/>
            </c:ext>
          </c:extLst>
        </c:ser>
        <c:ser>
          <c:idx val="2"/>
          <c:order val="2"/>
          <c:tx>
            <c:strRef>
              <c:f>'WF REC Charts '!$O$3</c:f>
              <c:strCache>
                <c:ptCount val="1"/>
                <c:pt idx="0">
                  <c:v>White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'WF REC Charts '!$M$4:$M$13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'WF REC Charts '!$O$4:$O$13</c:f>
              <c:numCache>
                <c:formatCode>0%</c:formatCode>
                <c:ptCount val="10"/>
                <c:pt idx="0">
                  <c:v>0.52</c:v>
                </c:pt>
                <c:pt idx="1">
                  <c:v>0.54</c:v>
                </c:pt>
                <c:pt idx="2">
                  <c:v>0.57999999999999996</c:v>
                </c:pt>
                <c:pt idx="3">
                  <c:v>0.48</c:v>
                </c:pt>
                <c:pt idx="4">
                  <c:v>0.48</c:v>
                </c:pt>
                <c:pt idx="5">
                  <c:v>0.5</c:v>
                </c:pt>
                <c:pt idx="6">
                  <c:v>0.53</c:v>
                </c:pt>
                <c:pt idx="7">
                  <c:v>0.45</c:v>
                </c:pt>
                <c:pt idx="8">
                  <c:v>0.51</c:v>
                </c:pt>
                <c:pt idx="9">
                  <c:v>0.44</c:v>
                </c:pt>
              </c:numCache>
            </c:numRef>
          </c:val>
          <c:extLst>
            <c:ext xmlns:c16="http://schemas.microsoft.com/office/drawing/2014/chart" uri="{C3380CC4-5D6E-409C-BE32-E72D297353CC}">
              <c16:uniqueId val="{00000001-B9F5-4315-B43B-5396D8068EF8}"/>
            </c:ext>
          </c:extLst>
        </c:ser>
        <c:ser>
          <c:idx val="3"/>
          <c:order val="3"/>
          <c:tx>
            <c:strRef>
              <c:f>'WF REC Charts '!$P$3</c:f>
              <c:strCache>
                <c:ptCount val="1"/>
                <c:pt idx="0">
                  <c:v>Not stated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r">
                  <a:defRPr sz="1200" b="0" i="0" u="none" strike="noStrike" kern="1200" baseline="0">
                    <a:solidFill>
                      <a:schemeClr val="tx1">
                        <a:lumMod val="75000"/>
                        <a:lumOff val="25000"/>
                      </a:schemeClr>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'WF REC Charts '!$M$4:$M$13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'WF REC Charts '!$P$4:$P$13</c:f>
              <c:numCache>
                <c:formatCode>General</c:formatCode>
                <c:ptCount val="10"/>
                <c:pt idx="5" formatCode="0%">
                  <c:v>0.01</c:v>
                </c:pt>
                <c:pt idx="6" formatCode="0%">
                  <c:v>0.05</c:v>
                </c:pt>
                <c:pt idx="7" formatCode="0%">
                  <c:v>0.11</c:v>
                </c:pt>
                <c:pt idx="8" formatCode="0%">
                  <c:v>0.02</c:v>
                </c:pt>
                <c:pt idx="9" formatCode="0%">
                  <c:v>0.1</c:v>
                </c:pt>
              </c:numCache>
            </c:numRef>
          </c:val>
          <c:extLst>
            <c:ext xmlns:c16="http://schemas.microsoft.com/office/drawing/2014/chart" uri="{C3380CC4-5D6E-409C-BE32-E72D297353CC}">
              <c16:uniqueId val="{00000002-B9F5-4315-B43B-5396D8068EF8}"/>
            </c:ext>
          </c:extLst>
        </c:ser>
        <c:dLbls>
          <c:showLegendKey val="0"/>
          <c:showVal val="0"/>
          <c:showCatName val="0"/>
          <c:showSerName val="0"/>
          <c:showPercent val="0"/>
          <c:showBubbleSize val="0"/>
        </c:dLbls>
        <c:gapWidth val="75"/>
        <c:overlap val="100"/>
        <c:axId val="726633664"/>
        <c:axId val="726633992"/>
        <c:extLst>
          <c:ext xmlns:c15="http://schemas.microsoft.com/office/drawing/2012/chart" uri="{02D57815-91ED-43cb-92C2-25804820EDAC}">
            <c15:filteredBarSeries>
              <c15:ser>
                <c:idx val="0"/>
                <c:order val="0"/>
                <c:tx>
                  <c:strRef>
                    <c:extLst>
                      <c:ext uri="{02D57815-91ED-43cb-92C2-25804820EDAC}">
                        <c15:formulaRef>
                          <c15:sqref>'WF REC Charts '!$M$3</c15:sqref>
                        </c15:formulaRef>
                      </c:ext>
                    </c:extLst>
                    <c:strCache>
                      <c:ptCount val="1"/>
                      <c:pt idx="0">
                        <c:v>Year</c:v>
                      </c:pt>
                    </c:strCache>
                  </c:strRef>
                </c:tx>
                <c:spPr>
                  <a:solidFill>
                    <a:schemeClr val="accent1"/>
                  </a:solidFill>
                  <a:ln>
                    <a:noFill/>
                  </a:ln>
                  <a:effectLst/>
                </c:spPr>
                <c:invertIfNegative val="0"/>
                <c:cat>
                  <c:numRef>
                    <c:extLst>
                      <c:ext uri="{02D57815-91ED-43cb-92C2-25804820EDAC}">
                        <c15:formulaRef>
                          <c15:sqref>'WF REC Charts '!$M$4:$M$13</c15:sqref>
                        </c15:formulaRef>
                      </c:ext>
                    </c:extLst>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extLst>
                      <c:ext uri="{02D57815-91ED-43cb-92C2-25804820EDAC}">
                        <c15:formulaRef>
                          <c15:sqref>'WF REC Charts '!$M$4:$M$13</c15:sqref>
                        </c15:formulaRef>
                      </c:ext>
                    </c:extLst>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val>
                <c:extLst>
                  <c:ext xmlns:c16="http://schemas.microsoft.com/office/drawing/2014/chart" uri="{C3380CC4-5D6E-409C-BE32-E72D297353CC}">
                    <c16:uniqueId val="{00000003-B9F5-4315-B43B-5396D8068EF8}"/>
                  </c:ext>
                </c:extLst>
              </c15:ser>
            </c15:filteredBarSeries>
          </c:ext>
        </c:extLst>
      </c:barChart>
      <c:catAx>
        <c:axId val="726633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crossAx val="726633992"/>
        <c:crosses val="autoZero"/>
        <c:auto val="1"/>
        <c:lblAlgn val="ctr"/>
        <c:lblOffset val="100"/>
        <c:noMultiLvlLbl val="0"/>
      </c:catAx>
      <c:valAx>
        <c:axId val="72663399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26633664"/>
        <c:crosses val="autoZero"/>
        <c:crossBetween val="between"/>
      </c:valAx>
      <c:spPr>
        <a:noFill/>
        <a:ln>
          <a:noFill/>
        </a:ln>
        <a:effectLst/>
      </c:spPr>
    </c:plotArea>
    <c:legend>
      <c:legendPos val="b"/>
      <c:layout>
        <c:manualLayout>
          <c:xMode val="edge"/>
          <c:yMode val="edge"/>
          <c:x val="0.40657740740740739"/>
          <c:y val="6.5392971711869308E-2"/>
          <c:w val="0.57706120370370373"/>
          <c:h val="8.653906723198062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a:latin typeface="+mj-lt"/>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r>
              <a:rPr lang="en-US" b="1"/>
              <a:t>% of staff completing training </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D5F-4B17-BD6F-3B99144E6E8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D5F-4B17-BD6F-3B99144E6E8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D5F-4B17-BD6F-3B99144E6E8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D5F-4B17-BD6F-3B99144E6E8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Sheet6!$A$19:$A$22</c:f>
              <c:strCache>
                <c:ptCount val="3"/>
                <c:pt idx="0">
                  <c:v>Not stated</c:v>
                </c:pt>
                <c:pt idx="1">
                  <c:v>Black, Asian and Minority Ethnic </c:v>
                </c:pt>
                <c:pt idx="2">
                  <c:v>White</c:v>
                </c:pt>
              </c:strCache>
            </c:strRef>
          </c:cat>
          <c:val>
            <c:numRef>
              <c:f>Sheet6!$B$19:$B$22</c:f>
              <c:numCache>
                <c:formatCode>General</c:formatCode>
                <c:ptCount val="4"/>
                <c:pt idx="0">
                  <c:v>3.3</c:v>
                </c:pt>
                <c:pt idx="1">
                  <c:v>50.3</c:v>
                </c:pt>
                <c:pt idx="2">
                  <c:v>46.4</c:v>
                </c:pt>
              </c:numCache>
            </c:numRef>
          </c:val>
          <c:extLst>
            <c:ext xmlns:c16="http://schemas.microsoft.com/office/drawing/2014/chart" uri="{C3380CC4-5D6E-409C-BE32-E72D297353CC}">
              <c16:uniqueId val="{00000008-BD5F-4B17-BD6F-3B99144E6E8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US"/>
              <a:t>% of staff completing training</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pieChart>
        <c:varyColors val="1"/>
        <c:ser>
          <c:idx val="0"/>
          <c:order val="0"/>
          <c:spPr>
            <a:ln>
              <a:solidFill>
                <a:schemeClr val="bg1">
                  <a:lumMod val="85000"/>
                </a:schemeClr>
              </a:solidFill>
            </a:ln>
          </c:spPr>
          <c:dPt>
            <c:idx val="0"/>
            <c:bubble3D val="0"/>
            <c:spPr>
              <a:solidFill>
                <a:schemeClr val="accent1"/>
              </a:solidFill>
              <a:ln w="19050">
                <a:solidFill>
                  <a:schemeClr val="bg1">
                    <a:lumMod val="85000"/>
                  </a:schemeClr>
                </a:solidFill>
              </a:ln>
              <a:effectLst/>
            </c:spPr>
            <c:extLst>
              <c:ext xmlns:c16="http://schemas.microsoft.com/office/drawing/2014/chart" uri="{C3380CC4-5D6E-409C-BE32-E72D297353CC}">
                <c16:uniqueId val="{00000001-A6A6-4A5A-8D9A-E2BB4506909A}"/>
              </c:ext>
            </c:extLst>
          </c:dPt>
          <c:dPt>
            <c:idx val="1"/>
            <c:bubble3D val="0"/>
            <c:spPr>
              <a:solidFill>
                <a:schemeClr val="accent2"/>
              </a:solidFill>
              <a:ln w="19050">
                <a:solidFill>
                  <a:schemeClr val="bg1">
                    <a:lumMod val="85000"/>
                  </a:schemeClr>
                </a:solidFill>
              </a:ln>
              <a:effectLst/>
            </c:spPr>
            <c:extLst>
              <c:ext xmlns:c16="http://schemas.microsoft.com/office/drawing/2014/chart" uri="{C3380CC4-5D6E-409C-BE32-E72D297353CC}">
                <c16:uniqueId val="{00000003-A6A6-4A5A-8D9A-E2BB4506909A}"/>
              </c:ext>
            </c:extLst>
          </c:dPt>
          <c:dPt>
            <c:idx val="2"/>
            <c:bubble3D val="0"/>
            <c:spPr>
              <a:solidFill>
                <a:schemeClr val="accent3"/>
              </a:solidFill>
              <a:ln w="19050">
                <a:solidFill>
                  <a:schemeClr val="bg1">
                    <a:lumMod val="85000"/>
                  </a:schemeClr>
                </a:solidFill>
              </a:ln>
              <a:effectLst/>
            </c:spPr>
            <c:extLst>
              <c:ext xmlns:c16="http://schemas.microsoft.com/office/drawing/2014/chart" uri="{C3380CC4-5D6E-409C-BE32-E72D297353CC}">
                <c16:uniqueId val="{00000005-A6A6-4A5A-8D9A-E2BB4506909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Sheet30!$D$26:$D$28</c:f>
              <c:strCache>
                <c:ptCount val="3"/>
                <c:pt idx="0">
                  <c:v>Black, Asian and Minority Ethnic </c:v>
                </c:pt>
                <c:pt idx="1">
                  <c:v>White</c:v>
                </c:pt>
                <c:pt idx="2">
                  <c:v>Not stated</c:v>
                </c:pt>
              </c:strCache>
            </c:strRef>
          </c:cat>
          <c:val>
            <c:numRef>
              <c:f>Sheet30!$E$26:$E$28</c:f>
              <c:numCache>
                <c:formatCode>0.0%</c:formatCode>
                <c:ptCount val="3"/>
                <c:pt idx="0">
                  <c:v>0.46400000000000002</c:v>
                </c:pt>
                <c:pt idx="1">
                  <c:v>0.48199999999999998</c:v>
                </c:pt>
                <c:pt idx="2">
                  <c:v>5.5E-2</c:v>
                </c:pt>
              </c:numCache>
            </c:numRef>
          </c:val>
          <c:extLst>
            <c:ext xmlns:c16="http://schemas.microsoft.com/office/drawing/2014/chart" uri="{C3380CC4-5D6E-409C-BE32-E72D297353CC}">
              <c16:uniqueId val="{00000006-A6A6-4A5A-8D9A-E2BB4506909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solidFill>
        <a:schemeClr val="bg1">
          <a:lumMod val="65000"/>
        </a:schemeClr>
      </a:solidFill>
    </a:ln>
    <a:effectLst/>
  </c:spPr>
  <c:txPr>
    <a:bodyPr/>
    <a:lstStyle/>
    <a:p>
      <a:pPr>
        <a:defRPr>
          <a:solidFill>
            <a:srgbClr val="000000"/>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US"/>
              <a:t>% of overall current learners</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4C6-44A5-86D3-672F838DA35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4C6-44A5-86D3-672F838DA35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4C6-44A5-86D3-672F838DA357}"/>
              </c:ext>
            </c:extLst>
          </c:dPt>
          <c:dLbls>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Sheet30!$K$37:$K$39</c:f>
              <c:strCache>
                <c:ptCount val="3"/>
                <c:pt idx="0">
                  <c:v>Black, Asian and Minority Ethnic </c:v>
                </c:pt>
                <c:pt idx="1">
                  <c:v>White </c:v>
                </c:pt>
                <c:pt idx="2">
                  <c:v>Not stated</c:v>
                </c:pt>
              </c:strCache>
            </c:strRef>
          </c:cat>
          <c:val>
            <c:numRef>
              <c:f>Sheet30!$L$37:$L$39</c:f>
              <c:numCache>
                <c:formatCode>General</c:formatCode>
                <c:ptCount val="3"/>
                <c:pt idx="0">
                  <c:v>42.1</c:v>
                </c:pt>
                <c:pt idx="1">
                  <c:v>50.9</c:v>
                </c:pt>
                <c:pt idx="2">
                  <c:v>7</c:v>
                </c:pt>
              </c:numCache>
            </c:numRef>
          </c:val>
          <c:extLst>
            <c:ext xmlns:c16="http://schemas.microsoft.com/office/drawing/2014/chart" uri="{C3380CC4-5D6E-409C-BE32-E72D297353CC}">
              <c16:uniqueId val="{00000006-74C6-44A5-86D3-672F838DA35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solidFill>
            <a:srgbClr val="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378235353436486E-2"/>
          <c:y val="6.5341948694993948E-2"/>
          <c:w val="0.96551375555572283"/>
          <c:h val="0.8230657722022745"/>
        </c:manualLayout>
      </c:layout>
      <c:barChart>
        <c:barDir val="col"/>
        <c:grouping val="clustered"/>
        <c:varyColors val="0"/>
        <c:ser>
          <c:idx val="0"/>
          <c:order val="0"/>
          <c:tx>
            <c:strRef>
              <c:f>Sheet3!$B$1</c:f>
              <c:strCache>
                <c:ptCount val="1"/>
                <c:pt idx="0">
                  <c:v>Disabled</c:v>
                </c:pt>
              </c:strCache>
            </c:strRef>
          </c:tx>
          <c:spPr>
            <a:solidFill>
              <a:schemeClr val="accent1"/>
            </a:solidFill>
            <a:ln>
              <a:noFill/>
            </a:ln>
            <a:effectLst/>
          </c:spPr>
          <c:invertIfNegative val="0"/>
          <c:dPt>
            <c:idx val="6"/>
            <c:invertIfNegative val="0"/>
            <c:bubble3D val="0"/>
            <c:spPr>
              <a:solidFill>
                <a:schemeClr val="accent2"/>
              </a:solidFill>
              <a:ln>
                <a:noFill/>
              </a:ln>
              <a:effectLst/>
            </c:spPr>
            <c:extLst>
              <c:ext xmlns:c16="http://schemas.microsoft.com/office/drawing/2014/chart" uri="{C3380CC4-5D6E-409C-BE32-E72D297353CC}">
                <c16:uniqueId val="{00000001-7DB0-4F36-BBE0-587FA3B5CE24}"/>
              </c:ext>
            </c:extLst>
          </c:dPt>
          <c:dPt>
            <c:idx val="7"/>
            <c:invertIfNegative val="0"/>
            <c:bubble3D val="0"/>
            <c:spPr>
              <a:solidFill>
                <a:srgbClr val="92D050"/>
              </a:solidFill>
              <a:ln>
                <a:noFill/>
              </a:ln>
              <a:effectLst/>
            </c:spPr>
            <c:extLst>
              <c:ext xmlns:c16="http://schemas.microsoft.com/office/drawing/2014/chart" uri="{C3380CC4-5D6E-409C-BE32-E72D297353CC}">
                <c16:uniqueId val="{00000003-7DB0-4F36-BBE0-587FA3B5CE24}"/>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Sheet3!$A$2:$A$9</c:f>
              <c:strCache>
                <c:ptCount val="8"/>
                <c:pt idx="0">
                  <c:v>Chief Executive's Department</c:v>
                </c:pt>
                <c:pt idx="1">
                  <c:v>Children's &amp; Adults Services</c:v>
                </c:pt>
                <c:pt idx="2">
                  <c:v>Environment &amp; Leisure</c:v>
                </c:pt>
                <c:pt idx="3">
                  <c:v>Finance &amp; Governance</c:v>
                </c:pt>
                <c:pt idx="4">
                  <c:v>Housing &amp; Modernisation</c:v>
                </c:pt>
                <c:pt idx="5">
                  <c:v>Place &amp; Wellbeing</c:v>
                </c:pt>
                <c:pt idx="6">
                  <c:v>Total workforce</c:v>
                </c:pt>
                <c:pt idx="7">
                  <c:v>Average across London boroughs </c:v>
                </c:pt>
              </c:strCache>
            </c:strRef>
          </c:cat>
          <c:val>
            <c:numRef>
              <c:f>Sheet3!$B$2:$B$9</c:f>
              <c:numCache>
                <c:formatCode>0.0%</c:formatCode>
                <c:ptCount val="8"/>
                <c:pt idx="0" formatCode="0%">
                  <c:v>7.0000000000000007E-2</c:v>
                </c:pt>
                <c:pt idx="1">
                  <c:v>6.5000000000000002E-2</c:v>
                </c:pt>
                <c:pt idx="2">
                  <c:v>3.7999999999999999E-2</c:v>
                </c:pt>
                <c:pt idx="3">
                  <c:v>6.2E-2</c:v>
                </c:pt>
                <c:pt idx="4">
                  <c:v>8.5000000000000006E-2</c:v>
                </c:pt>
                <c:pt idx="5">
                  <c:v>6.3E-2</c:v>
                </c:pt>
                <c:pt idx="6">
                  <c:v>6.0999999999999999E-2</c:v>
                </c:pt>
                <c:pt idx="7">
                  <c:v>6.2E-2</c:v>
                </c:pt>
              </c:numCache>
            </c:numRef>
          </c:val>
          <c:extLst>
            <c:ext xmlns:c16="http://schemas.microsoft.com/office/drawing/2014/chart" uri="{C3380CC4-5D6E-409C-BE32-E72D297353CC}">
              <c16:uniqueId val="{00000004-7DB0-4F36-BBE0-587FA3B5CE24}"/>
            </c:ext>
          </c:extLst>
        </c:ser>
        <c:dLbls>
          <c:showLegendKey val="0"/>
          <c:showVal val="0"/>
          <c:showCatName val="0"/>
          <c:showSerName val="0"/>
          <c:showPercent val="0"/>
          <c:showBubbleSize val="0"/>
        </c:dLbls>
        <c:gapWidth val="219"/>
        <c:overlap val="-27"/>
        <c:axId val="524429192"/>
        <c:axId val="524426568"/>
      </c:barChart>
      <c:catAx>
        <c:axId val="524429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524426568"/>
        <c:crosses val="autoZero"/>
        <c:auto val="1"/>
        <c:lblAlgn val="ctr"/>
        <c:lblOffset val="100"/>
        <c:noMultiLvlLbl val="0"/>
      </c:catAx>
      <c:valAx>
        <c:axId val="52442656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24429192"/>
        <c:crosses val="autoZero"/>
        <c:crossBetween val="between"/>
      </c:valAx>
      <c:spPr>
        <a:noFill/>
        <a:ln>
          <a:solidFill>
            <a:schemeClr val="bg1">
              <a:lumMod val="7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US" dirty="0">
                <a:solidFill>
                  <a:srgbClr val="000000"/>
                </a:solidFill>
              </a:rPr>
              <a:t>Age profile of the workforce</a:t>
            </a:r>
          </a:p>
        </c:rich>
      </c:tx>
      <c:layout>
        <c:manualLayout>
          <c:xMode val="edge"/>
          <c:yMode val="edge"/>
          <c:x val="0.34448961593978739"/>
          <c:y val="9.2591468964261878E-3"/>
        </c:manualLayout>
      </c:layout>
      <c:overlay val="0"/>
      <c:spPr>
        <a:noFill/>
        <a:ln>
          <a:solidFill>
            <a:schemeClr val="bg1">
              <a:lumMod val="85000"/>
            </a:schemeClr>
          </a:solid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pieChart>
        <c:varyColors val="1"/>
        <c:ser>
          <c:idx val="0"/>
          <c:order val="0"/>
          <c:tx>
            <c:strRef>
              <c:f>Sheet4!$B$1</c:f>
              <c:strCache>
                <c:ptCount val="1"/>
                <c:pt idx="0">
                  <c:v>%</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12B-4244-9177-58EEB5133C58}"/>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212B-4244-9177-58EEB5133C58}"/>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212B-4244-9177-58EEB5133C58}"/>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212B-4244-9177-58EEB5133C58}"/>
              </c:ext>
            </c:extLst>
          </c:dPt>
          <c:dLbls>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212B-4244-9177-58EEB5133C58}"/>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5-212B-4244-9177-58EEB5133C58}"/>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212B-4244-9177-58EEB5133C5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000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Sheet4!$A$2:$A$5</c:f>
              <c:strCache>
                <c:ptCount val="4"/>
                <c:pt idx="0">
                  <c:v>16 to 24</c:v>
                </c:pt>
                <c:pt idx="1">
                  <c:v>25 to 39</c:v>
                </c:pt>
                <c:pt idx="2">
                  <c:v>40 to 54</c:v>
                </c:pt>
                <c:pt idx="3">
                  <c:v>55+</c:v>
                </c:pt>
              </c:strCache>
            </c:strRef>
          </c:cat>
          <c:val>
            <c:numRef>
              <c:f>Sheet4!$B$2:$B$5</c:f>
              <c:numCache>
                <c:formatCode>0.0%</c:formatCode>
                <c:ptCount val="4"/>
                <c:pt idx="0">
                  <c:v>3.5000000000000003E-2</c:v>
                </c:pt>
                <c:pt idx="1">
                  <c:v>0.28399999999999997</c:v>
                </c:pt>
                <c:pt idx="2" formatCode="0%">
                  <c:v>0.39</c:v>
                </c:pt>
                <c:pt idx="3" formatCode="0%">
                  <c:v>0.28999999999999998</c:v>
                </c:pt>
              </c:numCache>
            </c:numRef>
          </c:val>
          <c:extLst>
            <c:ext xmlns:c16="http://schemas.microsoft.com/office/drawing/2014/chart" uri="{C3380CC4-5D6E-409C-BE32-E72D297353CC}">
              <c16:uniqueId val="{00000008-212B-4244-9177-58EEB5133C5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5781534342208847"/>
          <c:y val="0.83745267609716234"/>
          <c:w val="0.61259515953596966"/>
          <c:h val="0.14199921182295705"/>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US">
                <a:solidFill>
                  <a:srgbClr val="000000"/>
                </a:solidFill>
              </a:rPr>
              <a:t>Disability status</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5E5-4903-A8D8-488E8F5E400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5E5-4903-A8D8-488E8F5E4002}"/>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Sheet6!$A$9:$A$10</c:f>
              <c:strCache>
                <c:ptCount val="2"/>
                <c:pt idx="0">
                  <c:v>No Disability</c:v>
                </c:pt>
                <c:pt idx="1">
                  <c:v>Disability</c:v>
                </c:pt>
              </c:strCache>
            </c:strRef>
          </c:cat>
          <c:val>
            <c:numRef>
              <c:f>Sheet6!$C$9:$C$10</c:f>
              <c:numCache>
                <c:formatCode>0%</c:formatCode>
                <c:ptCount val="2"/>
                <c:pt idx="0">
                  <c:v>0.95</c:v>
                </c:pt>
                <c:pt idx="1">
                  <c:v>0.05</c:v>
                </c:pt>
              </c:numCache>
            </c:numRef>
          </c:val>
          <c:extLst>
            <c:ext xmlns:c16="http://schemas.microsoft.com/office/drawing/2014/chart" uri="{C3380CC4-5D6E-409C-BE32-E72D297353CC}">
              <c16:uniqueId val="{00000004-35E5-4903-A8D8-488E8F5E400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rgbClr val="000000"/>
              </a:solidFill>
              <a:latin typeface="+mn-lt"/>
              <a:ea typeface="+mn-ea"/>
              <a:cs typeface="+mn-cs"/>
            </a:defRPr>
          </a:pPr>
          <a:endParaRPr lang="en-US"/>
        </a:p>
      </c:txPr>
    </c:legend>
    <c:plotVisOnly val="1"/>
    <c:dispBlanksAs val="gap"/>
    <c:showDLblsOverMax val="0"/>
  </c:chart>
  <c:spPr>
    <a:noFill/>
    <a:ln>
      <a:solidFill>
        <a:schemeClr val="bg1">
          <a:lumMod val="85000"/>
        </a:schemeClr>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US"/>
              <a:t>Sex of apprentices</a:t>
            </a:r>
          </a:p>
        </c:rich>
      </c:tx>
      <c:layout>
        <c:manualLayout>
          <c:xMode val="edge"/>
          <c:yMode val="edge"/>
          <c:x val="0.30284711286089239"/>
          <c:y val="7.40740740740740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645-4C7B-B124-A3120C82119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645-4C7B-B124-A3120C82119E}"/>
              </c:ext>
            </c:extLst>
          </c:dPt>
          <c:dLbls>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Sheet6!$A$12:$A$13</c:f>
              <c:strCache>
                <c:ptCount val="2"/>
                <c:pt idx="0">
                  <c:v>Female</c:v>
                </c:pt>
                <c:pt idx="1">
                  <c:v>Male</c:v>
                </c:pt>
              </c:strCache>
            </c:strRef>
          </c:cat>
          <c:val>
            <c:numRef>
              <c:f>Sheet6!$B$12:$B$13</c:f>
              <c:numCache>
                <c:formatCode>0%</c:formatCode>
                <c:ptCount val="2"/>
                <c:pt idx="0">
                  <c:v>0.63</c:v>
                </c:pt>
                <c:pt idx="1">
                  <c:v>0.37</c:v>
                </c:pt>
              </c:numCache>
            </c:numRef>
          </c:val>
          <c:extLst>
            <c:ext xmlns:c16="http://schemas.microsoft.com/office/drawing/2014/chart" uri="{C3380CC4-5D6E-409C-BE32-E72D297353CC}">
              <c16:uniqueId val="{00000004-1645-4C7B-B124-A3120C82119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solidFill>
        <a:schemeClr val="bg1">
          <a:lumMod val="85000"/>
        </a:schemeClr>
      </a:solidFill>
    </a:ln>
    <a:effectLst/>
  </c:spPr>
  <c:txPr>
    <a:bodyPr/>
    <a:lstStyle/>
    <a:p>
      <a:pPr>
        <a:defRPr>
          <a:solidFill>
            <a:srgbClr val="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GB" dirty="0" smtClean="0">
                <a:solidFill>
                  <a:srgbClr val="000000"/>
                </a:solidFill>
              </a:rPr>
              <a:t>Broad ethnic group</a:t>
            </a:r>
            <a:endParaRPr lang="en-GB" dirty="0">
              <a:solidFill>
                <a:srgbClr val="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316-4EE9-9A43-34FB227AB2E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316-4EE9-9A43-34FB227AB2E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Sheet6!$A$6:$A$7</c:f>
              <c:strCache>
                <c:ptCount val="2"/>
                <c:pt idx="0">
                  <c:v>Black, Asian and Minority Ethnic </c:v>
                </c:pt>
                <c:pt idx="1">
                  <c:v>White</c:v>
                </c:pt>
              </c:strCache>
            </c:strRef>
          </c:cat>
          <c:val>
            <c:numRef>
              <c:f>Sheet6!$B$6:$B$7</c:f>
              <c:numCache>
                <c:formatCode>0%</c:formatCode>
                <c:ptCount val="2"/>
                <c:pt idx="0">
                  <c:v>0.49</c:v>
                </c:pt>
                <c:pt idx="1">
                  <c:v>0.51</c:v>
                </c:pt>
              </c:numCache>
            </c:numRef>
          </c:val>
          <c:extLst>
            <c:ext xmlns:c16="http://schemas.microsoft.com/office/drawing/2014/chart" uri="{C3380CC4-5D6E-409C-BE32-E72D297353CC}">
              <c16:uniqueId val="{00000004-F316-4EE9-9A43-34FB227AB2E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rgbClr val="000000"/>
              </a:solidFill>
              <a:latin typeface="+mn-lt"/>
              <a:ea typeface="+mn-ea"/>
              <a:cs typeface="+mn-cs"/>
            </a:defRPr>
          </a:pPr>
          <a:endParaRPr lang="en-US"/>
        </a:p>
      </c:txPr>
    </c:legend>
    <c:plotVisOnly val="1"/>
    <c:dispBlanksAs val="gap"/>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US">
                <a:solidFill>
                  <a:srgbClr val="000000"/>
                </a:solidFill>
              </a:rPr>
              <a:t>Grade on completion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Sheet6!$A$19:$A$22</c:f>
              <c:strCache>
                <c:ptCount val="4"/>
                <c:pt idx="0">
                  <c:v>Grades 4 to 5</c:v>
                </c:pt>
                <c:pt idx="1">
                  <c:v>Grades 6 to 7</c:v>
                </c:pt>
                <c:pt idx="2">
                  <c:v>Grades 8 to10</c:v>
                </c:pt>
                <c:pt idx="3">
                  <c:v>Grades 11 to 12</c:v>
                </c:pt>
              </c:strCache>
            </c:strRef>
          </c:cat>
          <c:val>
            <c:numRef>
              <c:f>Sheet6!$B$19:$B$22</c:f>
              <c:numCache>
                <c:formatCode>General</c:formatCode>
                <c:ptCount val="4"/>
                <c:pt idx="0">
                  <c:v>15</c:v>
                </c:pt>
                <c:pt idx="1">
                  <c:v>33</c:v>
                </c:pt>
                <c:pt idx="2">
                  <c:v>58</c:v>
                </c:pt>
                <c:pt idx="3">
                  <c:v>3</c:v>
                </c:pt>
              </c:numCache>
            </c:numRef>
          </c:val>
          <c:extLst>
            <c:ext xmlns:c16="http://schemas.microsoft.com/office/drawing/2014/chart" uri="{C3380CC4-5D6E-409C-BE32-E72D297353CC}">
              <c16:uniqueId val="{00000000-33CE-4A89-8959-32BE20F39E99}"/>
            </c:ext>
          </c:extLst>
        </c:ser>
        <c:dLbls>
          <c:showLegendKey val="0"/>
          <c:showVal val="0"/>
          <c:showCatName val="0"/>
          <c:showSerName val="0"/>
          <c:showPercent val="0"/>
          <c:showBubbleSize val="0"/>
        </c:dLbls>
        <c:gapWidth val="219"/>
        <c:overlap val="-27"/>
        <c:axId val="621230296"/>
        <c:axId val="621224392"/>
      </c:barChart>
      <c:catAx>
        <c:axId val="621230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621224392"/>
        <c:crosses val="autoZero"/>
        <c:auto val="1"/>
        <c:lblAlgn val="ctr"/>
        <c:lblOffset val="100"/>
        <c:noMultiLvlLbl val="0"/>
      </c:catAx>
      <c:valAx>
        <c:axId val="62122439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21230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53415729230546"/>
          <c:y val="0.11149825783972125"/>
          <c:w val="0.6780395088476362"/>
          <c:h val="0.73485070463753011"/>
        </c:manualLayout>
      </c:layout>
      <c:barChart>
        <c:barDir val="bar"/>
        <c:grouping val="clustered"/>
        <c:varyColors val="0"/>
        <c:ser>
          <c:idx val="0"/>
          <c:order val="0"/>
          <c:tx>
            <c:strRef>
              <c:f>Sheet7!$B$4</c:f>
              <c:strCache>
                <c:ptCount val="1"/>
                <c:pt idx="0">
                  <c:v>Female</c:v>
                </c:pt>
              </c:strCache>
            </c:strRef>
          </c:tx>
          <c:spPr>
            <a:solidFill>
              <a:schemeClr val="accent1"/>
            </a:solidFill>
            <a:ln>
              <a:noFill/>
            </a:ln>
            <a:effectLst/>
          </c:spPr>
          <c:invertIfNegative val="0"/>
          <c:cat>
            <c:strRef>
              <c:f>Sheet7!$A$5:$A$11</c:f>
              <c:strCache>
                <c:ptCount val="7"/>
                <c:pt idx="0">
                  <c:v>Total</c:v>
                </c:pt>
                <c:pt idx="1">
                  <c:v>Chief Executive's Department</c:v>
                </c:pt>
                <c:pt idx="2">
                  <c:v>Children's &amp; Adults Services</c:v>
                </c:pt>
                <c:pt idx="3">
                  <c:v>Environment &amp; Leisure</c:v>
                </c:pt>
                <c:pt idx="4">
                  <c:v>Finance &amp; Governance</c:v>
                </c:pt>
                <c:pt idx="5">
                  <c:v>Housing &amp; Modernisation</c:v>
                </c:pt>
                <c:pt idx="6">
                  <c:v>Place and Wellbeing</c:v>
                </c:pt>
              </c:strCache>
            </c:strRef>
          </c:cat>
          <c:val>
            <c:numRef>
              <c:f>Sheet7!$B$5:$B$11</c:f>
              <c:numCache>
                <c:formatCode>0%</c:formatCode>
                <c:ptCount val="7"/>
                <c:pt idx="0">
                  <c:v>0.5</c:v>
                </c:pt>
                <c:pt idx="1">
                  <c:v>0.56000000000000005</c:v>
                </c:pt>
                <c:pt idx="2">
                  <c:v>0.78</c:v>
                </c:pt>
                <c:pt idx="3">
                  <c:v>0.22</c:v>
                </c:pt>
                <c:pt idx="4">
                  <c:v>0.56000000000000005</c:v>
                </c:pt>
                <c:pt idx="5">
                  <c:v>0.54</c:v>
                </c:pt>
                <c:pt idx="6">
                  <c:v>0.52</c:v>
                </c:pt>
              </c:numCache>
            </c:numRef>
          </c:val>
          <c:extLst>
            <c:ext xmlns:c16="http://schemas.microsoft.com/office/drawing/2014/chart" uri="{C3380CC4-5D6E-409C-BE32-E72D297353CC}">
              <c16:uniqueId val="{00000000-24FE-42BF-873A-1268B0EDEDEF}"/>
            </c:ext>
          </c:extLst>
        </c:ser>
        <c:ser>
          <c:idx val="1"/>
          <c:order val="1"/>
          <c:tx>
            <c:strRef>
              <c:f>Sheet7!$C$4</c:f>
              <c:strCache>
                <c:ptCount val="1"/>
                <c:pt idx="0">
                  <c:v>Male</c:v>
                </c:pt>
              </c:strCache>
            </c:strRef>
          </c:tx>
          <c:spPr>
            <a:solidFill>
              <a:schemeClr val="accent2"/>
            </a:solidFill>
            <a:ln>
              <a:noFill/>
            </a:ln>
            <a:effectLst/>
          </c:spPr>
          <c:invertIfNegative val="0"/>
          <c:cat>
            <c:strRef>
              <c:f>Sheet7!$A$5:$A$11</c:f>
              <c:strCache>
                <c:ptCount val="7"/>
                <c:pt idx="0">
                  <c:v>Total</c:v>
                </c:pt>
                <c:pt idx="1">
                  <c:v>Chief Executive's Department</c:v>
                </c:pt>
                <c:pt idx="2">
                  <c:v>Children's &amp; Adults Services</c:v>
                </c:pt>
                <c:pt idx="3">
                  <c:v>Environment &amp; Leisure</c:v>
                </c:pt>
                <c:pt idx="4">
                  <c:v>Finance &amp; Governance</c:v>
                </c:pt>
                <c:pt idx="5">
                  <c:v>Housing &amp; Modernisation</c:v>
                </c:pt>
                <c:pt idx="6">
                  <c:v>Place and Wellbeing</c:v>
                </c:pt>
              </c:strCache>
            </c:strRef>
          </c:cat>
          <c:val>
            <c:numRef>
              <c:f>Sheet7!$C$5:$C$11</c:f>
              <c:numCache>
                <c:formatCode>0%</c:formatCode>
                <c:ptCount val="7"/>
                <c:pt idx="0">
                  <c:v>0.5</c:v>
                </c:pt>
                <c:pt idx="1">
                  <c:v>0.44</c:v>
                </c:pt>
                <c:pt idx="2">
                  <c:v>0.22</c:v>
                </c:pt>
                <c:pt idx="3">
                  <c:v>0.78</c:v>
                </c:pt>
                <c:pt idx="4">
                  <c:v>0.44</c:v>
                </c:pt>
                <c:pt idx="5">
                  <c:v>0.46</c:v>
                </c:pt>
                <c:pt idx="6">
                  <c:v>0.48</c:v>
                </c:pt>
              </c:numCache>
            </c:numRef>
          </c:val>
          <c:extLst>
            <c:ext xmlns:c16="http://schemas.microsoft.com/office/drawing/2014/chart" uri="{C3380CC4-5D6E-409C-BE32-E72D297353CC}">
              <c16:uniqueId val="{00000001-24FE-42BF-873A-1268B0EDEDEF}"/>
            </c:ext>
          </c:extLst>
        </c:ser>
        <c:dLbls>
          <c:showLegendKey val="0"/>
          <c:showVal val="0"/>
          <c:showCatName val="0"/>
          <c:showSerName val="0"/>
          <c:showPercent val="0"/>
          <c:showBubbleSize val="0"/>
        </c:dLbls>
        <c:gapWidth val="182"/>
        <c:axId val="526076128"/>
        <c:axId val="526066944"/>
      </c:barChart>
      <c:catAx>
        <c:axId val="526076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526066944"/>
        <c:crosses val="autoZero"/>
        <c:auto val="1"/>
        <c:lblAlgn val="ctr"/>
        <c:lblOffset val="100"/>
        <c:noMultiLvlLbl val="0"/>
      </c:catAx>
      <c:valAx>
        <c:axId val="5260669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526076128"/>
        <c:crosses val="autoZero"/>
        <c:crossBetween val="between"/>
      </c:valAx>
      <c:spPr>
        <a:noFill/>
        <a:ln>
          <a:noFill/>
        </a:ln>
        <a:effectLst/>
      </c:spPr>
    </c:plotArea>
    <c:legend>
      <c:legendPos val="b"/>
      <c:layout>
        <c:manualLayout>
          <c:xMode val="edge"/>
          <c:yMode val="edge"/>
          <c:x val="0.40212882514866066"/>
          <c:y val="0.91681130685123968"/>
          <c:w val="0.29202745656703805"/>
          <c:h val="7.481361755386276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US"/>
              <a:t>Breakdown of leave taken by department</a:t>
            </a:r>
          </a:p>
        </c:rich>
      </c:tx>
      <c:layout>
        <c:manualLayout>
          <c:xMode val="edge"/>
          <c:yMode val="edge"/>
          <c:x val="0.33647211992045722"/>
          <c:y val="2.714932126696832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barChart>
        <c:barDir val="bar"/>
        <c:grouping val="percentStacked"/>
        <c:varyColors val="0"/>
        <c:ser>
          <c:idx val="0"/>
          <c:order val="0"/>
          <c:tx>
            <c:strRef>
              <c:f>Sheet9!$B$1</c:f>
              <c:strCache>
                <c:ptCount val="1"/>
                <c:pt idx="0">
                  <c:v>Maternity Leave</c:v>
                </c:pt>
              </c:strCache>
            </c:strRef>
          </c:tx>
          <c:spPr>
            <a:solidFill>
              <a:schemeClr val="accent1"/>
            </a:solidFill>
            <a:ln>
              <a:noFill/>
            </a:ln>
            <a:effectLst/>
          </c:spPr>
          <c:invertIfNegative val="0"/>
          <c:cat>
            <c:strRef>
              <c:f>Sheet9!$A$2:$A$7</c:f>
              <c:strCache>
                <c:ptCount val="6"/>
                <c:pt idx="0">
                  <c:v>Chief Executive's Department</c:v>
                </c:pt>
                <c:pt idx="1">
                  <c:v>Children's &amp; Adults Services</c:v>
                </c:pt>
                <c:pt idx="2">
                  <c:v>Environment &amp; Leisure</c:v>
                </c:pt>
                <c:pt idx="3">
                  <c:v>Finance &amp; Governance</c:v>
                </c:pt>
                <c:pt idx="4">
                  <c:v>Housing &amp; Modernisation</c:v>
                </c:pt>
                <c:pt idx="5">
                  <c:v>Place &amp; Wellbeing</c:v>
                </c:pt>
              </c:strCache>
            </c:strRef>
          </c:cat>
          <c:val>
            <c:numRef>
              <c:f>Sheet9!$B$2:$B$7</c:f>
              <c:numCache>
                <c:formatCode>0%</c:formatCode>
                <c:ptCount val="6"/>
                <c:pt idx="0">
                  <c:v>0.02</c:v>
                </c:pt>
                <c:pt idx="1">
                  <c:v>0.44</c:v>
                </c:pt>
                <c:pt idx="2">
                  <c:v>0.11</c:v>
                </c:pt>
                <c:pt idx="3">
                  <c:v>0.13</c:v>
                </c:pt>
                <c:pt idx="4">
                  <c:v>0.22</c:v>
                </c:pt>
                <c:pt idx="5">
                  <c:v>0.08</c:v>
                </c:pt>
              </c:numCache>
            </c:numRef>
          </c:val>
          <c:extLst>
            <c:ext xmlns:c16="http://schemas.microsoft.com/office/drawing/2014/chart" uri="{C3380CC4-5D6E-409C-BE32-E72D297353CC}">
              <c16:uniqueId val="{00000000-BE22-46EF-A51B-E9B0CB4A7264}"/>
            </c:ext>
          </c:extLst>
        </c:ser>
        <c:ser>
          <c:idx val="1"/>
          <c:order val="1"/>
          <c:tx>
            <c:strRef>
              <c:f>Sheet9!$C$1</c:f>
              <c:strCache>
                <c:ptCount val="1"/>
                <c:pt idx="0">
                  <c:v>Paternity Leave</c:v>
                </c:pt>
              </c:strCache>
            </c:strRef>
          </c:tx>
          <c:spPr>
            <a:solidFill>
              <a:schemeClr val="accent3"/>
            </a:solidFill>
            <a:ln>
              <a:noFill/>
            </a:ln>
            <a:effectLst/>
          </c:spPr>
          <c:invertIfNegative val="0"/>
          <c:cat>
            <c:strRef>
              <c:f>Sheet9!$A$2:$A$7</c:f>
              <c:strCache>
                <c:ptCount val="6"/>
                <c:pt idx="0">
                  <c:v>Chief Executive's Department</c:v>
                </c:pt>
                <c:pt idx="1">
                  <c:v>Children's &amp; Adults Services</c:v>
                </c:pt>
                <c:pt idx="2">
                  <c:v>Environment &amp; Leisure</c:v>
                </c:pt>
                <c:pt idx="3">
                  <c:v>Finance &amp; Governance</c:v>
                </c:pt>
                <c:pt idx="4">
                  <c:v>Housing &amp; Modernisation</c:v>
                </c:pt>
                <c:pt idx="5">
                  <c:v>Place &amp; Wellbeing</c:v>
                </c:pt>
              </c:strCache>
            </c:strRef>
          </c:cat>
          <c:val>
            <c:numRef>
              <c:f>Sheet9!$C$2:$C$7</c:f>
              <c:numCache>
                <c:formatCode>0%</c:formatCode>
                <c:ptCount val="6"/>
                <c:pt idx="0">
                  <c:v>0</c:v>
                </c:pt>
                <c:pt idx="1">
                  <c:v>0.23</c:v>
                </c:pt>
                <c:pt idx="2">
                  <c:v>0.37</c:v>
                </c:pt>
                <c:pt idx="3">
                  <c:v>0.17</c:v>
                </c:pt>
                <c:pt idx="4">
                  <c:v>0.23</c:v>
                </c:pt>
                <c:pt idx="5">
                  <c:v>0</c:v>
                </c:pt>
              </c:numCache>
            </c:numRef>
          </c:val>
          <c:extLst>
            <c:ext xmlns:c16="http://schemas.microsoft.com/office/drawing/2014/chart" uri="{C3380CC4-5D6E-409C-BE32-E72D297353CC}">
              <c16:uniqueId val="{00000001-BE22-46EF-A51B-E9B0CB4A7264}"/>
            </c:ext>
          </c:extLst>
        </c:ser>
        <c:ser>
          <c:idx val="2"/>
          <c:order val="2"/>
          <c:tx>
            <c:strRef>
              <c:f>Sheet9!$D$1</c:f>
              <c:strCache>
                <c:ptCount val="1"/>
                <c:pt idx="0">
                  <c:v>Adoption Leave</c:v>
                </c:pt>
              </c:strCache>
            </c:strRef>
          </c:tx>
          <c:spPr>
            <a:solidFill>
              <a:schemeClr val="accent5"/>
            </a:solidFill>
            <a:ln>
              <a:noFill/>
            </a:ln>
            <a:effectLst/>
          </c:spPr>
          <c:invertIfNegative val="0"/>
          <c:cat>
            <c:strRef>
              <c:f>Sheet9!$A$2:$A$7</c:f>
              <c:strCache>
                <c:ptCount val="6"/>
                <c:pt idx="0">
                  <c:v>Chief Executive's Department</c:v>
                </c:pt>
                <c:pt idx="1">
                  <c:v>Children's &amp; Adults Services</c:v>
                </c:pt>
                <c:pt idx="2">
                  <c:v>Environment &amp; Leisure</c:v>
                </c:pt>
                <c:pt idx="3">
                  <c:v>Finance &amp; Governance</c:v>
                </c:pt>
                <c:pt idx="4">
                  <c:v>Housing &amp; Modernisation</c:v>
                </c:pt>
                <c:pt idx="5">
                  <c:v>Place &amp; Wellbeing</c:v>
                </c:pt>
              </c:strCache>
            </c:strRef>
          </c:cat>
          <c:val>
            <c:numRef>
              <c:f>Sheet9!$D$2:$D$7</c:f>
              <c:numCache>
                <c:formatCode>0%</c:formatCode>
                <c:ptCount val="6"/>
                <c:pt idx="0">
                  <c:v>0</c:v>
                </c:pt>
                <c:pt idx="1">
                  <c:v>0.5</c:v>
                </c:pt>
                <c:pt idx="2">
                  <c:v>0</c:v>
                </c:pt>
                <c:pt idx="3">
                  <c:v>0.5</c:v>
                </c:pt>
                <c:pt idx="4">
                  <c:v>0</c:v>
                </c:pt>
                <c:pt idx="5">
                  <c:v>0</c:v>
                </c:pt>
              </c:numCache>
            </c:numRef>
          </c:val>
          <c:extLst>
            <c:ext xmlns:c16="http://schemas.microsoft.com/office/drawing/2014/chart" uri="{C3380CC4-5D6E-409C-BE32-E72D297353CC}">
              <c16:uniqueId val="{00000002-BE22-46EF-A51B-E9B0CB4A7264}"/>
            </c:ext>
          </c:extLst>
        </c:ser>
        <c:dLbls>
          <c:showLegendKey val="0"/>
          <c:showVal val="0"/>
          <c:showCatName val="0"/>
          <c:showSerName val="0"/>
          <c:showPercent val="0"/>
          <c:showBubbleSize val="0"/>
        </c:dLbls>
        <c:gapWidth val="150"/>
        <c:overlap val="100"/>
        <c:axId val="465652640"/>
        <c:axId val="538863448"/>
      </c:barChart>
      <c:catAx>
        <c:axId val="465652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538863448"/>
        <c:crosses val="autoZero"/>
        <c:auto val="1"/>
        <c:lblAlgn val="ctr"/>
        <c:lblOffset val="100"/>
        <c:noMultiLvlLbl val="0"/>
      </c:catAx>
      <c:valAx>
        <c:axId val="5388634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465652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0.19238</cdr:x>
      <cdr:y>0</cdr:y>
    </cdr:from>
    <cdr:to>
      <cdr:x>0.92622</cdr:x>
      <cdr:y>0.10674</cdr:y>
    </cdr:to>
    <cdr:pic>
      <cdr:nvPicPr>
        <cdr:cNvPr id="2" name="chart">
          <a:extLst xmlns:a="http://schemas.openxmlformats.org/drawingml/2006/main">
            <a:ext uri="{FF2B5EF4-FFF2-40B4-BE49-F238E27FC236}">
              <a16:creationId xmlns:a16="http://schemas.microsoft.com/office/drawing/2014/main" id="{E6E4233D-1FF5-4A0F-814C-C5C4AA9AD83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131235" y="0"/>
          <a:ext cx="4315177" cy="502495"/>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78701"/>
          </a:xfrm>
          <a:prstGeom prst="rect">
            <a:avLst/>
          </a:prstGeom>
        </p:spPr>
        <p:txBody>
          <a:bodyPr vert="horz" lIns="93744" tIns="46872" rIns="93744" bIns="46872" rtlCol="0"/>
          <a:lstStyle>
            <a:lvl1pPr algn="l">
              <a:defRPr sz="1200"/>
            </a:lvl1pPr>
          </a:lstStyle>
          <a:p>
            <a:endParaRPr lang="en-GB"/>
          </a:p>
        </p:txBody>
      </p:sp>
      <p:sp>
        <p:nvSpPr>
          <p:cNvPr id="3" name="Date Placeholder 2"/>
          <p:cNvSpPr>
            <a:spLocks noGrp="1"/>
          </p:cNvSpPr>
          <p:nvPr>
            <p:ph type="dt" sz="quarter" idx="1"/>
          </p:nvPr>
        </p:nvSpPr>
        <p:spPr>
          <a:xfrm>
            <a:off x="3889109" y="0"/>
            <a:ext cx="2975240" cy="478701"/>
          </a:xfrm>
          <a:prstGeom prst="rect">
            <a:avLst/>
          </a:prstGeom>
        </p:spPr>
        <p:txBody>
          <a:bodyPr vert="horz" lIns="93744" tIns="46872" rIns="93744" bIns="46872" rtlCol="0"/>
          <a:lstStyle>
            <a:lvl1pPr algn="r">
              <a:defRPr sz="1200"/>
            </a:lvl1pPr>
          </a:lstStyle>
          <a:p>
            <a:fld id="{AB2E5E29-419D-45F0-B304-C79F0C8C8C03}" type="datetimeFigureOut">
              <a:rPr lang="en-GB" smtClean="0"/>
              <a:t>18/02/2021</a:t>
            </a:fld>
            <a:endParaRPr lang="en-GB"/>
          </a:p>
        </p:txBody>
      </p:sp>
      <p:sp>
        <p:nvSpPr>
          <p:cNvPr id="4" name="Footer Placeholder 3"/>
          <p:cNvSpPr>
            <a:spLocks noGrp="1"/>
          </p:cNvSpPr>
          <p:nvPr>
            <p:ph type="ftr" sz="quarter" idx="2"/>
          </p:nvPr>
        </p:nvSpPr>
        <p:spPr>
          <a:xfrm>
            <a:off x="0" y="9062176"/>
            <a:ext cx="2975240" cy="478700"/>
          </a:xfrm>
          <a:prstGeom prst="rect">
            <a:avLst/>
          </a:prstGeom>
        </p:spPr>
        <p:txBody>
          <a:bodyPr vert="horz" lIns="93744" tIns="46872" rIns="93744" bIns="46872" rtlCol="0" anchor="b"/>
          <a:lstStyle>
            <a:lvl1pPr algn="l">
              <a:defRPr sz="1200"/>
            </a:lvl1pPr>
          </a:lstStyle>
          <a:p>
            <a:endParaRPr lang="en-GB"/>
          </a:p>
        </p:txBody>
      </p:sp>
      <p:sp>
        <p:nvSpPr>
          <p:cNvPr id="5" name="Slide Number Placeholder 4"/>
          <p:cNvSpPr>
            <a:spLocks noGrp="1"/>
          </p:cNvSpPr>
          <p:nvPr>
            <p:ph type="sldNum" sz="quarter" idx="3"/>
          </p:nvPr>
        </p:nvSpPr>
        <p:spPr>
          <a:xfrm>
            <a:off x="3889109" y="9062176"/>
            <a:ext cx="2975240" cy="478700"/>
          </a:xfrm>
          <a:prstGeom prst="rect">
            <a:avLst/>
          </a:prstGeom>
        </p:spPr>
        <p:txBody>
          <a:bodyPr vert="horz" lIns="93744" tIns="46872" rIns="93744" bIns="46872" rtlCol="0" anchor="b"/>
          <a:lstStyle>
            <a:lvl1pPr algn="r">
              <a:defRPr sz="1200"/>
            </a:lvl1pPr>
          </a:lstStyle>
          <a:p>
            <a:fld id="{F3608EDB-BEC3-4CC8-9526-EF32A19E75D0}" type="slidenum">
              <a:rPr lang="en-GB" smtClean="0"/>
              <a:t>‹#›</a:t>
            </a:fld>
            <a:endParaRPr lang="en-GB"/>
          </a:p>
        </p:txBody>
      </p:sp>
    </p:spTree>
    <p:extLst>
      <p:ext uri="{BB962C8B-B14F-4D97-AF65-F5344CB8AC3E}">
        <p14:creationId xmlns:p14="http://schemas.microsoft.com/office/powerpoint/2010/main" val="2293945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78701"/>
          </a:xfrm>
          <a:prstGeom prst="rect">
            <a:avLst/>
          </a:prstGeom>
        </p:spPr>
        <p:txBody>
          <a:bodyPr vert="horz" lIns="93744" tIns="46872" rIns="93744" bIns="46872" rtlCol="0"/>
          <a:lstStyle>
            <a:lvl1pPr algn="l">
              <a:defRPr sz="1200"/>
            </a:lvl1pPr>
          </a:lstStyle>
          <a:p>
            <a:endParaRPr lang="en-GB"/>
          </a:p>
        </p:txBody>
      </p:sp>
      <p:sp>
        <p:nvSpPr>
          <p:cNvPr id="3" name="Date Placeholder 2"/>
          <p:cNvSpPr>
            <a:spLocks noGrp="1"/>
          </p:cNvSpPr>
          <p:nvPr>
            <p:ph type="dt" idx="1"/>
          </p:nvPr>
        </p:nvSpPr>
        <p:spPr>
          <a:xfrm>
            <a:off x="3889109" y="0"/>
            <a:ext cx="2975240" cy="478701"/>
          </a:xfrm>
          <a:prstGeom prst="rect">
            <a:avLst/>
          </a:prstGeom>
        </p:spPr>
        <p:txBody>
          <a:bodyPr vert="horz" lIns="93744" tIns="46872" rIns="93744" bIns="46872" rtlCol="0"/>
          <a:lstStyle>
            <a:lvl1pPr algn="r">
              <a:defRPr sz="1200"/>
            </a:lvl1pPr>
          </a:lstStyle>
          <a:p>
            <a:fld id="{C7F3047E-9A6D-4AFC-B4FB-2DECE84A5352}" type="datetimeFigureOut">
              <a:rPr lang="en-GB" smtClean="0"/>
              <a:t>18/02/2021</a:t>
            </a:fld>
            <a:endParaRPr lang="en-GB"/>
          </a:p>
        </p:txBody>
      </p:sp>
      <p:sp>
        <p:nvSpPr>
          <p:cNvPr id="4" name="Slide Image Placeholder 3"/>
          <p:cNvSpPr>
            <a:spLocks noGrp="1" noRot="1" noChangeAspect="1"/>
          </p:cNvSpPr>
          <p:nvPr>
            <p:ph type="sldImg" idx="2"/>
          </p:nvPr>
        </p:nvSpPr>
        <p:spPr>
          <a:xfrm>
            <a:off x="1285875" y="1192213"/>
            <a:ext cx="4294188" cy="3221037"/>
          </a:xfrm>
          <a:prstGeom prst="rect">
            <a:avLst/>
          </a:prstGeom>
          <a:noFill/>
          <a:ln w="12700">
            <a:solidFill>
              <a:prstClr val="black"/>
            </a:solidFill>
          </a:ln>
        </p:spPr>
        <p:txBody>
          <a:bodyPr vert="horz" lIns="93744" tIns="46872" rIns="93744" bIns="46872" rtlCol="0" anchor="ctr"/>
          <a:lstStyle/>
          <a:p>
            <a:endParaRPr lang="en-GB"/>
          </a:p>
        </p:txBody>
      </p:sp>
      <p:sp>
        <p:nvSpPr>
          <p:cNvPr id="5" name="Notes Placeholder 4"/>
          <p:cNvSpPr>
            <a:spLocks noGrp="1"/>
          </p:cNvSpPr>
          <p:nvPr>
            <p:ph type="body" sz="quarter" idx="3"/>
          </p:nvPr>
        </p:nvSpPr>
        <p:spPr>
          <a:xfrm>
            <a:off x="686594" y="4591546"/>
            <a:ext cx="5492750" cy="3756720"/>
          </a:xfrm>
          <a:prstGeom prst="rect">
            <a:avLst/>
          </a:prstGeom>
        </p:spPr>
        <p:txBody>
          <a:bodyPr vert="horz" lIns="93744" tIns="46872" rIns="93744" bIns="4687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062176"/>
            <a:ext cx="2975240" cy="478700"/>
          </a:xfrm>
          <a:prstGeom prst="rect">
            <a:avLst/>
          </a:prstGeom>
        </p:spPr>
        <p:txBody>
          <a:bodyPr vert="horz" lIns="93744" tIns="46872" rIns="93744" bIns="46872" rtlCol="0" anchor="b"/>
          <a:lstStyle>
            <a:lvl1pPr algn="l">
              <a:defRPr sz="1200"/>
            </a:lvl1pPr>
          </a:lstStyle>
          <a:p>
            <a:endParaRPr lang="en-GB"/>
          </a:p>
        </p:txBody>
      </p:sp>
      <p:sp>
        <p:nvSpPr>
          <p:cNvPr id="7" name="Slide Number Placeholder 6"/>
          <p:cNvSpPr>
            <a:spLocks noGrp="1"/>
          </p:cNvSpPr>
          <p:nvPr>
            <p:ph type="sldNum" sz="quarter" idx="5"/>
          </p:nvPr>
        </p:nvSpPr>
        <p:spPr>
          <a:xfrm>
            <a:off x="3889109" y="9062176"/>
            <a:ext cx="2975240" cy="478700"/>
          </a:xfrm>
          <a:prstGeom prst="rect">
            <a:avLst/>
          </a:prstGeom>
        </p:spPr>
        <p:txBody>
          <a:bodyPr vert="horz" lIns="93744" tIns="46872" rIns="93744" bIns="46872" rtlCol="0" anchor="b"/>
          <a:lstStyle>
            <a:lvl1pPr algn="r">
              <a:defRPr sz="1200"/>
            </a:lvl1pPr>
          </a:lstStyle>
          <a:p>
            <a:fld id="{7F7A59E0-BF4E-45CB-B17D-E65B3C4072D1}" type="slidenum">
              <a:rPr lang="en-GB" smtClean="0"/>
              <a:t>‹#›</a:t>
            </a:fld>
            <a:endParaRPr lang="en-GB"/>
          </a:p>
        </p:txBody>
      </p:sp>
    </p:spTree>
    <p:extLst>
      <p:ext uri="{BB962C8B-B14F-4D97-AF65-F5344CB8AC3E}">
        <p14:creationId xmlns:p14="http://schemas.microsoft.com/office/powerpoint/2010/main" val="802368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solidFill>
                  <a:srgbClr val="000000"/>
                </a:solidFill>
              </a:rPr>
              <a:t>Appendix</a:t>
            </a:r>
            <a:r>
              <a:rPr lang="en-GB" u="none" baseline="0" dirty="0">
                <a:solidFill>
                  <a:srgbClr val="000000"/>
                </a:solidFill>
              </a:rPr>
              <a:t> one of the workforce report covers</a:t>
            </a:r>
          </a:p>
          <a:p>
            <a:r>
              <a:rPr lang="en-GB" u="none" baseline="0" dirty="0">
                <a:solidFill>
                  <a:srgbClr val="000000"/>
                </a:solidFill>
              </a:rPr>
              <a:t>•	Workforce Numbers &amp; Employee Profiles</a:t>
            </a:r>
          </a:p>
          <a:p>
            <a:endParaRPr lang="en-GB" u="none" baseline="0" dirty="0">
              <a:solidFill>
                <a:srgbClr val="000000"/>
              </a:solidFill>
            </a:endParaRPr>
          </a:p>
          <a:p>
            <a:r>
              <a:rPr lang="en-GB" u="none" baseline="0" dirty="0">
                <a:solidFill>
                  <a:srgbClr val="000000"/>
                </a:solidFill>
              </a:rPr>
              <a:t>•	Changes in the Workforce</a:t>
            </a:r>
          </a:p>
          <a:p>
            <a:endParaRPr lang="en-GB" u="none" baseline="0" dirty="0">
              <a:solidFill>
                <a:srgbClr val="000000"/>
              </a:solidFill>
            </a:endParaRPr>
          </a:p>
          <a:p>
            <a:r>
              <a:rPr lang="en-GB" u="none" baseline="0" dirty="0">
                <a:solidFill>
                  <a:srgbClr val="000000"/>
                </a:solidFill>
              </a:rPr>
              <a:t>•	Performance Management and Increments</a:t>
            </a:r>
          </a:p>
          <a:p>
            <a:endParaRPr lang="en-GB" u="none" baseline="0" dirty="0">
              <a:solidFill>
                <a:srgbClr val="000000"/>
              </a:solidFill>
            </a:endParaRPr>
          </a:p>
          <a:p>
            <a:r>
              <a:rPr lang="en-GB" u="none" baseline="0" dirty="0">
                <a:solidFill>
                  <a:srgbClr val="000000"/>
                </a:solidFill>
              </a:rPr>
              <a:t>•	Sickness</a:t>
            </a:r>
          </a:p>
          <a:p>
            <a:endParaRPr lang="en-GB" u="none" baseline="0" dirty="0">
              <a:solidFill>
                <a:srgbClr val="000000"/>
              </a:solidFill>
            </a:endParaRPr>
          </a:p>
          <a:p>
            <a:r>
              <a:rPr lang="en-GB" u="none" baseline="0" dirty="0">
                <a:solidFill>
                  <a:srgbClr val="000000"/>
                </a:solidFill>
              </a:rPr>
              <a:t>•	Learning &amp; Development</a:t>
            </a:r>
          </a:p>
          <a:p>
            <a:endParaRPr lang="en-GB" u="none" baseline="0" dirty="0">
              <a:solidFill>
                <a:srgbClr val="000000"/>
              </a:solidFill>
            </a:endParaRPr>
          </a:p>
          <a:p>
            <a:r>
              <a:rPr lang="en-GB" u="none" baseline="0" dirty="0">
                <a:solidFill>
                  <a:srgbClr val="000000"/>
                </a:solidFill>
              </a:rPr>
              <a:t>•	Disciplinary Investigations &amp; Outcomes </a:t>
            </a:r>
          </a:p>
          <a:p>
            <a:endParaRPr lang="en-GB" u="none" baseline="0" dirty="0">
              <a:solidFill>
                <a:srgbClr val="000000"/>
              </a:solidFill>
            </a:endParaRPr>
          </a:p>
          <a:p>
            <a:r>
              <a:rPr lang="en-GB" u="none" baseline="0" dirty="0">
                <a:solidFill>
                  <a:srgbClr val="000000"/>
                </a:solidFill>
              </a:rPr>
              <a:t>•	Capability Action &amp; Outcomes  </a:t>
            </a:r>
          </a:p>
          <a:p>
            <a:endParaRPr lang="en-GB" u="none" baseline="0" dirty="0">
              <a:solidFill>
                <a:srgbClr val="000000"/>
              </a:solidFill>
            </a:endParaRPr>
          </a:p>
          <a:p>
            <a:r>
              <a:rPr lang="en-GB" u="none" baseline="0" dirty="0">
                <a:solidFill>
                  <a:srgbClr val="000000"/>
                </a:solidFill>
              </a:rPr>
              <a:t>•	Staff Complaints</a:t>
            </a:r>
          </a:p>
          <a:p>
            <a:endParaRPr lang="en-GB" u="none" baseline="0" dirty="0">
              <a:solidFill>
                <a:srgbClr val="000000"/>
              </a:solidFill>
            </a:endParaRPr>
          </a:p>
          <a:p>
            <a:r>
              <a:rPr lang="en-GB" u="none" baseline="0" dirty="0">
                <a:solidFill>
                  <a:srgbClr val="000000"/>
                </a:solidFill>
              </a:rPr>
              <a:t>•	Respect at Work</a:t>
            </a:r>
          </a:p>
          <a:p>
            <a:endParaRPr lang="en-GB" u="none" baseline="0" dirty="0">
              <a:solidFill>
                <a:srgbClr val="000000"/>
              </a:solidFill>
            </a:endParaRPr>
          </a:p>
          <a:p>
            <a:r>
              <a:rPr lang="en-GB" u="none" baseline="0" dirty="0">
                <a:solidFill>
                  <a:srgbClr val="000000"/>
                </a:solidFill>
              </a:rPr>
              <a:t>•	Recruitment</a:t>
            </a:r>
          </a:p>
          <a:p>
            <a:endParaRPr lang="en-GB" u="none" baseline="0" dirty="0">
              <a:solidFill>
                <a:srgbClr val="000000"/>
              </a:solidFill>
            </a:endParaRPr>
          </a:p>
          <a:p>
            <a:r>
              <a:rPr lang="en-GB" u="none" baseline="0" dirty="0">
                <a:solidFill>
                  <a:srgbClr val="000000"/>
                </a:solidFill>
              </a:rPr>
              <a:t>•	Agency Workers</a:t>
            </a:r>
          </a:p>
          <a:p>
            <a:endParaRPr lang="en-GB" u="none" baseline="0" dirty="0">
              <a:solidFill>
                <a:srgbClr val="000000"/>
              </a:solidFill>
            </a:endParaRPr>
          </a:p>
          <a:p>
            <a:r>
              <a:rPr lang="en-GB" u="none" baseline="0" dirty="0">
                <a:solidFill>
                  <a:srgbClr val="000000"/>
                </a:solidFill>
              </a:rPr>
              <a:t>•	Pregnancy &amp; Maternity</a:t>
            </a:r>
          </a:p>
        </p:txBody>
      </p:sp>
      <p:sp>
        <p:nvSpPr>
          <p:cNvPr id="4" name="Slide Number Placeholder 3"/>
          <p:cNvSpPr>
            <a:spLocks noGrp="1"/>
          </p:cNvSpPr>
          <p:nvPr>
            <p:ph type="sldNum" sz="quarter" idx="10"/>
          </p:nvPr>
        </p:nvSpPr>
        <p:spPr/>
        <p:txBody>
          <a:bodyPr/>
          <a:lstStyle/>
          <a:p>
            <a:fld id="{7F7A59E0-BF4E-45CB-B17D-E65B3C4072D1}" type="slidenum">
              <a:rPr lang="en-GB" smtClean="0"/>
              <a:t>3</a:t>
            </a:fld>
            <a:endParaRPr lang="en-GB"/>
          </a:p>
        </p:txBody>
      </p:sp>
    </p:spTree>
    <p:extLst>
      <p:ext uri="{BB962C8B-B14F-4D97-AF65-F5344CB8AC3E}">
        <p14:creationId xmlns:p14="http://schemas.microsoft.com/office/powerpoint/2010/main" val="2324559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7A59E0-BF4E-45CB-B17D-E65B3C4072D1}" type="slidenum">
              <a:rPr lang="en-GB" smtClean="0"/>
              <a:t>14</a:t>
            </a:fld>
            <a:endParaRPr lang="en-GB"/>
          </a:p>
        </p:txBody>
      </p:sp>
    </p:spTree>
    <p:extLst>
      <p:ext uri="{BB962C8B-B14F-4D97-AF65-F5344CB8AC3E}">
        <p14:creationId xmlns:p14="http://schemas.microsoft.com/office/powerpoint/2010/main" val="2251027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solidFill>
                  <a:srgbClr val="000000"/>
                </a:solidFill>
              </a:rPr>
              <a:t>The average age of employees is 46 years. </a:t>
            </a:r>
          </a:p>
          <a:p>
            <a:pPr lvl="0"/>
            <a:r>
              <a:rPr lang="en-GB" dirty="0">
                <a:solidFill>
                  <a:srgbClr val="000000"/>
                </a:solidFill>
              </a:rPr>
              <a:t>The largest staff group is in the 40-54 years banding (39%) </a:t>
            </a:r>
          </a:p>
          <a:p>
            <a:pPr indent="-12" algn="just">
              <a:tabLst>
                <a:tab pos="562451" algn="l"/>
              </a:tabLst>
            </a:pPr>
            <a:r>
              <a:rPr lang="en-US" dirty="0">
                <a:solidFill>
                  <a:srgbClr val="000000"/>
                </a:solidFill>
              </a:rPr>
              <a:t>The Council  aims by 2022 to make sure 100 young people from low income backgrounds obtain paid internships within the </a:t>
            </a:r>
            <a:r>
              <a:rPr lang="en-US" dirty="0" err="1">
                <a:solidFill>
                  <a:srgbClr val="000000"/>
                </a:solidFill>
              </a:rPr>
              <a:t>organisation</a:t>
            </a:r>
            <a:endParaRPr lang="en-US" dirty="0">
              <a:solidFill>
                <a:srgbClr val="000000"/>
              </a:solidFill>
            </a:endParaRPr>
          </a:p>
          <a:p>
            <a:endParaRPr lang="en-GB" dirty="0"/>
          </a:p>
        </p:txBody>
      </p:sp>
      <p:sp>
        <p:nvSpPr>
          <p:cNvPr id="4" name="Slide Number Placeholder 3"/>
          <p:cNvSpPr>
            <a:spLocks noGrp="1"/>
          </p:cNvSpPr>
          <p:nvPr>
            <p:ph type="sldNum" sz="quarter" idx="10"/>
          </p:nvPr>
        </p:nvSpPr>
        <p:spPr/>
        <p:txBody>
          <a:bodyPr/>
          <a:lstStyle/>
          <a:p>
            <a:fld id="{7F7A59E0-BF4E-45CB-B17D-E65B3C4072D1}" type="slidenum">
              <a:rPr lang="en-GB" smtClean="0"/>
              <a:t>15</a:t>
            </a:fld>
            <a:endParaRPr lang="en-GB"/>
          </a:p>
        </p:txBody>
      </p:sp>
    </p:spTree>
    <p:extLst>
      <p:ext uri="{BB962C8B-B14F-4D97-AF65-F5344CB8AC3E}">
        <p14:creationId xmlns:p14="http://schemas.microsoft.com/office/powerpoint/2010/main" val="4213443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 council plan target to have 3% workforce who are apprentices or first entry trainees – currently at 4.1% and make up 29% of new joiners for the year (up 8% from the year before)</a:t>
            </a:r>
            <a:endParaRPr lang="en-GB" dirty="0"/>
          </a:p>
        </p:txBody>
      </p:sp>
      <p:sp>
        <p:nvSpPr>
          <p:cNvPr id="4" name="Slide Number Placeholder 3"/>
          <p:cNvSpPr>
            <a:spLocks noGrp="1"/>
          </p:cNvSpPr>
          <p:nvPr>
            <p:ph type="sldNum" sz="quarter" idx="10"/>
          </p:nvPr>
        </p:nvSpPr>
        <p:spPr/>
        <p:txBody>
          <a:bodyPr/>
          <a:lstStyle/>
          <a:p>
            <a:fld id="{7F7A59E0-BF4E-45CB-B17D-E65B3C4072D1}" type="slidenum">
              <a:rPr lang="en-GB" smtClean="0"/>
              <a:t>17</a:t>
            </a:fld>
            <a:endParaRPr lang="en-GB"/>
          </a:p>
        </p:txBody>
      </p:sp>
    </p:spTree>
    <p:extLst>
      <p:ext uri="{BB962C8B-B14F-4D97-AF65-F5344CB8AC3E}">
        <p14:creationId xmlns:p14="http://schemas.microsoft.com/office/powerpoint/2010/main" val="526360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2945" indent="-292945">
              <a:buFont typeface="Arial" panose="020B0604020202020204" pitchFamily="34" charset="0"/>
              <a:buChar char="•"/>
            </a:pPr>
            <a:r>
              <a:rPr lang="en-US" dirty="0">
                <a:solidFill>
                  <a:srgbClr val="000000"/>
                </a:solidFill>
              </a:rPr>
              <a:t>The Council had 151 apprentices in 2019-20. </a:t>
            </a:r>
            <a:r>
              <a:rPr lang="en-GB" dirty="0">
                <a:solidFill>
                  <a:srgbClr val="000000"/>
                </a:solidFill>
              </a:rPr>
              <a:t>This equates to 4.1% of our workforce</a:t>
            </a:r>
          </a:p>
          <a:p>
            <a:pPr marL="292945" indent="-292945">
              <a:buFont typeface="Arial" panose="020B0604020202020204" pitchFamily="34" charset="0"/>
              <a:buChar char="•"/>
            </a:pPr>
            <a:r>
              <a:rPr lang="en-GB" dirty="0">
                <a:solidFill>
                  <a:srgbClr val="000000"/>
                </a:solidFill>
              </a:rPr>
              <a:t>29% of our total new joiners for the year  were apprentices. An increase of 8% from 2018/19</a:t>
            </a:r>
          </a:p>
          <a:p>
            <a:endParaRPr lang="en-GB" dirty="0"/>
          </a:p>
        </p:txBody>
      </p:sp>
      <p:sp>
        <p:nvSpPr>
          <p:cNvPr id="4" name="Slide Number Placeholder 3"/>
          <p:cNvSpPr>
            <a:spLocks noGrp="1"/>
          </p:cNvSpPr>
          <p:nvPr>
            <p:ph type="sldNum" sz="quarter" idx="10"/>
          </p:nvPr>
        </p:nvSpPr>
        <p:spPr/>
        <p:txBody>
          <a:bodyPr/>
          <a:lstStyle/>
          <a:p>
            <a:fld id="{7F7A59E0-BF4E-45CB-B17D-E65B3C4072D1}" type="slidenum">
              <a:rPr lang="en-GB" smtClean="0"/>
              <a:t>18</a:t>
            </a:fld>
            <a:endParaRPr lang="en-GB"/>
          </a:p>
        </p:txBody>
      </p:sp>
    </p:spTree>
    <p:extLst>
      <p:ext uri="{BB962C8B-B14F-4D97-AF65-F5344CB8AC3E}">
        <p14:creationId xmlns:p14="http://schemas.microsoft.com/office/powerpoint/2010/main" val="2455220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2945" indent="-292945">
              <a:buFont typeface="Arial" panose="020B0604020202020204" pitchFamily="34" charset="0"/>
              <a:buChar char="•"/>
            </a:pPr>
            <a:r>
              <a:rPr lang="en-GB" dirty="0">
                <a:solidFill>
                  <a:srgbClr val="000000"/>
                </a:solidFill>
              </a:rPr>
              <a:t>109 apprentices secured a promotion or employee grade increase on completion</a:t>
            </a:r>
            <a:endParaRPr lang="en-US" dirty="0">
              <a:solidFill>
                <a:srgbClr val="000000"/>
              </a:solidFill>
            </a:endParaRPr>
          </a:p>
          <a:p>
            <a:pPr marL="292945" indent="-292945">
              <a:buFont typeface="Arial" panose="020B0604020202020204" pitchFamily="34" charset="0"/>
              <a:buChar char="•"/>
            </a:pPr>
            <a:r>
              <a:rPr lang="en-US" dirty="0">
                <a:solidFill>
                  <a:srgbClr val="000000"/>
                </a:solidFill>
              </a:rPr>
              <a:t>49% of our </a:t>
            </a:r>
            <a:r>
              <a:rPr lang="en-GB" dirty="0" smtClean="0">
                <a:solidFill>
                  <a:srgbClr val="000000"/>
                </a:solidFill>
              </a:rPr>
              <a:t>Black, Asian and Minority Ethnic</a:t>
            </a:r>
            <a:r>
              <a:rPr lang="en-US" dirty="0" smtClean="0">
                <a:solidFill>
                  <a:srgbClr val="000000"/>
                </a:solidFill>
              </a:rPr>
              <a:t> </a:t>
            </a:r>
            <a:r>
              <a:rPr lang="en-US" dirty="0">
                <a:solidFill>
                  <a:srgbClr val="000000"/>
                </a:solidFill>
              </a:rPr>
              <a:t>apprentices/trainees have changed grade (increasing their salary) and gained a promotion since completing their apprenticeship or training </a:t>
            </a:r>
            <a:r>
              <a:rPr lang="en-US" dirty="0" err="1">
                <a:solidFill>
                  <a:srgbClr val="000000"/>
                </a:solidFill>
              </a:rPr>
              <a:t>programme</a:t>
            </a:r>
            <a:endParaRPr lang="en-US" dirty="0">
              <a:solidFill>
                <a:srgbClr val="000000"/>
              </a:solidFill>
            </a:endParaRPr>
          </a:p>
          <a:p>
            <a:pPr marL="292945" indent="-292945">
              <a:buFont typeface="Arial" panose="020B0604020202020204" pitchFamily="34" charset="0"/>
              <a:buChar char="•"/>
            </a:pPr>
            <a:r>
              <a:rPr lang="en-US" dirty="0">
                <a:solidFill>
                  <a:srgbClr val="000000"/>
                </a:solidFill>
              </a:rPr>
              <a:t>The Council retained and recruited into permanent or fixed term contract positions 49% of apprentices. </a:t>
            </a:r>
          </a:p>
          <a:p>
            <a:pPr marL="292300" indent="-292300">
              <a:buFont typeface="Arial" panose="020B0604020202020204" pitchFamily="34" charset="0"/>
              <a:buChar char="•"/>
            </a:pPr>
            <a:r>
              <a:rPr lang="en-US" dirty="0">
                <a:cs typeface="Calibri" panose="020F0502020204030204"/>
              </a:rPr>
              <a:t>We also have our internship </a:t>
            </a:r>
            <a:r>
              <a:rPr lang="en-US" dirty="0" err="1">
                <a:cs typeface="Calibri" panose="020F0502020204030204"/>
              </a:rPr>
              <a:t>programme</a:t>
            </a:r>
            <a:r>
              <a:rPr lang="en-US" dirty="0">
                <a:cs typeface="Calibri" panose="020F0502020204030204"/>
              </a:rPr>
              <a:t> and we hope to start providing more data on that – we are </a:t>
            </a:r>
            <a:r>
              <a:rPr lang="en-US" dirty="0" err="1">
                <a:cs typeface="Calibri" panose="020F0502020204030204"/>
              </a:rPr>
              <a:t>committted</a:t>
            </a:r>
            <a:r>
              <a:rPr lang="en-US" dirty="0">
                <a:cs typeface="Calibri" panose="020F0502020204030204"/>
              </a:rPr>
              <a:t> to make sure 100 young people from low income backgrounds get paid internships at the London Living Wage – this was launched in Autumn 2019 and was slightly derailed by the pandemic but despite that we are on track with over 20 interns to date</a:t>
            </a:r>
          </a:p>
          <a:p>
            <a:endParaRPr lang="en-GB" dirty="0">
              <a:cs typeface="Calibri" panose="020F0502020204030204"/>
            </a:endParaRPr>
          </a:p>
        </p:txBody>
      </p:sp>
      <p:sp>
        <p:nvSpPr>
          <p:cNvPr id="4" name="Slide Number Placeholder 3"/>
          <p:cNvSpPr>
            <a:spLocks noGrp="1"/>
          </p:cNvSpPr>
          <p:nvPr>
            <p:ph type="sldNum" sz="quarter" idx="10"/>
          </p:nvPr>
        </p:nvSpPr>
        <p:spPr/>
        <p:txBody>
          <a:bodyPr/>
          <a:lstStyle/>
          <a:p>
            <a:fld id="{7F7A59E0-BF4E-45CB-B17D-E65B3C4072D1}" type="slidenum">
              <a:rPr lang="en-GB" smtClean="0"/>
              <a:t>19</a:t>
            </a:fld>
            <a:endParaRPr lang="en-GB"/>
          </a:p>
        </p:txBody>
      </p:sp>
    </p:spTree>
    <p:extLst>
      <p:ext uri="{BB962C8B-B14F-4D97-AF65-F5344CB8AC3E}">
        <p14:creationId xmlns:p14="http://schemas.microsoft.com/office/powerpoint/2010/main" val="1943619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7A59E0-BF4E-45CB-B17D-E65B3C4072D1}" type="slidenum">
              <a:rPr lang="en-GB" smtClean="0"/>
              <a:t>20</a:t>
            </a:fld>
            <a:endParaRPr lang="en-GB"/>
          </a:p>
        </p:txBody>
      </p:sp>
    </p:spTree>
    <p:extLst>
      <p:ext uri="{BB962C8B-B14F-4D97-AF65-F5344CB8AC3E}">
        <p14:creationId xmlns:p14="http://schemas.microsoft.com/office/powerpoint/2010/main" val="3030085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2951" indent="-292951">
              <a:buFont typeface="Arial" panose="020B0604020202020204" pitchFamily="34" charset="0"/>
              <a:buChar char="•"/>
            </a:pPr>
            <a:r>
              <a:rPr lang="en-US" dirty="0">
                <a:solidFill>
                  <a:srgbClr val="000000"/>
                </a:solidFill>
              </a:rPr>
              <a:t>Southwark has a split of 50% women and 50% men in the workplace</a:t>
            </a:r>
          </a:p>
          <a:p>
            <a:pPr marL="292951" indent="-292951">
              <a:buFont typeface="Arial" panose="020B0604020202020204" pitchFamily="34" charset="0"/>
              <a:buChar char="•"/>
            </a:pPr>
            <a:r>
              <a:rPr lang="en-US" dirty="0">
                <a:solidFill>
                  <a:srgbClr val="000000"/>
                </a:solidFill>
              </a:rPr>
              <a:t>The largest number of male staff are based in Environment and Leisure</a:t>
            </a:r>
          </a:p>
          <a:p>
            <a:pPr marL="292951" indent="-292951">
              <a:buFont typeface="Arial" panose="020B0604020202020204" pitchFamily="34" charset="0"/>
              <a:buChar char="•"/>
            </a:pPr>
            <a:r>
              <a:rPr lang="en-US" dirty="0">
                <a:solidFill>
                  <a:srgbClr val="000000"/>
                </a:solidFill>
              </a:rPr>
              <a:t>The largest number of female staff are based in Children’s and Adults services</a:t>
            </a:r>
          </a:p>
          <a:p>
            <a:endParaRPr lang="en-GB" dirty="0"/>
          </a:p>
        </p:txBody>
      </p:sp>
      <p:sp>
        <p:nvSpPr>
          <p:cNvPr id="4" name="Slide Number Placeholder 3"/>
          <p:cNvSpPr>
            <a:spLocks noGrp="1"/>
          </p:cNvSpPr>
          <p:nvPr>
            <p:ph type="sldNum" sz="quarter" idx="10"/>
          </p:nvPr>
        </p:nvSpPr>
        <p:spPr/>
        <p:txBody>
          <a:bodyPr/>
          <a:lstStyle/>
          <a:p>
            <a:fld id="{7F7A59E0-BF4E-45CB-B17D-E65B3C4072D1}" type="slidenum">
              <a:rPr lang="en-GB" smtClean="0"/>
              <a:t>21</a:t>
            </a:fld>
            <a:endParaRPr lang="en-GB"/>
          </a:p>
        </p:txBody>
      </p:sp>
    </p:spTree>
    <p:extLst>
      <p:ext uri="{BB962C8B-B14F-4D97-AF65-F5344CB8AC3E}">
        <p14:creationId xmlns:p14="http://schemas.microsoft.com/office/powerpoint/2010/main" val="1998317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2951" indent="-292951">
              <a:buFont typeface="Arial" panose="020B0604020202020204" pitchFamily="34" charset="0"/>
              <a:buChar char="•"/>
            </a:pPr>
            <a:r>
              <a:rPr lang="en-GB" dirty="0">
                <a:solidFill>
                  <a:srgbClr val="000000"/>
                </a:solidFill>
              </a:rPr>
              <a:t>This is the first year we are reporting on this data</a:t>
            </a:r>
          </a:p>
          <a:p>
            <a:pPr marL="292951" indent="-292951">
              <a:buFont typeface="Arial" panose="020B0604020202020204" pitchFamily="34" charset="0"/>
              <a:buChar char="•"/>
            </a:pPr>
            <a:endParaRPr lang="en-GB" dirty="0">
              <a:solidFill>
                <a:srgbClr val="000000"/>
              </a:solidFill>
            </a:endParaRPr>
          </a:p>
          <a:p>
            <a:pPr marL="292951" indent="-292951">
              <a:buFont typeface="Arial" panose="020B0604020202020204" pitchFamily="34" charset="0"/>
              <a:buChar char="•"/>
            </a:pPr>
            <a:r>
              <a:rPr lang="en-GB" dirty="0">
                <a:solidFill>
                  <a:srgbClr val="000000"/>
                </a:solidFill>
              </a:rPr>
              <a:t>Of the women who took Maternity or Adoption leave during 2019/20, 73% returned to work. </a:t>
            </a:r>
          </a:p>
          <a:p>
            <a:pPr marL="292951" indent="-292951">
              <a:buFont typeface="Arial" panose="020B0604020202020204" pitchFamily="34" charset="0"/>
              <a:buChar char="•"/>
            </a:pPr>
            <a:r>
              <a:rPr lang="en-GB" dirty="0">
                <a:solidFill>
                  <a:srgbClr val="000000"/>
                </a:solidFill>
              </a:rPr>
              <a:t>Shared Parental Leave (SPL) is offered by the council. However, no staff or their partners used SPL in this reporting year.  </a:t>
            </a:r>
          </a:p>
          <a:p>
            <a:endParaRPr lang="en-GB" dirty="0"/>
          </a:p>
        </p:txBody>
      </p:sp>
      <p:sp>
        <p:nvSpPr>
          <p:cNvPr id="4" name="Slide Number Placeholder 3"/>
          <p:cNvSpPr>
            <a:spLocks noGrp="1"/>
          </p:cNvSpPr>
          <p:nvPr>
            <p:ph type="sldNum" sz="quarter" idx="10"/>
          </p:nvPr>
        </p:nvSpPr>
        <p:spPr/>
        <p:txBody>
          <a:bodyPr/>
          <a:lstStyle/>
          <a:p>
            <a:fld id="{7F7A59E0-BF4E-45CB-B17D-E65B3C4072D1}" type="slidenum">
              <a:rPr lang="en-GB" smtClean="0"/>
              <a:t>22</a:t>
            </a:fld>
            <a:endParaRPr lang="en-GB"/>
          </a:p>
        </p:txBody>
      </p:sp>
    </p:spTree>
    <p:extLst>
      <p:ext uri="{BB962C8B-B14F-4D97-AF65-F5344CB8AC3E}">
        <p14:creationId xmlns:p14="http://schemas.microsoft.com/office/powerpoint/2010/main" val="2778884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7A59E0-BF4E-45CB-B17D-E65B3C4072D1}" type="slidenum">
              <a:rPr lang="en-GB" smtClean="0"/>
              <a:t>24</a:t>
            </a:fld>
            <a:endParaRPr lang="en-GB"/>
          </a:p>
        </p:txBody>
      </p:sp>
    </p:spTree>
    <p:extLst>
      <p:ext uri="{BB962C8B-B14F-4D97-AF65-F5344CB8AC3E}">
        <p14:creationId xmlns:p14="http://schemas.microsoft.com/office/powerpoint/2010/main" val="569336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2951" indent="-292951">
              <a:buFont typeface="Arial" panose="020B0604020202020204" pitchFamily="34" charset="0"/>
              <a:buChar char="•"/>
            </a:pPr>
            <a:r>
              <a:rPr lang="en-GB" dirty="0">
                <a:solidFill>
                  <a:srgbClr val="000000"/>
                </a:solidFill>
              </a:rPr>
              <a:t>The Council does not hold enough data on gender reassignment or sexual orientation, for it to be statistically significant. </a:t>
            </a:r>
          </a:p>
          <a:p>
            <a:pPr marL="292951" indent="-292951">
              <a:buFont typeface="Arial" panose="020B0604020202020204" pitchFamily="34" charset="0"/>
              <a:buChar char="•"/>
            </a:pPr>
            <a:r>
              <a:rPr lang="en-GB" dirty="0">
                <a:solidFill>
                  <a:srgbClr val="000000"/>
                </a:solidFill>
              </a:rPr>
              <a:t>Southwark as a borough, has the second highest gay or bisexual population in London with 5.8% of the population and our workforce is broadly reflective of this figure.</a:t>
            </a:r>
          </a:p>
          <a:p>
            <a:pPr marL="292951" indent="-292951">
              <a:buFont typeface="Arial" panose="020B0604020202020204" pitchFamily="34" charset="0"/>
              <a:buChar char="•"/>
            </a:pPr>
            <a:r>
              <a:rPr lang="en-US" dirty="0">
                <a:solidFill>
                  <a:srgbClr val="000000"/>
                </a:solidFill>
              </a:rPr>
              <a:t>The Council’s LGBTQ+ staff Network has been a positive initiative for the engagement of staff from the LGBTQ+ community. Key events have been run by the network to raise awareness and inclusiveness within Southwark workforce</a:t>
            </a:r>
          </a:p>
          <a:p>
            <a:pPr marL="292951" indent="-292951">
              <a:buFont typeface="Arial" panose="020B0604020202020204" pitchFamily="34" charset="0"/>
              <a:buChar char="•"/>
            </a:pPr>
            <a:r>
              <a:rPr lang="en-US" dirty="0">
                <a:solidFill>
                  <a:srgbClr val="000000"/>
                </a:solidFill>
              </a:rPr>
              <a:t>Development of a new Transgender and gender identity guidance </a:t>
            </a:r>
            <a:endParaRPr lang="en-GB" dirty="0">
              <a:solidFill>
                <a:srgbClr val="000000"/>
              </a:solidFill>
            </a:endParaRPr>
          </a:p>
          <a:p>
            <a:endParaRPr lang="en-GB" dirty="0"/>
          </a:p>
        </p:txBody>
      </p:sp>
      <p:sp>
        <p:nvSpPr>
          <p:cNvPr id="4" name="Slide Number Placeholder 3"/>
          <p:cNvSpPr>
            <a:spLocks noGrp="1"/>
          </p:cNvSpPr>
          <p:nvPr>
            <p:ph type="sldNum" sz="quarter" idx="10"/>
          </p:nvPr>
        </p:nvSpPr>
        <p:spPr/>
        <p:txBody>
          <a:bodyPr/>
          <a:lstStyle/>
          <a:p>
            <a:fld id="{7F7A59E0-BF4E-45CB-B17D-E65B3C4072D1}" type="slidenum">
              <a:rPr lang="en-GB" smtClean="0"/>
              <a:t>25</a:t>
            </a:fld>
            <a:endParaRPr lang="en-GB"/>
          </a:p>
        </p:txBody>
      </p:sp>
    </p:spTree>
    <p:extLst>
      <p:ext uri="{BB962C8B-B14F-4D97-AF65-F5344CB8AC3E}">
        <p14:creationId xmlns:p14="http://schemas.microsoft.com/office/powerpoint/2010/main" val="4240983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Headcount</a:t>
            </a:r>
          </a:p>
          <a:p>
            <a:endParaRPr lang="en-GB" b="1" dirty="0"/>
          </a:p>
          <a:p>
            <a:r>
              <a:rPr lang="en-GB" dirty="0"/>
              <a:t>A workforce population of 4,293 is an increase of 2.3% of employee numbers from 2018-19. </a:t>
            </a:r>
          </a:p>
          <a:p>
            <a:endParaRPr lang="en-GB" dirty="0"/>
          </a:p>
          <a:p>
            <a:r>
              <a:rPr lang="en-GB" b="1" dirty="0"/>
              <a:t>Sex</a:t>
            </a:r>
          </a:p>
          <a:p>
            <a:endParaRPr lang="en-GB" dirty="0"/>
          </a:p>
          <a:p>
            <a:r>
              <a:rPr lang="en-GB" dirty="0"/>
              <a:t>The percentages of female and male employees are equal; 50% of employees are female; 50% are male. </a:t>
            </a:r>
            <a:r>
              <a:rPr lang="en-GB" i="1" dirty="0"/>
              <a:t>(Reference data 3). </a:t>
            </a:r>
            <a:r>
              <a:rPr lang="en-GB" dirty="0"/>
              <a:t>The sex split shows no change from last year </a:t>
            </a:r>
          </a:p>
          <a:p>
            <a:endParaRPr lang="en-GB" dirty="0"/>
          </a:p>
          <a:p>
            <a:r>
              <a:rPr lang="en-GB" b="1" dirty="0"/>
              <a:t>Disability</a:t>
            </a:r>
          </a:p>
          <a:p>
            <a:endParaRPr lang="en-GB" b="1" dirty="0"/>
          </a:p>
          <a:p>
            <a:r>
              <a:rPr lang="en-GB" dirty="0"/>
              <a:t>The percentage of people formally sharing a disability, 6.1% (260 individuals) has increased by 1.1% compared to the previous year </a:t>
            </a:r>
          </a:p>
          <a:p>
            <a:endParaRPr lang="en-GB" b="1" dirty="0"/>
          </a:p>
          <a:p>
            <a:r>
              <a:rPr lang="en-GB" b="1" dirty="0"/>
              <a:t>Ethnic origin of employees</a:t>
            </a:r>
          </a:p>
          <a:p>
            <a:endParaRPr lang="en-GB" b="1" dirty="0"/>
          </a:p>
          <a:p>
            <a:r>
              <a:rPr lang="en-GB" dirty="0"/>
              <a:t>There is minimal change in the percentage of employees who classify themselves as white (49%) with a slight increase of staff  who classify themselves as black from 37% to 38%. However, the percentage of  staff who identify as Mixed, Other or Asian has not changed since last year.</a:t>
            </a:r>
          </a:p>
          <a:p>
            <a:endParaRPr lang="en-GB" b="1" dirty="0"/>
          </a:p>
          <a:p>
            <a:r>
              <a:rPr lang="en-GB" b="1" dirty="0"/>
              <a:t>Age</a:t>
            </a:r>
          </a:p>
          <a:p>
            <a:endParaRPr lang="en-GB" b="1" dirty="0"/>
          </a:p>
          <a:p>
            <a:r>
              <a:rPr lang="en-GB" dirty="0"/>
              <a:t>The average age of employees is  marginally the same at 46.4  years</a:t>
            </a:r>
            <a:endParaRPr lang="en-GB" b="1" dirty="0"/>
          </a:p>
        </p:txBody>
      </p:sp>
      <p:sp>
        <p:nvSpPr>
          <p:cNvPr id="4" name="Slide Number Placeholder 3"/>
          <p:cNvSpPr>
            <a:spLocks noGrp="1"/>
          </p:cNvSpPr>
          <p:nvPr>
            <p:ph type="sldNum" sz="quarter" idx="10"/>
          </p:nvPr>
        </p:nvSpPr>
        <p:spPr/>
        <p:txBody>
          <a:bodyPr/>
          <a:lstStyle/>
          <a:p>
            <a:fld id="{7F7A59E0-BF4E-45CB-B17D-E65B3C4072D1}" type="slidenum">
              <a:rPr lang="en-GB" smtClean="0"/>
              <a:t>4</a:t>
            </a:fld>
            <a:endParaRPr lang="en-GB"/>
          </a:p>
        </p:txBody>
      </p:sp>
    </p:spTree>
    <p:extLst>
      <p:ext uri="{BB962C8B-B14F-4D97-AF65-F5344CB8AC3E}">
        <p14:creationId xmlns:p14="http://schemas.microsoft.com/office/powerpoint/2010/main" val="2012028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7A59E0-BF4E-45CB-B17D-E65B3C4072D1}" type="slidenum">
              <a:rPr lang="en-GB" smtClean="0"/>
              <a:t>27</a:t>
            </a:fld>
            <a:endParaRPr lang="en-GB"/>
          </a:p>
        </p:txBody>
      </p:sp>
    </p:spTree>
    <p:extLst>
      <p:ext uri="{BB962C8B-B14F-4D97-AF65-F5344CB8AC3E}">
        <p14:creationId xmlns:p14="http://schemas.microsoft.com/office/powerpoint/2010/main" val="2348796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7A59E0-BF4E-45CB-B17D-E65B3C4072D1}" type="slidenum">
              <a:rPr lang="en-GB" smtClean="0"/>
              <a:t>32</a:t>
            </a:fld>
            <a:endParaRPr lang="en-GB"/>
          </a:p>
        </p:txBody>
      </p:sp>
    </p:spTree>
    <p:extLst>
      <p:ext uri="{BB962C8B-B14F-4D97-AF65-F5344CB8AC3E}">
        <p14:creationId xmlns:p14="http://schemas.microsoft.com/office/powerpoint/2010/main" val="274438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46.4% of our staff from a White background (representing 23.2% of the total workforce) undertook training either </a:t>
            </a:r>
            <a:r>
              <a:rPr lang="en-GB" dirty="0">
                <a:solidFill>
                  <a:srgbClr val="000000"/>
                </a:solidFill>
              </a:rPr>
              <a:t>classroom-based or e-learning </a:t>
            </a:r>
            <a:r>
              <a:rPr lang="en-US" dirty="0">
                <a:solidFill>
                  <a:srgbClr val="000000"/>
                </a:solidFill>
              </a:rPr>
              <a:t>compared to 50.3% of our </a:t>
            </a:r>
            <a:r>
              <a:rPr lang="en-GB" dirty="0" smtClean="0">
                <a:solidFill>
                  <a:srgbClr val="000000"/>
                </a:solidFill>
              </a:rPr>
              <a:t>Black, Asian and Minority Ethnic</a:t>
            </a:r>
            <a:r>
              <a:rPr lang="en-US" dirty="0" smtClean="0">
                <a:solidFill>
                  <a:srgbClr val="000000"/>
                </a:solidFill>
              </a:rPr>
              <a:t> </a:t>
            </a:r>
            <a:r>
              <a:rPr lang="en-US" dirty="0">
                <a:solidFill>
                  <a:srgbClr val="000000"/>
                </a:solidFill>
              </a:rPr>
              <a:t>staff (representing 24.7% of the total workforce)</a:t>
            </a:r>
            <a:endParaRPr lang="en-GB" dirty="0"/>
          </a:p>
        </p:txBody>
      </p:sp>
      <p:sp>
        <p:nvSpPr>
          <p:cNvPr id="4" name="Slide Number Placeholder 3"/>
          <p:cNvSpPr>
            <a:spLocks noGrp="1"/>
          </p:cNvSpPr>
          <p:nvPr>
            <p:ph type="sldNum" sz="quarter" idx="10"/>
          </p:nvPr>
        </p:nvSpPr>
        <p:spPr/>
        <p:txBody>
          <a:bodyPr/>
          <a:lstStyle/>
          <a:p>
            <a:fld id="{7F7A59E0-BF4E-45CB-B17D-E65B3C4072D1}" type="slidenum">
              <a:rPr lang="en-GB" smtClean="0"/>
              <a:t>33</a:t>
            </a:fld>
            <a:endParaRPr lang="en-GB"/>
          </a:p>
        </p:txBody>
      </p:sp>
    </p:spTree>
    <p:extLst>
      <p:ext uri="{BB962C8B-B14F-4D97-AF65-F5344CB8AC3E}">
        <p14:creationId xmlns:p14="http://schemas.microsoft.com/office/powerpoint/2010/main" val="4053069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0000"/>
                </a:solidFill>
              </a:rPr>
              <a:t>Managers are encouraged to apply for sponsorship to attend one of  the Council’s ILM accredited leadership and management qualifications which are offered at levels 2, 3, and 5</a:t>
            </a:r>
            <a:endParaRPr lang="en-GB" dirty="0"/>
          </a:p>
        </p:txBody>
      </p:sp>
      <p:sp>
        <p:nvSpPr>
          <p:cNvPr id="4" name="Slide Number Placeholder 3"/>
          <p:cNvSpPr>
            <a:spLocks noGrp="1"/>
          </p:cNvSpPr>
          <p:nvPr>
            <p:ph type="sldNum" sz="quarter" idx="10"/>
          </p:nvPr>
        </p:nvSpPr>
        <p:spPr/>
        <p:txBody>
          <a:bodyPr/>
          <a:lstStyle/>
          <a:p>
            <a:fld id="{7F7A59E0-BF4E-45CB-B17D-E65B3C4072D1}" type="slidenum">
              <a:rPr lang="en-GB" smtClean="0"/>
              <a:t>34</a:t>
            </a:fld>
            <a:endParaRPr lang="en-GB"/>
          </a:p>
        </p:txBody>
      </p:sp>
    </p:spTree>
    <p:extLst>
      <p:ext uri="{BB962C8B-B14F-4D97-AF65-F5344CB8AC3E}">
        <p14:creationId xmlns:p14="http://schemas.microsoft.com/office/powerpoint/2010/main" val="553073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To summarise the</a:t>
            </a:r>
            <a:r>
              <a:rPr lang="en-GB" b="1" baseline="0" dirty="0" smtClean="0"/>
              <a:t> key data for the workforce based on the last report was:-</a:t>
            </a:r>
            <a:endParaRPr lang="en-GB" b="1" dirty="0" smtClean="0"/>
          </a:p>
          <a:p>
            <a:r>
              <a:rPr lang="en-GB" b="1" dirty="0" smtClean="0"/>
              <a:t>Headcount</a:t>
            </a:r>
            <a:endParaRPr lang="en-GB" b="1" dirty="0"/>
          </a:p>
          <a:p>
            <a:endParaRPr lang="en-GB" b="1" dirty="0"/>
          </a:p>
          <a:p>
            <a:r>
              <a:rPr lang="en-GB" dirty="0"/>
              <a:t>A workforce population of 4,293 is an increase of 2.3% of employee numbers from 2018-19. </a:t>
            </a:r>
          </a:p>
          <a:p>
            <a:endParaRPr lang="en-GB" dirty="0"/>
          </a:p>
          <a:p>
            <a:r>
              <a:rPr lang="en-GB" b="1" dirty="0"/>
              <a:t>Sex</a:t>
            </a:r>
          </a:p>
          <a:p>
            <a:endParaRPr lang="en-GB" dirty="0"/>
          </a:p>
          <a:p>
            <a:r>
              <a:rPr lang="en-GB" dirty="0"/>
              <a:t>The percentages of female and male employees are equal; 50% of employees are female; 50% are male. </a:t>
            </a:r>
            <a:r>
              <a:rPr lang="en-GB" i="1" dirty="0"/>
              <a:t>(Reference data 3). </a:t>
            </a:r>
            <a:r>
              <a:rPr lang="en-GB" dirty="0"/>
              <a:t>The sex split shows no change from last year </a:t>
            </a:r>
          </a:p>
          <a:p>
            <a:endParaRPr lang="en-GB" dirty="0"/>
          </a:p>
          <a:p>
            <a:r>
              <a:rPr lang="en-GB" b="1" dirty="0"/>
              <a:t>Disability</a:t>
            </a:r>
          </a:p>
          <a:p>
            <a:endParaRPr lang="en-GB" b="1" dirty="0"/>
          </a:p>
          <a:p>
            <a:r>
              <a:rPr lang="en-GB" dirty="0"/>
              <a:t>The percentage of people formally sharing a disability, 6.1% (260 individuals) has increased by 1.1% compared to the previous year </a:t>
            </a:r>
          </a:p>
          <a:p>
            <a:endParaRPr lang="en-GB" b="1" dirty="0"/>
          </a:p>
          <a:p>
            <a:r>
              <a:rPr lang="en-GB" b="1" dirty="0"/>
              <a:t>Ethnic origin of employees</a:t>
            </a:r>
          </a:p>
          <a:p>
            <a:endParaRPr lang="en-GB" b="1" dirty="0"/>
          </a:p>
          <a:p>
            <a:r>
              <a:rPr lang="en-GB" dirty="0"/>
              <a:t>There is minimal change in the percentage of employees who classify themselves as white (49%) with a slight increase of staff  who classify themselves as black from 37% to 38%. However, the percentage of  staff who identify as Mixed, Other or Asian has not changed since last year.</a:t>
            </a:r>
          </a:p>
          <a:p>
            <a:endParaRPr lang="en-GB" b="1" dirty="0"/>
          </a:p>
          <a:p>
            <a:r>
              <a:rPr lang="en-GB" b="1" dirty="0"/>
              <a:t>Age</a:t>
            </a:r>
          </a:p>
          <a:p>
            <a:endParaRPr lang="en-GB" b="1" dirty="0"/>
          </a:p>
          <a:p>
            <a:r>
              <a:rPr lang="en-GB" dirty="0"/>
              <a:t>The average age of employees is  marginally the same at 46.4  years</a:t>
            </a:r>
            <a:endParaRPr lang="en-GB" b="1" dirty="0"/>
          </a:p>
        </p:txBody>
      </p:sp>
      <p:sp>
        <p:nvSpPr>
          <p:cNvPr id="4" name="Slide Number Placeholder 3"/>
          <p:cNvSpPr>
            <a:spLocks noGrp="1"/>
          </p:cNvSpPr>
          <p:nvPr>
            <p:ph type="sldNum" sz="quarter" idx="10"/>
          </p:nvPr>
        </p:nvSpPr>
        <p:spPr/>
        <p:txBody>
          <a:bodyPr/>
          <a:lstStyle/>
          <a:p>
            <a:fld id="{7F7A59E0-BF4E-45CB-B17D-E65B3C4072D1}" type="slidenum">
              <a:rPr lang="en-GB" smtClean="0"/>
              <a:t>37</a:t>
            </a:fld>
            <a:endParaRPr lang="en-GB"/>
          </a:p>
        </p:txBody>
      </p:sp>
    </p:spTree>
    <p:extLst>
      <p:ext uri="{BB962C8B-B14F-4D97-AF65-F5344CB8AC3E}">
        <p14:creationId xmlns:p14="http://schemas.microsoft.com/office/powerpoint/2010/main" val="3070153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7A59E0-BF4E-45CB-B17D-E65B3C4072D1}" type="slidenum">
              <a:rPr lang="en-GB" smtClean="0"/>
              <a:t>5</a:t>
            </a:fld>
            <a:endParaRPr lang="en-GB"/>
          </a:p>
        </p:txBody>
      </p:sp>
    </p:spTree>
    <p:extLst>
      <p:ext uri="{BB962C8B-B14F-4D97-AF65-F5344CB8AC3E}">
        <p14:creationId xmlns:p14="http://schemas.microsoft.com/office/powerpoint/2010/main" val="1395430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Largest percentage of Asian staff are located</a:t>
            </a:r>
            <a:r>
              <a:rPr lang="en-GB" baseline="0" dirty="0"/>
              <a:t> in CE Department</a:t>
            </a:r>
          </a:p>
          <a:p>
            <a:endParaRPr lang="en-GB" baseline="0" dirty="0"/>
          </a:p>
          <a:p>
            <a:r>
              <a:rPr lang="en-GB" baseline="0" dirty="0"/>
              <a:t>Largest percentage of Black and mixed staff are based in Housing and Modernisation</a:t>
            </a:r>
          </a:p>
          <a:p>
            <a:endParaRPr lang="en-GB" baseline="0" dirty="0"/>
          </a:p>
          <a:p>
            <a:r>
              <a:rPr lang="en-GB" baseline="0" dirty="0"/>
              <a:t>Largest percentage of staff who identify their ethnic origin as other are based in Place and Wellbeing</a:t>
            </a:r>
          </a:p>
          <a:p>
            <a:endParaRPr lang="en-GB" baseline="0" dirty="0"/>
          </a:p>
          <a:p>
            <a:r>
              <a:rPr lang="en-GB" baseline="0" dirty="0"/>
              <a:t>Largest percentage of white staff are based in CE department</a:t>
            </a:r>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7F7A59E0-BF4E-45CB-B17D-E65B3C4072D1}" type="slidenum">
              <a:rPr lang="en-GB" smtClean="0"/>
              <a:t>6</a:t>
            </a:fld>
            <a:endParaRPr lang="en-GB"/>
          </a:p>
        </p:txBody>
      </p:sp>
    </p:spTree>
    <p:extLst>
      <p:ext uri="{BB962C8B-B14F-4D97-AF65-F5344CB8AC3E}">
        <p14:creationId xmlns:p14="http://schemas.microsoft.com/office/powerpoint/2010/main" val="243657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443">
              <a:defRPr/>
            </a:pPr>
            <a:endParaRPr lang="en-GB" dirty="0">
              <a:solidFill>
                <a:srgbClr val="000000"/>
              </a:solidFill>
            </a:endParaRPr>
          </a:p>
          <a:p>
            <a:r>
              <a:rPr lang="en-GB" dirty="0">
                <a:solidFill>
                  <a:srgbClr val="000000"/>
                </a:solidFill>
              </a:rPr>
              <a:t>The percentages of Black, Asian and Minority Ethnic employees are lower in grades 14 and above. </a:t>
            </a:r>
            <a:endParaRPr lang="en-GB" b="1" dirty="0">
              <a:solidFill>
                <a:srgbClr val="FF0000"/>
              </a:solidFill>
            </a:endParaRPr>
          </a:p>
          <a:p>
            <a:pPr>
              <a:lnSpc>
                <a:spcPct val="100000"/>
              </a:lnSpc>
            </a:pPr>
            <a:r>
              <a:rPr lang="en-GB" dirty="0">
                <a:solidFill>
                  <a:srgbClr val="000000"/>
                </a:solidFill>
              </a:rPr>
              <a:t>22% of senior council officers at Grade 14 (Head of Service or equivalent) and above are black, Asian or from minority ethnic groups, </a:t>
            </a:r>
            <a:r>
              <a:rPr lang="en-GB" b="1" dirty="0">
                <a:solidFill>
                  <a:srgbClr val="000000"/>
                </a:solidFill>
              </a:rPr>
              <a:t>this has increased by 4% from the previous year</a:t>
            </a:r>
          </a:p>
          <a:p>
            <a:pPr>
              <a:lnSpc>
                <a:spcPct val="100000"/>
              </a:lnSpc>
            </a:pPr>
            <a:endParaRPr lang="en-GB" b="1" dirty="0">
              <a:solidFill>
                <a:srgbClr val="000000"/>
              </a:solidFill>
            </a:endParaRPr>
          </a:p>
          <a:p>
            <a:pPr defTabSz="937443">
              <a:defRPr/>
            </a:pPr>
            <a:r>
              <a:rPr lang="en-GB" dirty="0">
                <a:solidFill>
                  <a:srgbClr val="000000"/>
                </a:solidFill>
              </a:rPr>
              <a:t>Other grade bands* - mainly consists of employees on various TUPE conditions</a:t>
            </a:r>
          </a:p>
          <a:p>
            <a:pPr>
              <a:lnSpc>
                <a:spcPct val="100000"/>
              </a:lnSpc>
            </a:pPr>
            <a:endParaRPr lang="en-GB" dirty="0"/>
          </a:p>
          <a:p>
            <a:endParaRPr lang="en-GB" dirty="0"/>
          </a:p>
        </p:txBody>
      </p:sp>
      <p:sp>
        <p:nvSpPr>
          <p:cNvPr id="4" name="Slide Number Placeholder 3"/>
          <p:cNvSpPr>
            <a:spLocks noGrp="1"/>
          </p:cNvSpPr>
          <p:nvPr>
            <p:ph type="sldNum" sz="quarter" idx="10"/>
          </p:nvPr>
        </p:nvSpPr>
        <p:spPr/>
        <p:txBody>
          <a:bodyPr/>
          <a:lstStyle/>
          <a:p>
            <a:fld id="{7F7A59E0-BF4E-45CB-B17D-E65B3C4072D1}" type="slidenum">
              <a:rPr lang="en-GB" smtClean="0"/>
              <a:t>7</a:t>
            </a:fld>
            <a:endParaRPr lang="en-GB"/>
          </a:p>
        </p:txBody>
      </p:sp>
    </p:spTree>
    <p:extLst>
      <p:ext uri="{BB962C8B-B14F-4D97-AF65-F5344CB8AC3E}">
        <p14:creationId xmlns:p14="http://schemas.microsoft.com/office/powerpoint/2010/main" val="1743564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12750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7A59E0-BF4E-45CB-B17D-E65B3C4072D1}" type="slidenum">
              <a:rPr lang="en-GB" smtClean="0"/>
              <a:t>10</a:t>
            </a:fld>
            <a:endParaRPr lang="en-GB"/>
          </a:p>
        </p:txBody>
      </p:sp>
    </p:spTree>
    <p:extLst>
      <p:ext uri="{BB962C8B-B14F-4D97-AF65-F5344CB8AC3E}">
        <p14:creationId xmlns:p14="http://schemas.microsoft.com/office/powerpoint/2010/main" val="276108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1532" indent="-351532">
              <a:lnSpc>
                <a:spcPct val="150000"/>
              </a:lnSpc>
              <a:buFont typeface="Arial" panose="020B0604020202020204" pitchFamily="34" charset="0"/>
              <a:buChar char="•"/>
            </a:pPr>
            <a:r>
              <a:rPr lang="en-GB" dirty="0">
                <a:solidFill>
                  <a:srgbClr val="000000"/>
                </a:solidFill>
              </a:rPr>
              <a:t>The definition of disabled under the Equality Act 2010 applies if you have a physical or mental impairment that has a 'substantial' and 'long-term' negative effect on your ability to do normal daily activities</a:t>
            </a:r>
          </a:p>
          <a:p>
            <a:pPr marL="351532" indent="-351532" defTabSz="937443">
              <a:lnSpc>
                <a:spcPct val="150000"/>
              </a:lnSpc>
              <a:buFont typeface="Arial" panose="020B0604020202020204" pitchFamily="34" charset="0"/>
              <a:buChar char="•"/>
              <a:defRPr/>
            </a:pPr>
            <a:r>
              <a:rPr lang="en-GB" dirty="0">
                <a:solidFill>
                  <a:srgbClr val="000000"/>
                </a:solidFill>
              </a:rPr>
              <a:t>The locally economic disabled workforce stands at 6.2, Southwark has 6.1 % representation so is broadly reflective of our community. </a:t>
            </a:r>
          </a:p>
          <a:p>
            <a:pPr marL="351532" indent="-351532">
              <a:lnSpc>
                <a:spcPct val="150000"/>
              </a:lnSpc>
              <a:buFont typeface="Arial" panose="020B0604020202020204" pitchFamily="34" charset="0"/>
              <a:buChar char="•"/>
            </a:pPr>
            <a:endParaRPr lang="en-GB" dirty="0">
              <a:solidFill>
                <a:srgbClr val="000000"/>
              </a:solidFill>
            </a:endParaRPr>
          </a:p>
          <a:p>
            <a:pPr marL="351532" indent="-351532">
              <a:lnSpc>
                <a:spcPct val="150000"/>
              </a:lnSpc>
              <a:buFont typeface="Arial" panose="020B0604020202020204" pitchFamily="34" charset="0"/>
              <a:buChar char="•"/>
            </a:pPr>
            <a:r>
              <a:rPr lang="en-US" dirty="0">
                <a:solidFill>
                  <a:srgbClr val="000000"/>
                </a:solidFill>
              </a:rPr>
              <a:t>Promoting share not declare and #</a:t>
            </a:r>
            <a:r>
              <a:rPr lang="en-US" dirty="0" err="1">
                <a:solidFill>
                  <a:srgbClr val="000000"/>
                </a:solidFill>
              </a:rPr>
              <a:t>IamConfident</a:t>
            </a:r>
            <a:endParaRPr lang="en-US" dirty="0">
              <a:solidFill>
                <a:srgbClr val="000000"/>
              </a:solidFill>
            </a:endParaRPr>
          </a:p>
          <a:p>
            <a:pPr marL="351532" indent="-351532">
              <a:lnSpc>
                <a:spcPct val="150000"/>
              </a:lnSpc>
              <a:buFont typeface="Arial" panose="020B0604020202020204" pitchFamily="34" charset="0"/>
              <a:buChar char="•"/>
            </a:pPr>
            <a:r>
              <a:rPr lang="en-US" dirty="0">
                <a:solidFill>
                  <a:srgbClr val="000000"/>
                </a:solidFill>
              </a:rPr>
              <a:t>Continued commitment to the government scheme for Disability Confident</a:t>
            </a:r>
            <a:endParaRPr lang="en-GB" dirty="0">
              <a:solidFill>
                <a:srgbClr val="000000"/>
              </a:solidFill>
            </a:endParaRPr>
          </a:p>
          <a:p>
            <a:pPr marL="351532" indent="-351532">
              <a:lnSpc>
                <a:spcPct val="150000"/>
              </a:lnSpc>
              <a:buFont typeface="Arial" panose="020B0604020202020204" pitchFamily="34" charset="0"/>
              <a:buChar char="•"/>
            </a:pPr>
            <a:r>
              <a:rPr lang="en-US" dirty="0">
                <a:solidFill>
                  <a:srgbClr val="000000"/>
                </a:solidFill>
              </a:rPr>
              <a:t>The Council is a member of the Business Disability Forum</a:t>
            </a:r>
          </a:p>
          <a:p>
            <a:pPr marL="351532" indent="-351532">
              <a:lnSpc>
                <a:spcPct val="150000"/>
              </a:lnSpc>
              <a:buFont typeface="Arial" panose="020B0604020202020204" pitchFamily="34" charset="0"/>
              <a:buChar char="•"/>
            </a:pPr>
            <a:r>
              <a:rPr lang="en-US" dirty="0" err="1">
                <a:solidFill>
                  <a:srgbClr val="000000"/>
                </a:solidFill>
              </a:rPr>
              <a:t>Ncompass</a:t>
            </a:r>
            <a:r>
              <a:rPr lang="en-US" dirty="0">
                <a:solidFill>
                  <a:srgbClr val="000000"/>
                </a:solidFill>
              </a:rPr>
              <a:t>, the Council’s all-inclusive disability staff network was launched in December 2019. </a:t>
            </a:r>
            <a:endParaRPr lang="en-GB" dirty="0">
              <a:solidFill>
                <a:srgbClr val="000000"/>
              </a:solidFill>
            </a:endParaRPr>
          </a:p>
          <a:p>
            <a:endParaRPr lang="en-GB" dirty="0"/>
          </a:p>
        </p:txBody>
      </p:sp>
      <p:sp>
        <p:nvSpPr>
          <p:cNvPr id="4" name="Slide Number Placeholder 3"/>
          <p:cNvSpPr>
            <a:spLocks noGrp="1"/>
          </p:cNvSpPr>
          <p:nvPr>
            <p:ph type="sldNum" sz="quarter" idx="10"/>
          </p:nvPr>
        </p:nvSpPr>
        <p:spPr/>
        <p:txBody>
          <a:bodyPr/>
          <a:lstStyle/>
          <a:p>
            <a:fld id="{7F7A59E0-BF4E-45CB-B17D-E65B3C4072D1}" type="slidenum">
              <a:rPr lang="en-GB" smtClean="0"/>
              <a:t>11</a:t>
            </a:fld>
            <a:endParaRPr lang="en-GB"/>
          </a:p>
        </p:txBody>
      </p:sp>
    </p:spTree>
    <p:extLst>
      <p:ext uri="{BB962C8B-B14F-4D97-AF65-F5344CB8AC3E}">
        <p14:creationId xmlns:p14="http://schemas.microsoft.com/office/powerpoint/2010/main" val="65571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0000"/>
                </a:solidFill>
              </a:rPr>
              <a:t>Average sickness per person was 7.4 days, shows a slight increase of 0.3 days per person from last year</a:t>
            </a:r>
          </a:p>
          <a:p>
            <a:endParaRPr lang="en-GB" dirty="0">
              <a:solidFill>
                <a:srgbClr val="000000"/>
              </a:solidFill>
            </a:endParaRPr>
          </a:p>
          <a:p>
            <a:r>
              <a:rPr lang="en-GB" dirty="0">
                <a:solidFill>
                  <a:srgbClr val="000000"/>
                </a:solidFill>
              </a:rPr>
              <a:t>Staff who had no sickness absence during the year (51%). </a:t>
            </a:r>
          </a:p>
          <a:p>
            <a:endParaRPr lang="en-GB" dirty="0">
              <a:solidFill>
                <a:srgbClr val="000000"/>
              </a:solidFill>
            </a:endParaRPr>
          </a:p>
          <a:p>
            <a:r>
              <a:rPr lang="en-GB" dirty="0">
                <a:solidFill>
                  <a:srgbClr val="000000"/>
                </a:solidFill>
              </a:rPr>
              <a:t>Top 5 reasons for sickness absence has seen a change in the figures since last year.</a:t>
            </a:r>
          </a:p>
          <a:p>
            <a:endParaRPr lang="en-GB" dirty="0">
              <a:solidFill>
                <a:srgbClr val="000000"/>
              </a:solidFill>
            </a:endParaRPr>
          </a:p>
          <a:p>
            <a:r>
              <a:rPr lang="en-GB" dirty="0">
                <a:solidFill>
                  <a:srgbClr val="000000"/>
                </a:solidFill>
              </a:rPr>
              <a:t>An increase in  reporting of ‘stress/ depression/ anxiety/ mental health’, 9.2% in 2018-19 to 26% in 2019 -20</a:t>
            </a:r>
          </a:p>
          <a:p>
            <a:endParaRPr lang="en-GB" dirty="0">
              <a:solidFill>
                <a:srgbClr val="000000"/>
              </a:solidFill>
            </a:endParaRPr>
          </a:p>
          <a:p>
            <a:r>
              <a:rPr lang="en-GB" dirty="0">
                <a:solidFill>
                  <a:srgbClr val="000000"/>
                </a:solidFill>
              </a:rPr>
              <a:t>However, there</a:t>
            </a:r>
            <a:r>
              <a:rPr lang="en-GB" baseline="0" dirty="0">
                <a:solidFill>
                  <a:srgbClr val="000000"/>
                </a:solidFill>
              </a:rPr>
              <a:t> has been a decrease in staff reporting minor conditions and muscular skeletal conditions.</a:t>
            </a:r>
            <a:endParaRPr lang="en-GB" dirty="0">
              <a:solidFill>
                <a:srgbClr val="000000"/>
              </a:solidFill>
            </a:endParaRPr>
          </a:p>
          <a:p>
            <a:r>
              <a:rPr lang="en-GB" dirty="0">
                <a:solidFill>
                  <a:srgbClr val="000000"/>
                </a:solidFill>
              </a:rPr>
              <a:t>An increase in occupational health referrals related to mental health conditions. 22% in 2018-19 to 31% in 2019 -20</a:t>
            </a:r>
          </a:p>
          <a:p>
            <a:endParaRPr lang="en-GB" dirty="0">
              <a:solidFill>
                <a:srgbClr val="000000"/>
              </a:solidFill>
            </a:endParaRPr>
          </a:p>
          <a:p>
            <a:endParaRPr lang="en-GB" dirty="0"/>
          </a:p>
          <a:p>
            <a:endParaRPr lang="en-GB" dirty="0"/>
          </a:p>
        </p:txBody>
      </p:sp>
      <p:sp>
        <p:nvSpPr>
          <p:cNvPr id="4" name="Slide Number Placeholder 3"/>
          <p:cNvSpPr>
            <a:spLocks noGrp="1"/>
          </p:cNvSpPr>
          <p:nvPr>
            <p:ph type="sldNum" sz="quarter" idx="10"/>
          </p:nvPr>
        </p:nvSpPr>
        <p:spPr/>
        <p:txBody>
          <a:bodyPr/>
          <a:lstStyle/>
          <a:p>
            <a:fld id="{7F7A59E0-BF4E-45CB-B17D-E65B3C4072D1}" type="slidenum">
              <a:rPr lang="en-GB" smtClean="0"/>
              <a:t>12</a:t>
            </a:fld>
            <a:endParaRPr lang="en-GB"/>
          </a:p>
        </p:txBody>
      </p:sp>
    </p:spTree>
    <p:extLst>
      <p:ext uri="{BB962C8B-B14F-4D97-AF65-F5344CB8AC3E}">
        <p14:creationId xmlns:p14="http://schemas.microsoft.com/office/powerpoint/2010/main" val="1060999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Coloured Background">
    <p:spTree>
      <p:nvGrpSpPr>
        <p:cNvPr id="1" name=""/>
        <p:cNvGrpSpPr/>
        <p:nvPr/>
      </p:nvGrpSpPr>
      <p:grpSpPr>
        <a:xfrm>
          <a:off x="0" y="0"/>
          <a:ext cx="0" cy="0"/>
          <a:chOff x="0" y="0"/>
          <a:chExt cx="0" cy="0"/>
        </a:xfrm>
      </p:grpSpPr>
      <p:sp>
        <p:nvSpPr>
          <p:cNvPr id="9" name="Rectangle 8"/>
          <p:cNvSpPr/>
          <p:nvPr userDrawn="1"/>
        </p:nvSpPr>
        <p:spPr>
          <a:xfrm>
            <a:off x="360001" y="360000"/>
            <a:ext cx="8409350" cy="5112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p:nvPr>
        </p:nvSpPr>
        <p:spPr>
          <a:xfrm>
            <a:off x="720000" y="720002"/>
            <a:ext cx="6559200" cy="1692771"/>
          </a:xfrm>
        </p:spPr>
        <p:txBody>
          <a:bodyPr/>
          <a:lstStyle>
            <a:lvl1pPr>
              <a:defRPr>
                <a:solidFill>
                  <a:srgbClr val="FFFFFF"/>
                </a:solidFill>
              </a:defRPr>
            </a:lvl1pPr>
          </a:lstStyle>
          <a:p>
            <a:r>
              <a:rPr lang="en-US"/>
              <a:t>Click to edit Master title style</a:t>
            </a:r>
            <a:endParaRPr lang="en-GB"/>
          </a:p>
        </p:txBody>
      </p:sp>
      <p:sp>
        <p:nvSpPr>
          <p:cNvPr id="3" name="Subtitle 2"/>
          <p:cNvSpPr>
            <a:spLocks noGrp="1"/>
          </p:cNvSpPr>
          <p:nvPr>
            <p:ph type="subTitle" idx="1"/>
          </p:nvPr>
        </p:nvSpPr>
        <p:spPr>
          <a:xfrm>
            <a:off x="720000" y="2566802"/>
            <a:ext cx="6559200" cy="359073"/>
          </a:xfrm>
        </p:spPr>
        <p:txBody>
          <a:bodyPr>
            <a:noAutofit/>
          </a:bodyPr>
          <a:lstStyle>
            <a:lvl1pPr marL="0" indent="0" algn="l">
              <a:lnSpc>
                <a:spcPts val="2800"/>
              </a:lnSpc>
              <a:buNone/>
              <a:defRPr sz="26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5922002"/>
            <a:ext cx="1296000" cy="57483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299" y="5661250"/>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CAMPAIGN</a:t>
            </a:r>
          </a:p>
          <a:p>
            <a:r>
              <a:rPr lang="en-GB"/>
              <a:t>LOGO</a:t>
            </a:r>
          </a:p>
        </p:txBody>
      </p:sp>
    </p:spTree>
    <p:extLst>
      <p:ext uri="{BB962C8B-B14F-4D97-AF65-F5344CB8AC3E}">
        <p14:creationId xmlns:p14="http://schemas.microsoft.com/office/powerpoint/2010/main" val="166336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15" name="Content Placeholder 14"/>
          <p:cNvSpPr>
            <a:spLocks noGrp="1"/>
          </p:cNvSpPr>
          <p:nvPr>
            <p:ph sz="quarter" idx="15"/>
          </p:nvPr>
        </p:nvSpPr>
        <p:spPr>
          <a:xfrm>
            <a:off x="368301" y="2196000"/>
            <a:ext cx="4059238" cy="3960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6"/>
          </p:nvPr>
        </p:nvSpPr>
        <p:spPr>
          <a:xfrm>
            <a:off x="4716465" y="2196000"/>
            <a:ext cx="4052887" cy="3960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7"/>
          </p:nvPr>
        </p:nvSpPr>
        <p:spPr/>
        <p:txBody>
          <a:bodyPr/>
          <a:lstStyle/>
          <a:p>
            <a:endParaRPr lang="en-GB"/>
          </a:p>
        </p:txBody>
      </p:sp>
      <p:sp>
        <p:nvSpPr>
          <p:cNvPr id="4" name="Footer Placeholder 3"/>
          <p:cNvSpPr>
            <a:spLocks noGrp="1"/>
          </p:cNvSpPr>
          <p:nvPr>
            <p:ph type="ftr" sz="quarter" idx="18"/>
          </p:nvPr>
        </p:nvSpPr>
        <p:spPr/>
        <p:txBody>
          <a:bodyPr/>
          <a:lstStyle/>
          <a:p>
            <a:endParaRPr lang="en-GB"/>
          </a:p>
        </p:txBody>
      </p:sp>
      <p:sp>
        <p:nvSpPr>
          <p:cNvPr id="8" name="Slide Number Placeholder 7"/>
          <p:cNvSpPr>
            <a:spLocks noGrp="1"/>
          </p:cNvSpPr>
          <p:nvPr>
            <p:ph type="sldNum" sz="quarter" idx="19"/>
          </p:nvPr>
        </p:nvSpPr>
        <p:spPr/>
        <p:txBody>
          <a:bodyPr/>
          <a:lstStyle/>
          <a:p>
            <a:fld id="{B9F1D033-0F2B-4A91-A3BE-A6E888F59A17}" type="slidenum">
              <a:rPr lang="en-GB" smtClean="0"/>
              <a:pPr/>
              <a:t>‹#›</a:t>
            </a:fld>
            <a:endParaRPr lang="en-GB"/>
          </a:p>
        </p:txBody>
      </p:sp>
    </p:spTree>
    <p:extLst>
      <p:ext uri="{BB962C8B-B14F-4D97-AF65-F5344CB8AC3E}">
        <p14:creationId xmlns:p14="http://schemas.microsoft.com/office/powerpoint/2010/main" val="378391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343208-FF86-4B17-AE18-7BA2EFE1CBB7}"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200F44-7154-43DD-84FD-01B52D201DCD}" type="slidenum">
              <a:rPr lang="en-GB" smtClean="0"/>
              <a:t>‹#›</a:t>
            </a:fld>
            <a:endParaRPr lang="en-GB"/>
          </a:p>
        </p:txBody>
      </p:sp>
    </p:spTree>
    <p:extLst>
      <p:ext uri="{BB962C8B-B14F-4D97-AF65-F5344CB8AC3E}">
        <p14:creationId xmlns:p14="http://schemas.microsoft.com/office/powerpoint/2010/main" val="1640901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43208-FF86-4B17-AE18-7BA2EFE1CBB7}"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200F44-7154-43DD-84FD-01B52D201DCD}" type="slidenum">
              <a:rPr lang="en-GB" smtClean="0"/>
              <a:t>‹#›</a:t>
            </a:fld>
            <a:endParaRPr lang="en-GB"/>
          </a:p>
        </p:txBody>
      </p:sp>
    </p:spTree>
    <p:extLst>
      <p:ext uri="{BB962C8B-B14F-4D97-AF65-F5344CB8AC3E}">
        <p14:creationId xmlns:p14="http://schemas.microsoft.com/office/powerpoint/2010/main" val="146954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343208-FF86-4B17-AE18-7BA2EFE1CBB7}"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200F44-7154-43DD-84FD-01B52D201DCD}" type="slidenum">
              <a:rPr lang="en-GB" smtClean="0"/>
              <a:t>‹#›</a:t>
            </a:fld>
            <a:endParaRPr lang="en-GB"/>
          </a:p>
        </p:txBody>
      </p:sp>
    </p:spTree>
    <p:extLst>
      <p:ext uri="{BB962C8B-B14F-4D97-AF65-F5344CB8AC3E}">
        <p14:creationId xmlns:p14="http://schemas.microsoft.com/office/powerpoint/2010/main" val="5350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343208-FF86-4B17-AE18-7BA2EFE1CBB7}" type="datetimeFigureOut">
              <a:rPr lang="en-GB" smtClean="0"/>
              <a:t>18/02/2021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200F44-7154-43DD-84FD-01B52D201DCD}" type="slidenum">
              <a:rPr lang="en-GB" smtClean="0"/>
              <a:t>‹#›</a:t>
            </a:fld>
            <a:endParaRPr lang="en-GB"/>
          </a:p>
        </p:txBody>
      </p:sp>
    </p:spTree>
    <p:extLst>
      <p:ext uri="{BB962C8B-B14F-4D97-AF65-F5344CB8AC3E}">
        <p14:creationId xmlns:p14="http://schemas.microsoft.com/office/powerpoint/2010/main" val="818896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343208-FF86-4B17-AE18-7BA2EFE1CBB7}" type="datetimeFigureOut">
              <a:rPr lang="en-GB" smtClean="0"/>
              <a:t>18/02/2021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200F44-7154-43DD-84FD-01B52D201DCD}" type="slidenum">
              <a:rPr lang="en-GB" smtClean="0"/>
              <a:t>‹#›</a:t>
            </a:fld>
            <a:endParaRPr lang="en-GB"/>
          </a:p>
        </p:txBody>
      </p:sp>
    </p:spTree>
    <p:extLst>
      <p:ext uri="{BB962C8B-B14F-4D97-AF65-F5344CB8AC3E}">
        <p14:creationId xmlns:p14="http://schemas.microsoft.com/office/powerpoint/2010/main" val="517279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343208-FF86-4B17-AE18-7BA2EFE1CBB7}" type="datetimeFigureOut">
              <a:rPr lang="en-GB" smtClean="0"/>
              <a:t>18/02/2021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200F44-7154-43DD-84FD-01B52D201DCD}" type="slidenum">
              <a:rPr lang="en-GB" smtClean="0"/>
              <a:t>‹#›</a:t>
            </a:fld>
            <a:endParaRPr lang="en-GB"/>
          </a:p>
        </p:txBody>
      </p:sp>
    </p:spTree>
    <p:extLst>
      <p:ext uri="{BB962C8B-B14F-4D97-AF65-F5344CB8AC3E}">
        <p14:creationId xmlns:p14="http://schemas.microsoft.com/office/powerpoint/2010/main" val="2167282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43208-FF86-4B17-AE18-7BA2EFE1CBB7}" type="datetimeFigureOut">
              <a:rPr lang="en-GB" smtClean="0"/>
              <a:t>18/02/2021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200F44-7154-43DD-84FD-01B52D201DCD}" type="slidenum">
              <a:rPr lang="en-GB" smtClean="0"/>
              <a:t>‹#›</a:t>
            </a:fld>
            <a:endParaRPr lang="en-GB"/>
          </a:p>
        </p:txBody>
      </p:sp>
    </p:spTree>
    <p:extLst>
      <p:ext uri="{BB962C8B-B14F-4D97-AF65-F5344CB8AC3E}">
        <p14:creationId xmlns:p14="http://schemas.microsoft.com/office/powerpoint/2010/main" val="2530405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31343208-FF86-4B17-AE18-7BA2EFE1CBB7}" type="datetimeFigureOut">
              <a:rPr lang="en-GB" smtClean="0"/>
              <a:t>18/02/2021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200F44-7154-43DD-84FD-01B52D201DCD}" type="slidenum">
              <a:rPr lang="en-GB" smtClean="0"/>
              <a:t>‹#›</a:t>
            </a:fld>
            <a:endParaRPr lang="en-GB"/>
          </a:p>
        </p:txBody>
      </p:sp>
    </p:spTree>
    <p:extLst>
      <p:ext uri="{BB962C8B-B14F-4D97-AF65-F5344CB8AC3E}">
        <p14:creationId xmlns:p14="http://schemas.microsoft.com/office/powerpoint/2010/main" val="4204843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31343208-FF86-4B17-AE18-7BA2EFE1CBB7}" type="datetimeFigureOut">
              <a:rPr lang="en-GB" smtClean="0"/>
              <a:t>18/02/2021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200F44-7154-43DD-84FD-01B52D201DCD}" type="slidenum">
              <a:rPr lang="en-GB" smtClean="0"/>
              <a:t>‹#›</a:t>
            </a:fld>
            <a:endParaRPr lang="en-GB"/>
          </a:p>
        </p:txBody>
      </p:sp>
    </p:spTree>
    <p:extLst>
      <p:ext uri="{BB962C8B-B14F-4D97-AF65-F5344CB8AC3E}">
        <p14:creationId xmlns:p14="http://schemas.microsoft.com/office/powerpoint/2010/main" val="1663611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White Backgroun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6559200" cy="1584000"/>
          </a:xfrm>
        </p:spPr>
        <p:txBody>
          <a:bodyPr/>
          <a:lstStyle/>
          <a:p>
            <a:r>
              <a:rPr lang="en-US"/>
              <a:t>Click to edit Master title style</a:t>
            </a:r>
            <a:endParaRPr lang="en-GB"/>
          </a:p>
        </p:txBody>
      </p:sp>
      <p:sp>
        <p:nvSpPr>
          <p:cNvPr id="3" name="Subtitle 2"/>
          <p:cNvSpPr>
            <a:spLocks noGrp="1"/>
          </p:cNvSpPr>
          <p:nvPr>
            <p:ph type="subTitle" idx="1"/>
          </p:nvPr>
        </p:nvSpPr>
        <p:spPr>
          <a:xfrm>
            <a:off x="720000" y="2566802"/>
            <a:ext cx="6559200" cy="359073"/>
          </a:xfrm>
        </p:spPr>
        <p:txBody>
          <a:bodyPr>
            <a:noAutofit/>
          </a:bodyPr>
          <a:lstStyle>
            <a:lvl1pPr marL="0" indent="0" algn="l">
              <a:lnSpc>
                <a:spcPts val="2800"/>
              </a:lnSpc>
              <a:buNone/>
              <a:defRPr sz="26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Rectangle 8"/>
          <p:cNvSpPr/>
          <p:nvPr userDrawn="1"/>
        </p:nvSpPr>
        <p:spPr>
          <a:xfrm>
            <a:off x="360001" y="360000"/>
            <a:ext cx="8409350" cy="5112000"/>
          </a:xfrm>
          <a:prstGeom prst="rect">
            <a:avLst/>
          </a:prstGeom>
          <a:no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5922002"/>
            <a:ext cx="1296000" cy="57483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299" y="5661250"/>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CAMPAIGN</a:t>
            </a:r>
          </a:p>
          <a:p>
            <a:r>
              <a:rPr lang="en-GB"/>
              <a:t>LOGO</a:t>
            </a:r>
          </a:p>
        </p:txBody>
      </p:sp>
    </p:spTree>
    <p:extLst>
      <p:ext uri="{BB962C8B-B14F-4D97-AF65-F5344CB8AC3E}">
        <p14:creationId xmlns:p14="http://schemas.microsoft.com/office/powerpoint/2010/main" val="1973731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43208-FF86-4B17-AE18-7BA2EFE1CBB7}"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200F44-7154-43DD-84FD-01B52D201DCD}" type="slidenum">
              <a:rPr lang="en-GB" smtClean="0"/>
              <a:t>‹#›</a:t>
            </a:fld>
            <a:endParaRPr lang="en-GB"/>
          </a:p>
        </p:txBody>
      </p:sp>
    </p:spTree>
    <p:extLst>
      <p:ext uri="{BB962C8B-B14F-4D97-AF65-F5344CB8AC3E}">
        <p14:creationId xmlns:p14="http://schemas.microsoft.com/office/powerpoint/2010/main" val="2469716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43208-FF86-4B17-AE18-7BA2EFE1CBB7}"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200F44-7154-43DD-84FD-01B52D201DCD}" type="slidenum">
              <a:rPr lang="en-GB" smtClean="0"/>
              <a:t>‹#›</a:t>
            </a:fld>
            <a:endParaRPr lang="en-GB"/>
          </a:p>
        </p:txBody>
      </p:sp>
    </p:spTree>
    <p:extLst>
      <p:ext uri="{BB962C8B-B14F-4D97-AF65-F5344CB8AC3E}">
        <p14:creationId xmlns:p14="http://schemas.microsoft.com/office/powerpoint/2010/main" val="2045569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343208-FF86-4B17-AE18-7BA2EFE1CBB7}"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200F44-7154-43DD-84FD-01B52D201DCD}" type="slidenum">
              <a:rPr lang="en-GB" smtClean="0"/>
              <a:t>‹#›</a:t>
            </a:fld>
            <a:endParaRPr lang="en-GB"/>
          </a:p>
        </p:txBody>
      </p:sp>
    </p:spTree>
    <p:extLst>
      <p:ext uri="{BB962C8B-B14F-4D97-AF65-F5344CB8AC3E}">
        <p14:creationId xmlns:p14="http://schemas.microsoft.com/office/powerpoint/2010/main" val="2349204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43208-FF86-4B17-AE18-7BA2EFE1CBB7}"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200F44-7154-43DD-84FD-01B52D201DCD}" type="slidenum">
              <a:rPr lang="en-GB" smtClean="0"/>
              <a:t>‹#›</a:t>
            </a:fld>
            <a:endParaRPr lang="en-GB"/>
          </a:p>
        </p:txBody>
      </p:sp>
    </p:spTree>
    <p:extLst>
      <p:ext uri="{BB962C8B-B14F-4D97-AF65-F5344CB8AC3E}">
        <p14:creationId xmlns:p14="http://schemas.microsoft.com/office/powerpoint/2010/main" val="303161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343208-FF86-4B17-AE18-7BA2EFE1CBB7}"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200F44-7154-43DD-84FD-01B52D201DCD}" type="slidenum">
              <a:rPr lang="en-GB" smtClean="0"/>
              <a:t>‹#›</a:t>
            </a:fld>
            <a:endParaRPr lang="en-GB"/>
          </a:p>
        </p:txBody>
      </p:sp>
    </p:spTree>
    <p:extLst>
      <p:ext uri="{BB962C8B-B14F-4D97-AF65-F5344CB8AC3E}">
        <p14:creationId xmlns:p14="http://schemas.microsoft.com/office/powerpoint/2010/main" val="1753406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343208-FF86-4B17-AE18-7BA2EFE1CBB7}" type="datetimeFigureOut">
              <a:rPr lang="en-GB" smtClean="0"/>
              <a:t>18/02/2021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200F44-7154-43DD-84FD-01B52D201DCD}" type="slidenum">
              <a:rPr lang="en-GB" smtClean="0"/>
              <a:t>‹#›</a:t>
            </a:fld>
            <a:endParaRPr lang="en-GB"/>
          </a:p>
        </p:txBody>
      </p:sp>
    </p:spTree>
    <p:extLst>
      <p:ext uri="{BB962C8B-B14F-4D97-AF65-F5344CB8AC3E}">
        <p14:creationId xmlns:p14="http://schemas.microsoft.com/office/powerpoint/2010/main" val="38062989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343208-FF86-4B17-AE18-7BA2EFE1CBB7}" type="datetimeFigureOut">
              <a:rPr lang="en-GB" smtClean="0"/>
              <a:t>18/02/2021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200F44-7154-43DD-84FD-01B52D201DCD}" type="slidenum">
              <a:rPr lang="en-GB" smtClean="0"/>
              <a:t>‹#›</a:t>
            </a:fld>
            <a:endParaRPr lang="en-GB"/>
          </a:p>
        </p:txBody>
      </p:sp>
    </p:spTree>
    <p:extLst>
      <p:ext uri="{BB962C8B-B14F-4D97-AF65-F5344CB8AC3E}">
        <p14:creationId xmlns:p14="http://schemas.microsoft.com/office/powerpoint/2010/main" val="30466141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343208-FF86-4B17-AE18-7BA2EFE1CBB7}" type="datetimeFigureOut">
              <a:rPr lang="en-GB" smtClean="0"/>
              <a:t>18/02/2021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200F44-7154-43DD-84FD-01B52D201DCD}" type="slidenum">
              <a:rPr lang="en-GB" smtClean="0"/>
              <a:t>‹#›</a:t>
            </a:fld>
            <a:endParaRPr lang="en-GB"/>
          </a:p>
        </p:txBody>
      </p:sp>
    </p:spTree>
    <p:extLst>
      <p:ext uri="{BB962C8B-B14F-4D97-AF65-F5344CB8AC3E}">
        <p14:creationId xmlns:p14="http://schemas.microsoft.com/office/powerpoint/2010/main" val="789200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43208-FF86-4B17-AE18-7BA2EFE1CBB7}" type="datetimeFigureOut">
              <a:rPr lang="en-GB" smtClean="0"/>
              <a:t>18/02/2021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200F44-7154-43DD-84FD-01B52D201DCD}" type="slidenum">
              <a:rPr lang="en-GB" smtClean="0"/>
              <a:t>‹#›</a:t>
            </a:fld>
            <a:endParaRPr lang="en-GB"/>
          </a:p>
        </p:txBody>
      </p:sp>
    </p:spTree>
    <p:extLst>
      <p:ext uri="{BB962C8B-B14F-4D97-AF65-F5344CB8AC3E}">
        <p14:creationId xmlns:p14="http://schemas.microsoft.com/office/powerpoint/2010/main" val="3614629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31343208-FF86-4B17-AE18-7BA2EFE1CBB7}" type="datetimeFigureOut">
              <a:rPr lang="en-GB" smtClean="0"/>
              <a:t>18/02/2021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200F44-7154-43DD-84FD-01B52D201DCD}" type="slidenum">
              <a:rPr lang="en-GB" smtClean="0"/>
              <a:t>‹#›</a:t>
            </a:fld>
            <a:endParaRPr lang="en-GB"/>
          </a:p>
        </p:txBody>
      </p:sp>
    </p:spTree>
    <p:extLst>
      <p:ext uri="{BB962C8B-B14F-4D97-AF65-F5344CB8AC3E}">
        <p14:creationId xmlns:p14="http://schemas.microsoft.com/office/powerpoint/2010/main" val="1335244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0000" y="2780928"/>
            <a:ext cx="6559200" cy="34110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p:nvPr>
        </p:nvSpPr>
        <p:spPr>
          <a:xfrm>
            <a:off x="360000" y="2196002"/>
            <a:ext cx="6559200" cy="359073"/>
          </a:xfrm>
        </p:spPr>
        <p:txBody>
          <a:bodyPr>
            <a:spAutoFit/>
          </a:bodyPr>
          <a:lstStyle>
            <a:lvl1pPr marL="0" indent="0">
              <a:lnSpc>
                <a:spcPts val="2800"/>
              </a:lnSpc>
              <a:spcAft>
                <a:spcPts val="0"/>
              </a:spcAft>
              <a:buNone/>
              <a:defRPr sz="2600">
                <a:solidFill>
                  <a:schemeClr val="tx2"/>
                </a:solidFill>
              </a:defRPr>
            </a:lvl1pPr>
          </a:lstStyle>
          <a:p>
            <a:pPr lvl="0"/>
            <a:r>
              <a:rPr lang="en-US"/>
              <a:t>Edit Master text styles</a:t>
            </a:r>
          </a:p>
        </p:txBody>
      </p:sp>
      <p:sp>
        <p:nvSpPr>
          <p:cNvPr id="11" name="Date Placeholder 10"/>
          <p:cNvSpPr>
            <a:spLocks noGrp="1"/>
          </p:cNvSpPr>
          <p:nvPr>
            <p:ph type="dt" sz="half" idx="14"/>
          </p:nvPr>
        </p:nvSpPr>
        <p:spPr/>
        <p:txBody>
          <a:bodyPr/>
          <a:lstStyle/>
          <a:p>
            <a:endParaRPr lang="en-GB"/>
          </a:p>
        </p:txBody>
      </p:sp>
      <p:sp>
        <p:nvSpPr>
          <p:cNvPr id="12" name="Footer Placeholder 11"/>
          <p:cNvSpPr>
            <a:spLocks noGrp="1"/>
          </p:cNvSpPr>
          <p:nvPr>
            <p:ph type="ftr" sz="quarter" idx="15"/>
          </p:nvPr>
        </p:nvSpPr>
        <p:spPr/>
        <p:txBody>
          <a:bodyPr/>
          <a:lstStyle/>
          <a:p>
            <a:endParaRPr lang="en-GB"/>
          </a:p>
        </p:txBody>
      </p:sp>
      <p:sp>
        <p:nvSpPr>
          <p:cNvPr id="13" name="Slide Number Placeholder 12"/>
          <p:cNvSpPr>
            <a:spLocks noGrp="1"/>
          </p:cNvSpPr>
          <p:nvPr>
            <p:ph type="sldNum" sz="quarter" idx="16"/>
          </p:nvPr>
        </p:nvSpPr>
        <p:spPr/>
        <p:txBody>
          <a:bodyPr/>
          <a:lstStyle/>
          <a:p>
            <a:fld id="{B9F1D033-0F2B-4A91-A3BE-A6E888F59A17}" type="slidenum">
              <a:rPr lang="en-GB" smtClean="0"/>
              <a:pPr/>
              <a:t>‹#›</a:t>
            </a:fld>
            <a:endParaRPr lang="en-GB"/>
          </a:p>
        </p:txBody>
      </p:sp>
    </p:spTree>
    <p:extLst>
      <p:ext uri="{BB962C8B-B14F-4D97-AF65-F5344CB8AC3E}">
        <p14:creationId xmlns:p14="http://schemas.microsoft.com/office/powerpoint/2010/main" val="2904881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31343208-FF86-4B17-AE18-7BA2EFE1CBB7}" type="datetimeFigureOut">
              <a:rPr lang="en-GB" smtClean="0"/>
              <a:t>18/02/2021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200F44-7154-43DD-84FD-01B52D201DCD}" type="slidenum">
              <a:rPr lang="en-GB" smtClean="0"/>
              <a:t>‹#›</a:t>
            </a:fld>
            <a:endParaRPr lang="en-GB"/>
          </a:p>
        </p:txBody>
      </p:sp>
    </p:spTree>
    <p:extLst>
      <p:ext uri="{BB962C8B-B14F-4D97-AF65-F5344CB8AC3E}">
        <p14:creationId xmlns:p14="http://schemas.microsoft.com/office/powerpoint/2010/main" val="35445955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43208-FF86-4B17-AE18-7BA2EFE1CBB7}"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200F44-7154-43DD-84FD-01B52D201DCD}" type="slidenum">
              <a:rPr lang="en-GB" smtClean="0"/>
              <a:t>‹#›</a:t>
            </a:fld>
            <a:endParaRPr lang="en-GB"/>
          </a:p>
        </p:txBody>
      </p:sp>
    </p:spTree>
    <p:extLst>
      <p:ext uri="{BB962C8B-B14F-4D97-AF65-F5344CB8AC3E}">
        <p14:creationId xmlns:p14="http://schemas.microsoft.com/office/powerpoint/2010/main" val="1106979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43208-FF86-4B17-AE18-7BA2EFE1CBB7}"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200F44-7154-43DD-84FD-01B52D201DCD}" type="slidenum">
              <a:rPr lang="en-GB" smtClean="0"/>
              <a:t>‹#›</a:t>
            </a:fld>
            <a:endParaRPr lang="en-GB"/>
          </a:p>
        </p:txBody>
      </p:sp>
    </p:spTree>
    <p:extLst>
      <p:ext uri="{BB962C8B-B14F-4D97-AF65-F5344CB8AC3E}">
        <p14:creationId xmlns:p14="http://schemas.microsoft.com/office/powerpoint/2010/main" val="57273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pPr/>
              <a:t>‹#›</a:t>
            </a:fld>
            <a:endParaRPr lang="en-GB"/>
          </a:p>
        </p:txBody>
      </p:sp>
    </p:spTree>
    <p:extLst>
      <p:ext uri="{BB962C8B-B14F-4D97-AF65-F5344CB8AC3E}">
        <p14:creationId xmlns:p14="http://schemas.microsoft.com/office/powerpoint/2010/main" val="2746887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15" name="Content Placeholder 14"/>
          <p:cNvSpPr>
            <a:spLocks noGrp="1"/>
          </p:cNvSpPr>
          <p:nvPr>
            <p:ph sz="quarter" idx="15"/>
          </p:nvPr>
        </p:nvSpPr>
        <p:spPr>
          <a:xfrm>
            <a:off x="368301" y="2196000"/>
            <a:ext cx="4059238" cy="3960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6"/>
          </p:nvPr>
        </p:nvSpPr>
        <p:spPr>
          <a:xfrm>
            <a:off x="4716464" y="2196000"/>
            <a:ext cx="4052887" cy="3960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7"/>
          </p:nvPr>
        </p:nvSpPr>
        <p:spPr/>
        <p:txBody>
          <a:bodyPr/>
          <a:lstStyle/>
          <a:p>
            <a:endParaRPr lang="en-GB"/>
          </a:p>
        </p:txBody>
      </p:sp>
      <p:sp>
        <p:nvSpPr>
          <p:cNvPr id="4" name="Footer Placeholder 3"/>
          <p:cNvSpPr>
            <a:spLocks noGrp="1"/>
          </p:cNvSpPr>
          <p:nvPr>
            <p:ph type="ftr" sz="quarter" idx="18"/>
          </p:nvPr>
        </p:nvSpPr>
        <p:spPr/>
        <p:txBody>
          <a:bodyPr/>
          <a:lstStyle/>
          <a:p>
            <a:endParaRPr lang="en-GB"/>
          </a:p>
        </p:txBody>
      </p:sp>
      <p:sp>
        <p:nvSpPr>
          <p:cNvPr id="8" name="Slide Number Placeholder 7"/>
          <p:cNvSpPr>
            <a:spLocks noGrp="1"/>
          </p:cNvSpPr>
          <p:nvPr>
            <p:ph type="sldNum" sz="quarter" idx="19"/>
          </p:nvPr>
        </p:nvSpPr>
        <p:spPr/>
        <p:txBody>
          <a:bodyPr/>
          <a:lstStyle/>
          <a:p>
            <a:fld id="{B9F1D033-0F2B-4A91-A3BE-A6E888F59A17}" type="slidenum">
              <a:rPr lang="en-GB" smtClean="0"/>
              <a:pPr/>
              <a:t>‹#›</a:t>
            </a:fld>
            <a:endParaRPr lang="en-GB"/>
          </a:p>
        </p:txBody>
      </p:sp>
    </p:spTree>
    <p:extLst>
      <p:ext uri="{BB962C8B-B14F-4D97-AF65-F5344CB8AC3E}">
        <p14:creationId xmlns:p14="http://schemas.microsoft.com/office/powerpoint/2010/main" val="2439772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B9F1D033-0F2B-4A91-A3BE-A6E888F59A17}" type="slidenum">
              <a:rPr lang="en-GB" smtClean="0"/>
              <a:pPr/>
              <a:t>‹#›</a:t>
            </a:fld>
            <a:endParaRPr lang="en-GB"/>
          </a:p>
        </p:txBody>
      </p:sp>
    </p:spTree>
    <p:extLst>
      <p:ext uri="{BB962C8B-B14F-4D97-AF65-F5344CB8AC3E}">
        <p14:creationId xmlns:p14="http://schemas.microsoft.com/office/powerpoint/2010/main" val="4256910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8AA210-C157-457F-81AB-D76E0E730853}" type="datetimeFigureOut">
              <a:rPr lang="en-GB" smtClean="0"/>
              <a:t>18/02/2021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8B0C2B-29AA-4ACB-8007-0FA4C7D29AC1}" type="slidenum">
              <a:rPr lang="en-GB" smtClean="0"/>
              <a:t>‹#›</a:t>
            </a:fld>
            <a:endParaRPr lang="en-GB"/>
          </a:p>
        </p:txBody>
      </p:sp>
    </p:spTree>
    <p:extLst>
      <p:ext uri="{BB962C8B-B14F-4D97-AF65-F5344CB8AC3E}">
        <p14:creationId xmlns:p14="http://schemas.microsoft.com/office/powerpoint/2010/main" val="2275456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8AA210-C157-457F-81AB-D76E0E730853}" type="datetimeFigureOut">
              <a:rPr lang="en-GB" smtClean="0"/>
              <a:t>18/02/2021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8B0C2B-29AA-4ACB-8007-0FA4C7D29AC1}" type="slidenum">
              <a:rPr lang="en-GB" smtClean="0"/>
              <a:t>‹#›</a:t>
            </a:fld>
            <a:endParaRPr lang="en-GB"/>
          </a:p>
        </p:txBody>
      </p:sp>
    </p:spTree>
    <p:extLst>
      <p:ext uri="{BB962C8B-B14F-4D97-AF65-F5344CB8AC3E}">
        <p14:creationId xmlns:p14="http://schemas.microsoft.com/office/powerpoint/2010/main" val="266221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52BEAB3-D634-4572-9F56-64CDCB383F66}"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9E96E5-5850-406E-AC74-19E875BE91AD}" type="slidenum">
              <a:rPr lang="en-GB" smtClean="0"/>
              <a:t>‹#›</a:t>
            </a:fld>
            <a:endParaRPr lang="en-GB"/>
          </a:p>
        </p:txBody>
      </p:sp>
    </p:spTree>
    <p:extLst>
      <p:ext uri="{BB962C8B-B14F-4D97-AF65-F5344CB8AC3E}">
        <p14:creationId xmlns:p14="http://schemas.microsoft.com/office/powerpoint/2010/main" val="1698631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24000"/>
            <a:ext cx="6559200" cy="1584000"/>
          </a:xfrm>
          <a:prstGeom prst="rect">
            <a:avLst/>
          </a:prstGeom>
        </p:spPr>
        <p:txBody>
          <a:bodyPr vert="horz" lIns="0" tIns="0" rIns="0" bIns="0" rtlCol="0" anchor="t" anchorCtr="0">
            <a:noAutofit/>
          </a:bodyPr>
          <a:lstStyle/>
          <a:p>
            <a:r>
              <a:rPr lang="en-US"/>
              <a:t>Insert main </a:t>
            </a:r>
            <a:br>
              <a:rPr lang="en-US"/>
            </a:br>
            <a:r>
              <a:rPr lang="en-US"/>
              <a:t>headline here</a:t>
            </a:r>
            <a:endParaRPr lang="en-GB"/>
          </a:p>
        </p:txBody>
      </p:sp>
      <p:sp>
        <p:nvSpPr>
          <p:cNvPr id="3" name="Text Placeholder 2"/>
          <p:cNvSpPr>
            <a:spLocks noGrp="1"/>
          </p:cNvSpPr>
          <p:nvPr>
            <p:ph type="body" idx="1"/>
          </p:nvPr>
        </p:nvSpPr>
        <p:spPr>
          <a:xfrm>
            <a:off x="360000" y="2196000"/>
            <a:ext cx="6559200" cy="3996000"/>
          </a:xfrm>
          <a:prstGeom prst="rect">
            <a:avLst/>
          </a:prstGeom>
        </p:spPr>
        <p:txBody>
          <a:bodyPr vert="horz" lIns="0" tIns="0" rIns="0" bIns="0" rtlCol="0">
            <a:no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6834142" y="6451202"/>
            <a:ext cx="546591" cy="123111"/>
          </a:xfrm>
          <a:prstGeom prst="rect">
            <a:avLst/>
          </a:prstGeom>
        </p:spPr>
        <p:txBody>
          <a:bodyPr vert="horz" wrap="square" lIns="0" tIns="0" rIns="0" bIns="0" rtlCol="0" anchor="ctr">
            <a:spAutoFit/>
          </a:bodyPr>
          <a:lstStyle>
            <a:lvl1pPr algn="r">
              <a:defRPr sz="800">
                <a:solidFill>
                  <a:srgbClr val="808080"/>
                </a:solidFill>
              </a:defRPr>
            </a:lvl1pPr>
          </a:lstStyle>
          <a:p>
            <a:endParaRPr lang="en-GB"/>
          </a:p>
        </p:txBody>
      </p:sp>
      <p:sp>
        <p:nvSpPr>
          <p:cNvPr id="5" name="Footer Placeholder 4"/>
          <p:cNvSpPr>
            <a:spLocks noGrp="1"/>
          </p:cNvSpPr>
          <p:nvPr>
            <p:ph type="ftr" sz="quarter" idx="3"/>
          </p:nvPr>
        </p:nvSpPr>
        <p:spPr>
          <a:xfrm>
            <a:off x="534072" y="6451202"/>
            <a:ext cx="6244302" cy="123111"/>
          </a:xfrm>
          <a:prstGeom prst="rect">
            <a:avLst/>
          </a:prstGeom>
        </p:spPr>
        <p:txBody>
          <a:bodyPr vert="horz" wrap="square" lIns="0" tIns="0" rIns="0" bIns="0" rtlCol="0" anchor="ctr">
            <a:spAutoFit/>
          </a:bodyPr>
          <a:lstStyle>
            <a:lvl1pPr algn="r">
              <a:defRPr sz="800">
                <a:solidFill>
                  <a:srgbClr val="808080"/>
                </a:solidFill>
              </a:defRPr>
            </a:lvl1pPr>
          </a:lstStyle>
          <a:p>
            <a:endParaRPr lang="en-GB"/>
          </a:p>
        </p:txBody>
      </p:sp>
      <p:sp>
        <p:nvSpPr>
          <p:cNvPr id="6" name="Slide Number Placeholder 5"/>
          <p:cNvSpPr>
            <a:spLocks noGrp="1"/>
          </p:cNvSpPr>
          <p:nvPr>
            <p:ph type="sldNum" sz="quarter" idx="4"/>
          </p:nvPr>
        </p:nvSpPr>
        <p:spPr>
          <a:xfrm>
            <a:off x="8460433" y="6451202"/>
            <a:ext cx="288032" cy="123111"/>
          </a:xfrm>
          <a:prstGeom prst="rect">
            <a:avLst/>
          </a:prstGeom>
        </p:spPr>
        <p:txBody>
          <a:bodyPr vert="horz" wrap="square" lIns="0" tIns="0" rIns="0" bIns="0" rtlCol="0" anchor="t" anchorCtr="0">
            <a:spAutoFit/>
          </a:bodyPr>
          <a:lstStyle>
            <a:lvl1pPr algn="r">
              <a:defRPr sz="800">
                <a:solidFill>
                  <a:srgbClr val="808080"/>
                </a:solidFill>
              </a:defRPr>
            </a:lvl1pPr>
          </a:lstStyle>
          <a:p>
            <a:fld id="{B9F1D033-0F2B-4A91-A3BE-A6E888F59A17}" type="slidenum">
              <a:rPr lang="en-GB" smtClean="0"/>
              <a:pPr/>
              <a:t>‹#›</a:t>
            </a:fld>
            <a:endParaRPr lang="en-GB"/>
          </a:p>
        </p:txBody>
      </p:sp>
      <p:cxnSp>
        <p:nvCxnSpPr>
          <p:cNvPr id="8" name="Straight Connector 7"/>
          <p:cNvCxnSpPr/>
          <p:nvPr/>
        </p:nvCxnSpPr>
        <p:spPr>
          <a:xfrm>
            <a:off x="360000" y="6372000"/>
            <a:ext cx="8402400" cy="0"/>
          </a:xfrm>
          <a:prstGeom prst="line">
            <a:avLst/>
          </a:prstGeom>
          <a:ln w="12700">
            <a:solidFill>
              <a:srgbClr val="808080"/>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p:cNvSpPr>
          <p:nvPr/>
        </p:nvSpPr>
        <p:spPr>
          <a:xfrm>
            <a:off x="7402068" y="6451202"/>
            <a:ext cx="1274388" cy="123111"/>
          </a:xfrm>
          <a:prstGeom prst="rect">
            <a:avLst/>
          </a:prstGeom>
          <a:noFill/>
        </p:spPr>
        <p:txBody>
          <a:bodyPr wrap="none" lIns="0" tIns="0" rIns="0" bIns="0" rtlCol="0">
            <a:spAutoFit/>
          </a:bodyPr>
          <a:lstStyle/>
          <a:p>
            <a:r>
              <a:rPr lang="en-GB" sz="800">
                <a:solidFill>
                  <a:srgbClr val="808080"/>
                </a:solidFill>
              </a:rPr>
              <a:t>• </a:t>
            </a:r>
            <a:r>
              <a:rPr lang="en-GB" sz="800" b="1">
                <a:solidFill>
                  <a:srgbClr val="808080"/>
                </a:solidFill>
              </a:rPr>
              <a:t>southwark.gov.uk</a:t>
            </a:r>
            <a:r>
              <a:rPr lang="en-GB" sz="800">
                <a:solidFill>
                  <a:srgbClr val="808080"/>
                </a:solidFill>
              </a:rPr>
              <a:t> • Page</a:t>
            </a:r>
          </a:p>
        </p:txBody>
      </p:sp>
      <p:sp>
        <p:nvSpPr>
          <p:cNvPr id="10" name="TextBox 9"/>
          <p:cNvSpPr txBox="1">
            <a:spLocks/>
          </p:cNvSpPr>
          <p:nvPr/>
        </p:nvSpPr>
        <p:spPr>
          <a:xfrm>
            <a:off x="6798876" y="6451202"/>
            <a:ext cx="35266" cy="123111"/>
          </a:xfrm>
          <a:prstGeom prst="rect">
            <a:avLst/>
          </a:prstGeom>
          <a:noFill/>
        </p:spPr>
        <p:txBody>
          <a:bodyPr wrap="none" lIns="0" tIns="0" rIns="0" bIns="0" rtlCol="0">
            <a:spAutoFit/>
          </a:bodyPr>
          <a:lstStyle/>
          <a:p>
            <a:r>
              <a:rPr lang="en-GB" sz="800">
                <a:solidFill>
                  <a:srgbClr val="808080"/>
                </a:solidFill>
              </a:rPr>
              <a:t>•</a:t>
            </a:r>
          </a:p>
        </p:txBody>
      </p:sp>
    </p:spTree>
    <p:extLst>
      <p:ext uri="{BB962C8B-B14F-4D97-AF65-F5344CB8AC3E}">
        <p14:creationId xmlns:p14="http://schemas.microsoft.com/office/powerpoint/2010/main" val="126066948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p:hf hdr="0" ftr="0" dt="0"/>
  <p:txStyles>
    <p:titleStyle>
      <a:lvl1pPr algn="l" defTabSz="914400" rtl="0" eaLnBrk="1" latinLnBrk="0" hangingPunct="1">
        <a:lnSpc>
          <a:spcPts val="6600"/>
        </a:lnSpc>
        <a:spcBef>
          <a:spcPct val="0"/>
        </a:spcBef>
        <a:buNone/>
        <a:defRPr sz="6200" kern="1200">
          <a:solidFill>
            <a:schemeClr val="tx1"/>
          </a:solidFill>
          <a:latin typeface="+mj-lt"/>
          <a:ea typeface="+mj-ea"/>
          <a:cs typeface="+mj-cs"/>
        </a:defRPr>
      </a:lvl1pPr>
    </p:titleStyle>
    <p:bodyStyle>
      <a:lvl1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1343208-FF86-4B17-AE18-7BA2EFE1CBB7}" type="datetimeFigureOut">
              <a:rPr lang="en-GB" smtClean="0"/>
              <a:t>18/02/2021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200F44-7154-43DD-84FD-01B52D201DCD}" type="slidenum">
              <a:rPr lang="en-GB" smtClean="0"/>
              <a:t>‹#›</a:t>
            </a:fld>
            <a:endParaRPr lang="en-GB"/>
          </a:p>
        </p:txBody>
      </p:sp>
    </p:spTree>
    <p:extLst>
      <p:ext uri="{BB962C8B-B14F-4D97-AF65-F5344CB8AC3E}">
        <p14:creationId xmlns:p14="http://schemas.microsoft.com/office/powerpoint/2010/main" val="262479201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1343208-FF86-4B17-AE18-7BA2EFE1CBB7}" type="datetimeFigureOut">
              <a:rPr lang="en-GB" smtClean="0"/>
              <a:t>18/02/2021</a:t>
            </a:fld>
            <a:endParaRPr lang="en-GB"/>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200F44-7154-43DD-84FD-01B52D201DCD}" type="slidenum">
              <a:rPr lang="en-GB" smtClean="0"/>
              <a:t>‹#›</a:t>
            </a:fld>
            <a:endParaRPr lang="en-GB"/>
          </a:p>
        </p:txBody>
      </p:sp>
    </p:spTree>
    <p:extLst>
      <p:ext uri="{BB962C8B-B14F-4D97-AF65-F5344CB8AC3E}">
        <p14:creationId xmlns:p14="http://schemas.microsoft.com/office/powerpoint/2010/main" val="124248395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chart" Target="../charts/chart6.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chart" Target="../charts/char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moderngov.southwark.gov.uk/documents/s86136/Appendix%201%20Annual%20Workforce%20Report.pdf" TargetMode="External"/><Relationship Id="rId2" Type="http://schemas.openxmlformats.org/officeDocument/2006/relationships/hyperlink" Target="http://thesource/human-resources/our-workforce/workforce-report/"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946" y="1883784"/>
            <a:ext cx="8745600" cy="1692771"/>
          </a:xfrm>
        </p:spPr>
        <p:txBody>
          <a:bodyPr>
            <a:normAutofit fontScale="90000"/>
          </a:bodyPr>
          <a:lstStyle/>
          <a:p>
            <a:pPr marL="432000" lvl="1" algn="ctr">
              <a:lnSpc>
                <a:spcPct val="150000"/>
              </a:lnSpc>
            </a:pPr>
            <a:r>
              <a:rPr lang="en-GB" sz="4000" b="1" dirty="0">
                <a:solidFill>
                  <a:schemeClr val="bg1"/>
                </a:solidFill>
                <a:latin typeface="Arial" panose="020B0604020202020204" pitchFamily="34" charset="0"/>
                <a:ea typeface="Calibri" panose="020F0502020204030204" pitchFamily="34" charset="0"/>
              </a:rPr>
              <a:t>Workforce report</a:t>
            </a:r>
            <a:br>
              <a:rPr lang="en-GB" sz="4000" b="1" dirty="0">
                <a:solidFill>
                  <a:schemeClr val="bg1"/>
                </a:solidFill>
                <a:latin typeface="Arial" panose="020B0604020202020204" pitchFamily="34" charset="0"/>
                <a:ea typeface="Calibri" panose="020F0502020204030204" pitchFamily="34" charset="0"/>
              </a:rPr>
            </a:br>
            <a:r>
              <a:rPr lang="en-GB" sz="4000" b="1" dirty="0">
                <a:solidFill>
                  <a:schemeClr val="bg1"/>
                </a:solidFill>
                <a:latin typeface="Arial" panose="020B0604020202020204" pitchFamily="34" charset="0"/>
                <a:ea typeface="Calibri" panose="020F0502020204030204" pitchFamily="34" charset="0"/>
              </a:rPr>
              <a:t>playback session</a:t>
            </a:r>
            <a:br>
              <a:rPr lang="en-GB" sz="4000" b="1" dirty="0">
                <a:solidFill>
                  <a:schemeClr val="bg1"/>
                </a:solidFill>
                <a:latin typeface="Arial" panose="020B0604020202020204" pitchFamily="34" charset="0"/>
                <a:ea typeface="Calibri" panose="020F0502020204030204" pitchFamily="34" charset="0"/>
              </a:rPr>
            </a:br>
            <a:endParaRPr lang="en-GB" sz="4000" b="1" dirty="0">
              <a:solidFill>
                <a:schemeClr val="bg1"/>
              </a:solidFill>
              <a:latin typeface="Arial" panose="020B0604020202020204" pitchFamily="34" charset="0"/>
              <a:ea typeface="Calibri" panose="020F0502020204030204" pitchFamily="34" charset="0"/>
            </a:endParaRPr>
          </a:p>
        </p:txBody>
      </p:sp>
      <p:sp>
        <p:nvSpPr>
          <p:cNvPr id="7" name="Picture Placeholder 6"/>
          <p:cNvSpPr>
            <a:spLocks noGrp="1"/>
          </p:cNvSpPr>
          <p:nvPr>
            <p:ph type="pic" sz="quarter" idx="10"/>
          </p:nvPr>
        </p:nvSpPr>
        <p:spPr/>
      </p:sp>
      <p:sp>
        <p:nvSpPr>
          <p:cNvPr id="8" name="Picture Placeholder 7"/>
          <p:cNvSpPr>
            <a:spLocks noGrp="1"/>
          </p:cNvSpPr>
          <p:nvPr>
            <p:ph type="pic" sz="quarter" idx="11"/>
          </p:nvPr>
        </p:nvSpPr>
        <p:spPr/>
      </p:sp>
      <p:sp>
        <p:nvSpPr>
          <p:cNvPr id="9" name="Picture Placeholder 8"/>
          <p:cNvSpPr>
            <a:spLocks noGrp="1"/>
          </p:cNvSpPr>
          <p:nvPr>
            <p:ph type="pic" sz="quarter" idx="12"/>
          </p:nvPr>
        </p:nvSpPr>
        <p:spPr/>
      </p:sp>
    </p:spTree>
    <p:extLst>
      <p:ext uri="{BB962C8B-B14F-4D97-AF65-F5344CB8AC3E}">
        <p14:creationId xmlns:p14="http://schemas.microsoft.com/office/powerpoint/2010/main" val="2569171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257" y="1874504"/>
            <a:ext cx="6559200" cy="1584000"/>
          </a:xfrm>
        </p:spPr>
        <p:txBody>
          <a:bodyPr/>
          <a:lstStyle/>
          <a:p>
            <a:pPr algn="ctr"/>
            <a:r>
              <a:rPr lang="en-GB" b="1" dirty="0"/>
              <a:t>Disability profile of the workforce</a:t>
            </a:r>
            <a:r>
              <a:rPr lang="en-GB" dirty="0"/>
              <a:t/>
            </a:r>
            <a:br>
              <a:rPr lang="en-GB" dirty="0"/>
            </a:br>
            <a:endParaRPr lang="en-GB" dirty="0"/>
          </a:p>
        </p:txBody>
      </p:sp>
      <p:sp>
        <p:nvSpPr>
          <p:cNvPr id="3" name="Slide Number Placeholder 2"/>
          <p:cNvSpPr>
            <a:spLocks noGrp="1"/>
          </p:cNvSpPr>
          <p:nvPr>
            <p:ph type="sldNum" sz="quarter" idx="12"/>
          </p:nvPr>
        </p:nvSpPr>
        <p:spPr/>
        <p:txBody>
          <a:bodyPr/>
          <a:lstStyle/>
          <a:p>
            <a:fld id="{B9F1D033-0F2B-4A91-A3BE-A6E888F59A17}" type="slidenum">
              <a:rPr lang="en-GB" smtClean="0"/>
              <a:pPr/>
              <a:t>10</a:t>
            </a:fld>
            <a:endParaRPr lang="en-GB"/>
          </a:p>
        </p:txBody>
      </p:sp>
    </p:spTree>
    <p:extLst>
      <p:ext uri="{BB962C8B-B14F-4D97-AF65-F5344CB8AC3E}">
        <p14:creationId xmlns:p14="http://schemas.microsoft.com/office/powerpoint/2010/main" val="817253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581" y="669236"/>
            <a:ext cx="6112836" cy="634590"/>
          </a:xfrm>
        </p:spPr>
        <p:txBody>
          <a:bodyPr/>
          <a:lstStyle/>
          <a:p>
            <a:r>
              <a:rPr lang="en-GB" b="1" dirty="0"/>
              <a:t/>
            </a:r>
            <a:br>
              <a:rPr lang="en-GB" b="1" dirty="0"/>
            </a:br>
            <a:r>
              <a:rPr lang="en-GB" sz="3000" b="1" dirty="0"/>
              <a:t>Disability Profile of the workforce</a:t>
            </a:r>
          </a:p>
        </p:txBody>
      </p:sp>
      <p:graphicFrame>
        <p:nvGraphicFramePr>
          <p:cNvPr id="6" name="Chart 5"/>
          <p:cNvGraphicFramePr>
            <a:graphicFrameLocks/>
          </p:cNvGraphicFramePr>
          <p:nvPr>
            <p:extLst>
              <p:ext uri="{D42A27DB-BD31-4B8C-83A1-F6EECF244321}">
                <p14:modId xmlns:p14="http://schemas.microsoft.com/office/powerpoint/2010/main" val="2753128668"/>
              </p:ext>
            </p:extLst>
          </p:nvPr>
        </p:nvGraphicFramePr>
        <p:xfrm>
          <a:off x="162166" y="1908872"/>
          <a:ext cx="8743837" cy="34251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8160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916" y="58963"/>
            <a:ext cx="7886700" cy="668614"/>
          </a:xfrm>
        </p:spPr>
        <p:txBody>
          <a:bodyPr/>
          <a:lstStyle/>
          <a:p>
            <a:pPr algn="ctr"/>
            <a:r>
              <a:rPr lang="en-GB" sz="3200" b="1" dirty="0"/>
              <a:t>Sickness Absence </a:t>
            </a:r>
            <a:br>
              <a:rPr lang="en-GB" sz="3200" b="1" dirty="0"/>
            </a:br>
            <a:r>
              <a:rPr lang="en-GB" sz="3200" b="1" dirty="0">
                <a:solidFill>
                  <a:srgbClr val="000000"/>
                </a:solidFill>
              </a:rPr>
              <a:t>Recorded reasons for sickness absence </a:t>
            </a:r>
          </a:p>
        </p:txBody>
      </p:sp>
      <p:graphicFrame>
        <p:nvGraphicFramePr>
          <p:cNvPr id="5" name="Table 4"/>
          <p:cNvGraphicFramePr>
            <a:graphicFrameLocks noGrp="1"/>
          </p:cNvGraphicFramePr>
          <p:nvPr>
            <p:extLst>
              <p:ext uri="{D42A27DB-BD31-4B8C-83A1-F6EECF244321}">
                <p14:modId xmlns:p14="http://schemas.microsoft.com/office/powerpoint/2010/main" val="1918053958"/>
              </p:ext>
            </p:extLst>
          </p:nvPr>
        </p:nvGraphicFramePr>
        <p:xfrm>
          <a:off x="1335881" y="2209797"/>
          <a:ext cx="6781800" cy="2836593"/>
        </p:xfrm>
        <a:graphic>
          <a:graphicData uri="http://schemas.openxmlformats.org/drawingml/2006/table">
            <a:tbl>
              <a:tblPr firstRow="1" firstCol="1" bandRow="1">
                <a:tableStyleId>{5C22544A-7EE6-4342-B048-85BDC9FD1C3A}</a:tableStyleId>
              </a:tblPr>
              <a:tblGrid>
                <a:gridCol w="2260600">
                  <a:extLst>
                    <a:ext uri="{9D8B030D-6E8A-4147-A177-3AD203B41FA5}">
                      <a16:colId xmlns:a16="http://schemas.microsoft.com/office/drawing/2014/main" val="1177868316"/>
                    </a:ext>
                  </a:extLst>
                </a:gridCol>
                <a:gridCol w="2693062">
                  <a:extLst>
                    <a:ext uri="{9D8B030D-6E8A-4147-A177-3AD203B41FA5}">
                      <a16:colId xmlns:a16="http://schemas.microsoft.com/office/drawing/2014/main" val="1676031163"/>
                    </a:ext>
                  </a:extLst>
                </a:gridCol>
                <a:gridCol w="1828138">
                  <a:extLst>
                    <a:ext uri="{9D8B030D-6E8A-4147-A177-3AD203B41FA5}">
                      <a16:colId xmlns:a16="http://schemas.microsoft.com/office/drawing/2014/main" val="2220546038"/>
                    </a:ext>
                  </a:extLst>
                </a:gridCol>
              </a:tblGrid>
              <a:tr h="250892">
                <a:tc>
                  <a:txBody>
                    <a:bodyPr/>
                    <a:lstStyle/>
                    <a:p>
                      <a:pPr>
                        <a:spcAft>
                          <a:spcPts val="0"/>
                        </a:spcAft>
                      </a:pPr>
                      <a:r>
                        <a:rPr lang="en-GB" sz="1600" dirty="0">
                          <a:solidFill>
                            <a:srgbClr val="000000"/>
                          </a:solidFill>
                          <a:effectLst/>
                        </a:rPr>
                        <a:t>Reason</a:t>
                      </a:r>
                      <a:endParaRPr lang="en-GB" sz="1600" dirty="0">
                        <a:solidFill>
                          <a:srgbClr val="000000"/>
                        </a:solidFill>
                        <a:effectLst/>
                        <a:latin typeface="Arial" panose="020B0604020202020204" pitchFamily="34" charset="0"/>
                        <a:ea typeface="Times New Roman" panose="02020603050405020304" pitchFamily="18" charset="0"/>
                      </a:endParaRPr>
                    </a:p>
                  </a:txBody>
                  <a:tcPr marL="68580" marR="68580" marT="0" marB="0">
                    <a:solidFill>
                      <a:srgbClr val="CCCC00"/>
                    </a:solidFill>
                  </a:tcPr>
                </a:tc>
                <a:tc>
                  <a:txBody>
                    <a:bodyPr/>
                    <a:lstStyle/>
                    <a:p>
                      <a:pPr algn="ctr">
                        <a:spcAft>
                          <a:spcPts val="0"/>
                        </a:spcAft>
                      </a:pPr>
                      <a:r>
                        <a:rPr lang="en-GB" sz="1600" dirty="0">
                          <a:solidFill>
                            <a:srgbClr val="000000"/>
                          </a:solidFill>
                          <a:effectLst/>
                        </a:rPr>
                        <a:t>2019/2020</a:t>
                      </a:r>
                      <a:endParaRPr lang="en-GB" sz="1600" dirty="0">
                        <a:solidFill>
                          <a:srgbClr val="000000"/>
                        </a:solidFill>
                        <a:effectLst/>
                        <a:latin typeface="Arial" panose="020B0604020202020204" pitchFamily="34" charset="0"/>
                        <a:ea typeface="Times New Roman" panose="02020603050405020304" pitchFamily="18" charset="0"/>
                      </a:endParaRPr>
                    </a:p>
                  </a:txBody>
                  <a:tcPr marL="68580" marR="68580" marT="0" marB="0">
                    <a:solidFill>
                      <a:srgbClr val="CCCC00"/>
                    </a:solidFill>
                  </a:tcPr>
                </a:tc>
                <a:tc>
                  <a:txBody>
                    <a:bodyPr/>
                    <a:lstStyle/>
                    <a:p>
                      <a:pPr>
                        <a:spcAft>
                          <a:spcPts val="0"/>
                        </a:spcAft>
                      </a:pPr>
                      <a:r>
                        <a:rPr lang="en-GB" sz="1600" dirty="0">
                          <a:solidFill>
                            <a:srgbClr val="000000"/>
                          </a:solidFill>
                          <a:effectLst/>
                          <a:latin typeface="Arial" panose="020B0604020202020204" pitchFamily="34" charset="0"/>
                          <a:ea typeface="Times New Roman" panose="02020603050405020304" pitchFamily="18" charset="0"/>
                        </a:rPr>
                        <a:t>2018/2019</a:t>
                      </a:r>
                    </a:p>
                  </a:txBody>
                  <a:tcPr marL="68580" marR="68580" marT="0" marB="0">
                    <a:solidFill>
                      <a:srgbClr val="CCCC00"/>
                    </a:solidFill>
                  </a:tcPr>
                </a:tc>
                <a:extLst>
                  <a:ext uri="{0D108BD9-81ED-4DB2-BD59-A6C34878D82A}">
                    <a16:rowId xmlns:a16="http://schemas.microsoft.com/office/drawing/2014/main" val="2110086996"/>
                  </a:ext>
                </a:extLst>
              </a:tr>
              <a:tr h="420301">
                <a:tc>
                  <a:txBody>
                    <a:bodyPr/>
                    <a:lstStyle/>
                    <a:p>
                      <a:pPr>
                        <a:spcAft>
                          <a:spcPts val="0"/>
                        </a:spcAft>
                      </a:pPr>
                      <a:r>
                        <a:rPr lang="en-GB" sz="1600" dirty="0">
                          <a:solidFill>
                            <a:srgbClr val="000000"/>
                          </a:solidFill>
                          <a:effectLst/>
                        </a:rPr>
                        <a:t>Minor conditions</a:t>
                      </a:r>
                      <a:endParaRPr lang="en-GB" sz="16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solidFill>
                      <a:srgbClr val="CCCC00"/>
                    </a:solidFill>
                  </a:tcPr>
                </a:tc>
                <a:tc>
                  <a:txBody>
                    <a:bodyPr/>
                    <a:lstStyle/>
                    <a:p>
                      <a:pPr algn="ctr">
                        <a:spcAft>
                          <a:spcPts val="0"/>
                        </a:spcAft>
                      </a:pPr>
                      <a:r>
                        <a:rPr lang="en-GB" sz="1600" dirty="0">
                          <a:solidFill>
                            <a:srgbClr val="000000"/>
                          </a:solidFill>
                          <a:effectLst/>
                        </a:rPr>
                        <a:t>30%</a:t>
                      </a:r>
                      <a:endParaRPr lang="en-GB" sz="16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solidFill>
                      <a:srgbClr val="CCCC00"/>
                    </a:solidFill>
                  </a:tcPr>
                </a:tc>
                <a:tc>
                  <a:txBody>
                    <a:bodyPr/>
                    <a:lstStyle/>
                    <a:p>
                      <a:pPr>
                        <a:spcAft>
                          <a:spcPts val="0"/>
                        </a:spcAft>
                      </a:pPr>
                      <a:r>
                        <a:rPr lang="en-GB" sz="1600" dirty="0">
                          <a:solidFill>
                            <a:srgbClr val="000000"/>
                          </a:solidFill>
                          <a:effectLst/>
                          <a:latin typeface="Arial" panose="020B0604020202020204" pitchFamily="34" charset="0"/>
                          <a:ea typeface="Times New Roman" panose="02020603050405020304" pitchFamily="18" charset="0"/>
                        </a:rPr>
                        <a:t>45.4%</a:t>
                      </a:r>
                    </a:p>
                    <a:p>
                      <a:pPr>
                        <a:spcAft>
                          <a:spcPts val="0"/>
                        </a:spcAft>
                      </a:pPr>
                      <a:endParaRPr lang="en-GB" sz="16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solidFill>
                      <a:srgbClr val="CCCC00"/>
                    </a:solidFill>
                  </a:tcPr>
                </a:tc>
                <a:extLst>
                  <a:ext uri="{0D108BD9-81ED-4DB2-BD59-A6C34878D82A}">
                    <a16:rowId xmlns:a16="http://schemas.microsoft.com/office/drawing/2014/main" val="2846598312"/>
                  </a:ext>
                </a:extLst>
              </a:tr>
              <a:tr h="420301">
                <a:tc>
                  <a:txBody>
                    <a:bodyPr/>
                    <a:lstStyle/>
                    <a:p>
                      <a:pPr>
                        <a:spcAft>
                          <a:spcPts val="0"/>
                        </a:spcAft>
                      </a:pPr>
                      <a:r>
                        <a:rPr lang="en-GB" sz="1600" dirty="0">
                          <a:solidFill>
                            <a:srgbClr val="000000"/>
                          </a:solidFill>
                          <a:effectLst/>
                        </a:rPr>
                        <a:t>Muscular skeletal</a:t>
                      </a:r>
                      <a:endParaRPr lang="en-GB" sz="16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solidFill>
                      <a:srgbClr val="CCCC00"/>
                    </a:solidFill>
                  </a:tcPr>
                </a:tc>
                <a:tc>
                  <a:txBody>
                    <a:bodyPr/>
                    <a:lstStyle/>
                    <a:p>
                      <a:pPr algn="ctr">
                        <a:spcAft>
                          <a:spcPts val="0"/>
                        </a:spcAft>
                      </a:pPr>
                      <a:r>
                        <a:rPr lang="en-GB" sz="1600" dirty="0">
                          <a:solidFill>
                            <a:srgbClr val="000000"/>
                          </a:solidFill>
                          <a:effectLst/>
                        </a:rPr>
                        <a:t>20%</a:t>
                      </a:r>
                      <a:endParaRPr lang="en-GB" sz="16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solidFill>
                      <a:srgbClr val="CCCC00"/>
                    </a:solidFill>
                  </a:tcPr>
                </a:tc>
                <a:tc>
                  <a:txBody>
                    <a:bodyPr/>
                    <a:lstStyle/>
                    <a:p>
                      <a:pPr>
                        <a:spcAft>
                          <a:spcPts val="0"/>
                        </a:spcAft>
                      </a:pPr>
                      <a:r>
                        <a:rPr lang="en-GB" sz="1600" dirty="0">
                          <a:solidFill>
                            <a:srgbClr val="000000"/>
                          </a:solidFill>
                          <a:effectLst/>
                          <a:latin typeface="Arial" panose="020B0604020202020204" pitchFamily="34" charset="0"/>
                          <a:ea typeface="Times New Roman" panose="02020603050405020304" pitchFamily="18" charset="0"/>
                        </a:rPr>
                        <a:t>24.8%</a:t>
                      </a:r>
                    </a:p>
                  </a:txBody>
                  <a:tcPr marL="68580" marR="68580" marT="0" marB="0" anchor="ctr">
                    <a:solidFill>
                      <a:srgbClr val="CCCC00"/>
                    </a:solidFill>
                  </a:tcPr>
                </a:tc>
                <a:extLst>
                  <a:ext uri="{0D108BD9-81ED-4DB2-BD59-A6C34878D82A}">
                    <a16:rowId xmlns:a16="http://schemas.microsoft.com/office/drawing/2014/main" val="3630383007"/>
                  </a:ext>
                </a:extLst>
              </a:tr>
              <a:tr h="420301">
                <a:tc>
                  <a:txBody>
                    <a:bodyPr/>
                    <a:lstStyle/>
                    <a:p>
                      <a:pPr>
                        <a:spcAft>
                          <a:spcPts val="0"/>
                        </a:spcAft>
                      </a:pPr>
                      <a:r>
                        <a:rPr lang="en-GB" sz="1600" dirty="0">
                          <a:solidFill>
                            <a:srgbClr val="000000"/>
                          </a:solidFill>
                          <a:effectLst/>
                        </a:rPr>
                        <a:t>Medical conditions</a:t>
                      </a:r>
                      <a:endParaRPr lang="en-GB" sz="16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solidFill>
                      <a:srgbClr val="CCCC00"/>
                    </a:solidFill>
                  </a:tcPr>
                </a:tc>
                <a:tc>
                  <a:txBody>
                    <a:bodyPr/>
                    <a:lstStyle/>
                    <a:p>
                      <a:pPr algn="ctr">
                        <a:spcAft>
                          <a:spcPts val="0"/>
                        </a:spcAft>
                      </a:pPr>
                      <a:r>
                        <a:rPr lang="en-GB" sz="1600" dirty="0">
                          <a:solidFill>
                            <a:srgbClr val="000000"/>
                          </a:solidFill>
                          <a:effectLst/>
                        </a:rPr>
                        <a:t>22%</a:t>
                      </a:r>
                      <a:endParaRPr lang="en-GB" sz="16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solidFill>
                      <a:srgbClr val="CCCC00"/>
                    </a:solidFill>
                  </a:tcPr>
                </a:tc>
                <a:tc>
                  <a:txBody>
                    <a:bodyPr/>
                    <a:lstStyle/>
                    <a:p>
                      <a:pPr>
                        <a:spcAft>
                          <a:spcPts val="0"/>
                        </a:spcAft>
                      </a:pPr>
                      <a:r>
                        <a:rPr lang="en-GB" sz="1600" dirty="0">
                          <a:solidFill>
                            <a:srgbClr val="000000"/>
                          </a:solidFill>
                          <a:effectLst/>
                          <a:latin typeface="Arial" panose="020B0604020202020204" pitchFamily="34" charset="0"/>
                          <a:ea typeface="Times New Roman" panose="02020603050405020304" pitchFamily="18" charset="0"/>
                        </a:rPr>
                        <a:t>19.3%</a:t>
                      </a:r>
                    </a:p>
                  </a:txBody>
                  <a:tcPr marL="68580" marR="68580" marT="0" marB="0" anchor="ctr">
                    <a:solidFill>
                      <a:srgbClr val="CCCC00"/>
                    </a:solidFill>
                  </a:tcPr>
                </a:tc>
                <a:extLst>
                  <a:ext uri="{0D108BD9-81ED-4DB2-BD59-A6C34878D82A}">
                    <a16:rowId xmlns:a16="http://schemas.microsoft.com/office/drawing/2014/main" val="3731652354"/>
                  </a:ext>
                </a:extLst>
              </a:tr>
              <a:tr h="837118">
                <a:tc>
                  <a:txBody>
                    <a:bodyPr/>
                    <a:lstStyle/>
                    <a:p>
                      <a:pPr>
                        <a:spcAft>
                          <a:spcPts val="0"/>
                        </a:spcAft>
                      </a:pPr>
                      <a:r>
                        <a:rPr lang="en-GB" sz="1600" dirty="0">
                          <a:solidFill>
                            <a:srgbClr val="000000"/>
                          </a:solidFill>
                          <a:effectLst/>
                        </a:rPr>
                        <a:t>Stress/ depression/ anxiety/ mental health</a:t>
                      </a:r>
                      <a:endParaRPr lang="en-GB" sz="16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solidFill>
                      <a:srgbClr val="CCCC00"/>
                    </a:solidFill>
                  </a:tcPr>
                </a:tc>
                <a:tc>
                  <a:txBody>
                    <a:bodyPr/>
                    <a:lstStyle/>
                    <a:p>
                      <a:pPr algn="ctr">
                        <a:spcAft>
                          <a:spcPts val="0"/>
                        </a:spcAft>
                      </a:pPr>
                      <a:r>
                        <a:rPr lang="en-GB" sz="1600" dirty="0">
                          <a:solidFill>
                            <a:srgbClr val="000000"/>
                          </a:solidFill>
                          <a:effectLst/>
                        </a:rPr>
                        <a:t>26%</a:t>
                      </a:r>
                      <a:endParaRPr lang="en-GB" sz="16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solidFill>
                      <a:srgbClr val="CCCC00"/>
                    </a:solidFill>
                  </a:tcPr>
                </a:tc>
                <a:tc>
                  <a:txBody>
                    <a:bodyPr/>
                    <a:lstStyle/>
                    <a:p>
                      <a:pPr>
                        <a:spcAft>
                          <a:spcPts val="0"/>
                        </a:spcAft>
                      </a:pPr>
                      <a:r>
                        <a:rPr lang="en-GB" sz="1600" dirty="0">
                          <a:solidFill>
                            <a:srgbClr val="000000"/>
                          </a:solidFill>
                          <a:effectLst/>
                          <a:latin typeface="Arial" panose="020B0604020202020204" pitchFamily="34" charset="0"/>
                          <a:ea typeface="Times New Roman" panose="02020603050405020304" pitchFamily="18" charset="0"/>
                        </a:rPr>
                        <a:t>9.2%</a:t>
                      </a:r>
                    </a:p>
                  </a:txBody>
                  <a:tcPr marL="68580" marR="68580" marT="0" marB="0" anchor="ctr">
                    <a:solidFill>
                      <a:srgbClr val="CCCC00"/>
                    </a:solidFill>
                  </a:tcPr>
                </a:tc>
                <a:extLst>
                  <a:ext uri="{0D108BD9-81ED-4DB2-BD59-A6C34878D82A}">
                    <a16:rowId xmlns:a16="http://schemas.microsoft.com/office/drawing/2014/main" val="3613038675"/>
                  </a:ext>
                </a:extLst>
              </a:tr>
              <a:tr h="420301">
                <a:tc>
                  <a:txBody>
                    <a:bodyPr/>
                    <a:lstStyle/>
                    <a:p>
                      <a:pPr>
                        <a:spcAft>
                          <a:spcPts val="0"/>
                        </a:spcAft>
                      </a:pPr>
                      <a:r>
                        <a:rPr lang="en-GB" sz="1600" dirty="0">
                          <a:solidFill>
                            <a:srgbClr val="000000"/>
                          </a:solidFill>
                          <a:effectLst/>
                        </a:rPr>
                        <a:t>Back problems</a:t>
                      </a:r>
                      <a:endParaRPr lang="en-GB" sz="16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solidFill>
                      <a:srgbClr val="CCCC00"/>
                    </a:solidFill>
                  </a:tcPr>
                </a:tc>
                <a:tc>
                  <a:txBody>
                    <a:bodyPr/>
                    <a:lstStyle/>
                    <a:p>
                      <a:pPr algn="ctr">
                        <a:spcAft>
                          <a:spcPts val="0"/>
                        </a:spcAft>
                      </a:pPr>
                      <a:r>
                        <a:rPr lang="en-GB" sz="1600" dirty="0">
                          <a:solidFill>
                            <a:srgbClr val="000000"/>
                          </a:solidFill>
                          <a:effectLst/>
                        </a:rPr>
                        <a:t>2%</a:t>
                      </a:r>
                      <a:endParaRPr lang="en-GB" sz="16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solidFill>
                      <a:srgbClr val="CCCC00"/>
                    </a:solidFill>
                  </a:tcPr>
                </a:tc>
                <a:tc>
                  <a:txBody>
                    <a:bodyPr/>
                    <a:lstStyle/>
                    <a:p>
                      <a:pPr>
                        <a:spcAft>
                          <a:spcPts val="0"/>
                        </a:spcAft>
                      </a:pPr>
                      <a:r>
                        <a:rPr lang="en-GB" sz="1600" dirty="0">
                          <a:solidFill>
                            <a:srgbClr val="000000"/>
                          </a:solidFill>
                          <a:effectLst/>
                          <a:latin typeface="Arial" panose="020B0604020202020204" pitchFamily="34" charset="0"/>
                          <a:ea typeface="Times New Roman" panose="02020603050405020304" pitchFamily="18" charset="0"/>
                        </a:rPr>
                        <a:t>1.2%</a:t>
                      </a:r>
                    </a:p>
                  </a:txBody>
                  <a:tcPr marL="68580" marR="68580" marT="0" marB="0" anchor="ctr">
                    <a:solidFill>
                      <a:srgbClr val="CCCC00"/>
                    </a:solidFill>
                  </a:tcPr>
                </a:tc>
                <a:extLst>
                  <a:ext uri="{0D108BD9-81ED-4DB2-BD59-A6C34878D82A}">
                    <a16:rowId xmlns:a16="http://schemas.microsoft.com/office/drawing/2014/main" val="1282434595"/>
                  </a:ext>
                </a:extLst>
              </a:tr>
            </a:tbl>
          </a:graphicData>
        </a:graphic>
      </p:graphicFrame>
      <p:cxnSp>
        <p:nvCxnSpPr>
          <p:cNvPr id="9" name="Straight Arrow Connector 8"/>
          <p:cNvCxnSpPr/>
          <p:nvPr/>
        </p:nvCxnSpPr>
        <p:spPr>
          <a:xfrm flipV="1">
            <a:off x="5279572" y="3512765"/>
            <a:ext cx="4618" cy="230658"/>
          </a:xfrm>
          <a:prstGeom prst="straightConnector1">
            <a:avLst/>
          </a:prstGeom>
          <a:ln>
            <a:headEnd type="none" w="med" len="med"/>
            <a:tailEnd type="arrow" w="med" len="med"/>
          </a:ln>
        </p:spPr>
        <p:style>
          <a:lnRef idx="2">
            <a:schemeClr val="accent6"/>
          </a:lnRef>
          <a:fillRef idx="0">
            <a:schemeClr val="accent6"/>
          </a:fillRef>
          <a:effectRef idx="1">
            <a:schemeClr val="accent6"/>
          </a:effectRef>
          <a:fontRef idx="minor">
            <a:schemeClr val="tx1"/>
          </a:fontRef>
        </p:style>
      </p:cxnSp>
      <p:cxnSp>
        <p:nvCxnSpPr>
          <p:cNvPr id="10" name="Straight Arrow Connector 9"/>
          <p:cNvCxnSpPr/>
          <p:nvPr/>
        </p:nvCxnSpPr>
        <p:spPr>
          <a:xfrm flipV="1">
            <a:off x="5281952" y="4769500"/>
            <a:ext cx="4618" cy="230658"/>
          </a:xfrm>
          <a:prstGeom prst="straightConnector1">
            <a:avLst/>
          </a:prstGeom>
          <a:ln>
            <a:headEnd type="none" w="med" len="med"/>
            <a:tailEnd type="arrow" w="med" len="med"/>
          </a:ln>
        </p:spPr>
        <p:style>
          <a:lnRef idx="2">
            <a:schemeClr val="accent6"/>
          </a:lnRef>
          <a:fillRef idx="0">
            <a:schemeClr val="accent6"/>
          </a:fillRef>
          <a:effectRef idx="1">
            <a:schemeClr val="accent6"/>
          </a:effectRef>
          <a:fontRef idx="minor">
            <a:schemeClr val="tx1"/>
          </a:fontRef>
        </p:style>
      </p:cxnSp>
      <p:cxnSp>
        <p:nvCxnSpPr>
          <p:cNvPr id="11" name="Straight Arrow Connector 10"/>
          <p:cNvCxnSpPr/>
          <p:nvPr/>
        </p:nvCxnSpPr>
        <p:spPr>
          <a:xfrm>
            <a:off x="5257800" y="2569028"/>
            <a:ext cx="0" cy="326572"/>
          </a:xfrm>
          <a:prstGeom prst="straightConnector1">
            <a:avLst/>
          </a:prstGeom>
          <a:ln>
            <a:headEnd type="none" w="med" len="med"/>
            <a:tailEnd type="arrow" w="med" len="med"/>
          </a:ln>
        </p:spPr>
        <p:style>
          <a:lnRef idx="2">
            <a:schemeClr val="accent6"/>
          </a:lnRef>
          <a:fillRef idx="0">
            <a:schemeClr val="accent6"/>
          </a:fillRef>
          <a:effectRef idx="1">
            <a:schemeClr val="accent6"/>
          </a:effectRef>
          <a:fontRef idx="minor">
            <a:schemeClr val="tx1"/>
          </a:fontRef>
        </p:style>
      </p:cxnSp>
      <p:cxnSp>
        <p:nvCxnSpPr>
          <p:cNvPr id="16" name="Straight Arrow Connector 15"/>
          <p:cNvCxnSpPr/>
          <p:nvPr/>
        </p:nvCxnSpPr>
        <p:spPr>
          <a:xfrm>
            <a:off x="5279572" y="3048002"/>
            <a:ext cx="0" cy="326572"/>
          </a:xfrm>
          <a:prstGeom prst="straightConnector1">
            <a:avLst/>
          </a:prstGeom>
          <a:ln>
            <a:headEnd type="none" w="med" len="med"/>
            <a:tailEnd type="arrow" w="med" len="med"/>
          </a:ln>
        </p:spPr>
        <p:style>
          <a:lnRef idx="2">
            <a:schemeClr val="accent6"/>
          </a:lnRef>
          <a:fillRef idx="0">
            <a:schemeClr val="accent6"/>
          </a:fillRef>
          <a:effectRef idx="1">
            <a:schemeClr val="accent6"/>
          </a:effectRef>
          <a:fontRef idx="minor">
            <a:schemeClr val="tx1"/>
          </a:fontRef>
        </p:style>
      </p:cxnSp>
      <p:cxnSp>
        <p:nvCxnSpPr>
          <p:cNvPr id="20" name="Straight Arrow Connector 19"/>
          <p:cNvCxnSpPr/>
          <p:nvPr/>
        </p:nvCxnSpPr>
        <p:spPr>
          <a:xfrm flipV="1">
            <a:off x="5279572" y="4232722"/>
            <a:ext cx="4618" cy="230658"/>
          </a:xfrm>
          <a:prstGeom prst="straightConnector1">
            <a:avLst/>
          </a:prstGeom>
          <a:ln>
            <a:headEnd type="none" w="med" len="med"/>
            <a:tailEnd type="arrow" w="med" len="med"/>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78292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914" y="541502"/>
            <a:ext cx="4067539" cy="1584000"/>
          </a:xfrm>
        </p:spPr>
        <p:txBody>
          <a:bodyPr/>
          <a:lstStyle/>
          <a:p>
            <a:pPr>
              <a:lnSpc>
                <a:spcPct val="100000"/>
              </a:lnSpc>
            </a:pPr>
            <a:r>
              <a:rPr lang="en-GB" sz="2400" b="1" dirty="0">
                <a:latin typeface="Arial" panose="020B0604020202020204" pitchFamily="34" charset="0"/>
                <a:ea typeface="Calibri" panose="020F0502020204030204" pitchFamily="34" charset="0"/>
              </a:rPr>
              <a:t>What we have done in 2019/20 </a:t>
            </a:r>
            <a:endParaRPr lang="en-GB" sz="2400" dirty="0"/>
          </a:p>
        </p:txBody>
      </p:sp>
      <p:sp>
        <p:nvSpPr>
          <p:cNvPr id="3" name="Content Placeholder 2"/>
          <p:cNvSpPr>
            <a:spLocks noGrp="1"/>
          </p:cNvSpPr>
          <p:nvPr>
            <p:ph sz="quarter" idx="15"/>
          </p:nvPr>
        </p:nvSpPr>
        <p:spPr>
          <a:xfrm>
            <a:off x="221454" y="1725541"/>
            <a:ext cx="4059238" cy="3960812"/>
          </a:xfrm>
        </p:spPr>
        <p:txBody>
          <a:bodyPr/>
          <a:lstStyle/>
          <a:p>
            <a:r>
              <a:rPr lang="en-US" dirty="0">
                <a:solidFill>
                  <a:srgbClr val="000000"/>
                </a:solidFill>
              </a:rPr>
              <a:t>As part of the pre-procurement of our Occupational Health Service contract, key consideration was given to the support that the service can provide to support staff with mental health issues in the workplace</a:t>
            </a:r>
          </a:p>
          <a:p>
            <a:r>
              <a:rPr lang="en-US" dirty="0">
                <a:solidFill>
                  <a:srgbClr val="000000"/>
                </a:solidFill>
              </a:rPr>
              <a:t>Development of the well being microsite, so staff can access key information directly from their mobile or personal laptop</a:t>
            </a:r>
          </a:p>
          <a:p>
            <a:r>
              <a:rPr lang="en-US" dirty="0">
                <a:solidFill>
                  <a:srgbClr val="000000"/>
                </a:solidFill>
              </a:rPr>
              <a:t>A continued commitment to the Time to Change pledge which places a particular focus on reducing the stigma associated with mental ill-health</a:t>
            </a:r>
          </a:p>
          <a:p>
            <a:r>
              <a:rPr lang="en-US" dirty="0">
                <a:solidFill>
                  <a:srgbClr val="000000"/>
                </a:solidFill>
              </a:rPr>
              <a:t> </a:t>
            </a:r>
            <a:r>
              <a:rPr lang="en-GB" dirty="0">
                <a:solidFill>
                  <a:srgbClr val="000000"/>
                </a:solidFill>
              </a:rPr>
              <a:t>Mental health programmes, initiatives and awareness campaigns were held during the year to help tackle the stigma of mental health </a:t>
            </a:r>
          </a:p>
          <a:p>
            <a:r>
              <a:rPr lang="en-GB" dirty="0">
                <a:solidFill>
                  <a:srgbClr val="000000"/>
                </a:solidFill>
              </a:rPr>
              <a:t>Engage with </a:t>
            </a:r>
            <a:r>
              <a:rPr lang="en-GB" dirty="0" err="1">
                <a:solidFill>
                  <a:srgbClr val="000000"/>
                </a:solidFill>
              </a:rPr>
              <a:t>NCompass</a:t>
            </a:r>
            <a:r>
              <a:rPr lang="en-GB" dirty="0">
                <a:solidFill>
                  <a:srgbClr val="000000"/>
                </a:solidFill>
              </a:rPr>
              <a:t>, the disability staff network on a range of initiatives, such as, providing feedback to the Smart Working programme and providing advice and guidance to the Cycle to Work re-procurement process </a:t>
            </a:r>
          </a:p>
          <a:p>
            <a:endParaRPr lang="en-GB" dirty="0">
              <a:solidFill>
                <a:srgbClr val="000000"/>
              </a:solidFill>
            </a:endParaRPr>
          </a:p>
        </p:txBody>
      </p:sp>
      <p:sp>
        <p:nvSpPr>
          <p:cNvPr id="4" name="Content Placeholder 3"/>
          <p:cNvSpPr>
            <a:spLocks noGrp="1"/>
          </p:cNvSpPr>
          <p:nvPr>
            <p:ph sz="quarter" idx="16"/>
          </p:nvPr>
        </p:nvSpPr>
        <p:spPr>
          <a:xfrm>
            <a:off x="4695578" y="1863193"/>
            <a:ext cx="4052887" cy="3960812"/>
          </a:xfrm>
        </p:spPr>
        <p:txBody>
          <a:bodyPr/>
          <a:lstStyle/>
          <a:p>
            <a:r>
              <a:rPr lang="en-GB" dirty="0">
                <a:solidFill>
                  <a:srgbClr val="000000"/>
                </a:solidFill>
              </a:rPr>
              <a:t>Wellbeing webinars for staff on a range of topics to support positive mental wellbeing</a:t>
            </a:r>
          </a:p>
          <a:p>
            <a:r>
              <a:rPr lang="en-GB" dirty="0">
                <a:solidFill>
                  <a:srgbClr val="000000"/>
                </a:solidFill>
              </a:rPr>
              <a:t>Develop and circulate winter wellbeing plans</a:t>
            </a:r>
          </a:p>
          <a:p>
            <a:r>
              <a:rPr lang="en-GB" dirty="0">
                <a:solidFill>
                  <a:srgbClr val="000000"/>
                </a:solidFill>
              </a:rPr>
              <a:t>Refresh disability guidance, especially around mental health</a:t>
            </a:r>
          </a:p>
          <a:p>
            <a:r>
              <a:rPr lang="en-GB" dirty="0">
                <a:solidFill>
                  <a:srgbClr val="000000"/>
                </a:solidFill>
              </a:rPr>
              <a:t>Wellbeing strategy </a:t>
            </a:r>
            <a:r>
              <a:rPr lang="en-GB" dirty="0" err="1">
                <a:solidFill>
                  <a:srgbClr val="000000"/>
                </a:solidFill>
              </a:rPr>
              <a:t>inc.</a:t>
            </a:r>
            <a:r>
              <a:rPr lang="en-GB" dirty="0">
                <a:solidFill>
                  <a:srgbClr val="000000"/>
                </a:solidFill>
              </a:rPr>
              <a:t> work towards excellence with the healthy workplace charter</a:t>
            </a:r>
          </a:p>
          <a:p>
            <a:r>
              <a:rPr lang="en-GB" dirty="0">
                <a:solidFill>
                  <a:srgbClr val="0B0C0C"/>
                </a:solidFill>
                <a:latin typeface="nta"/>
              </a:rPr>
              <a:t>Progress from a Disability Confident Employer to become a Disability Confident Leader</a:t>
            </a:r>
            <a:endParaRPr lang="en-GB" dirty="0">
              <a:solidFill>
                <a:srgbClr val="000000"/>
              </a:solidFill>
            </a:endParaRPr>
          </a:p>
          <a:p>
            <a:endParaRPr lang="en-GB" dirty="0">
              <a:solidFill>
                <a:srgbClr val="000000"/>
              </a:solidFill>
            </a:endParaRPr>
          </a:p>
          <a:p>
            <a:endParaRPr lang="en-GB" dirty="0">
              <a:solidFill>
                <a:srgbClr val="FF0000"/>
              </a:solidFill>
            </a:endParaRPr>
          </a:p>
          <a:p>
            <a:endParaRPr lang="en-GB" dirty="0"/>
          </a:p>
          <a:p>
            <a:endParaRPr lang="en-GB" dirty="0"/>
          </a:p>
        </p:txBody>
      </p:sp>
      <p:sp>
        <p:nvSpPr>
          <p:cNvPr id="5" name="Slide Number Placeholder 4"/>
          <p:cNvSpPr>
            <a:spLocks noGrp="1"/>
          </p:cNvSpPr>
          <p:nvPr>
            <p:ph type="sldNum" sz="quarter" idx="19"/>
          </p:nvPr>
        </p:nvSpPr>
        <p:spPr/>
        <p:txBody>
          <a:bodyPr/>
          <a:lstStyle/>
          <a:p>
            <a:fld id="{B9F1D033-0F2B-4A91-A3BE-A6E888F59A17}" type="slidenum">
              <a:rPr lang="en-GB" smtClean="0"/>
              <a:pPr/>
              <a:t>13</a:t>
            </a:fld>
            <a:endParaRPr lang="en-GB"/>
          </a:p>
        </p:txBody>
      </p:sp>
      <p:sp>
        <p:nvSpPr>
          <p:cNvPr id="6" name="TextBox 5"/>
          <p:cNvSpPr txBox="1"/>
          <p:nvPr/>
        </p:nvSpPr>
        <p:spPr>
          <a:xfrm>
            <a:off x="4779913" y="726168"/>
            <a:ext cx="4032002" cy="461665"/>
          </a:xfrm>
          <a:prstGeom prst="rect">
            <a:avLst/>
          </a:prstGeom>
          <a:noFill/>
        </p:spPr>
        <p:txBody>
          <a:bodyPr wrap="square" rtlCol="0" anchor="ctr">
            <a:spAutoFit/>
          </a:bodyPr>
          <a:lstStyle/>
          <a:p>
            <a:r>
              <a:rPr lang="en-GB" sz="2400" b="1" dirty="0">
                <a:latin typeface="Arial" panose="020B0604020202020204" pitchFamily="34" charset="0"/>
                <a:ea typeface="Calibri" panose="020F0502020204030204" pitchFamily="34" charset="0"/>
                <a:cs typeface="+mj-cs"/>
              </a:rPr>
              <a:t>Actions for </a:t>
            </a:r>
            <a:r>
              <a:rPr lang="en-GB" sz="2400" b="1" dirty="0" smtClean="0">
                <a:latin typeface="Arial" panose="020B0604020202020204" pitchFamily="34" charset="0"/>
                <a:ea typeface="Calibri" panose="020F0502020204030204" pitchFamily="34" charset="0"/>
                <a:cs typeface="+mj-cs"/>
              </a:rPr>
              <a:t>2020/21</a:t>
            </a:r>
            <a:endParaRPr lang="en-GB" sz="2400" b="1" dirty="0">
              <a:solidFill>
                <a:srgbClr val="FF0000"/>
              </a:solidFill>
              <a:latin typeface="Arial" panose="020B0604020202020204" pitchFamily="34" charset="0"/>
              <a:ea typeface="Calibri" panose="020F0502020204030204" pitchFamily="34" charset="0"/>
              <a:cs typeface="+mj-cs"/>
            </a:endParaRPr>
          </a:p>
        </p:txBody>
      </p:sp>
    </p:spTree>
    <p:extLst>
      <p:ext uri="{BB962C8B-B14F-4D97-AF65-F5344CB8AC3E}">
        <p14:creationId xmlns:p14="http://schemas.microsoft.com/office/powerpoint/2010/main" val="2424261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257" y="1874504"/>
            <a:ext cx="6559200" cy="1584000"/>
          </a:xfrm>
        </p:spPr>
        <p:txBody>
          <a:bodyPr/>
          <a:lstStyle/>
          <a:p>
            <a:pPr algn="ctr"/>
            <a:r>
              <a:rPr lang="en-GB" b="1" dirty="0"/>
              <a:t>Age profile of the workforce</a:t>
            </a:r>
            <a:r>
              <a:rPr lang="en-GB" dirty="0"/>
              <a:t/>
            </a:r>
            <a:br>
              <a:rPr lang="en-GB" dirty="0"/>
            </a:br>
            <a:endParaRPr lang="en-GB" dirty="0"/>
          </a:p>
        </p:txBody>
      </p:sp>
      <p:sp>
        <p:nvSpPr>
          <p:cNvPr id="3" name="Slide Number Placeholder 2"/>
          <p:cNvSpPr>
            <a:spLocks noGrp="1"/>
          </p:cNvSpPr>
          <p:nvPr>
            <p:ph type="sldNum" sz="quarter" idx="12"/>
          </p:nvPr>
        </p:nvSpPr>
        <p:spPr/>
        <p:txBody>
          <a:bodyPr/>
          <a:lstStyle/>
          <a:p>
            <a:fld id="{B9F1D033-0F2B-4A91-A3BE-A6E888F59A17}" type="slidenum">
              <a:rPr lang="en-GB" smtClean="0"/>
              <a:pPr/>
              <a:t>14</a:t>
            </a:fld>
            <a:endParaRPr lang="en-GB"/>
          </a:p>
        </p:txBody>
      </p:sp>
    </p:spTree>
    <p:extLst>
      <p:ext uri="{BB962C8B-B14F-4D97-AF65-F5344CB8AC3E}">
        <p14:creationId xmlns:p14="http://schemas.microsoft.com/office/powerpoint/2010/main" val="1687157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543" y="55301"/>
            <a:ext cx="5834459" cy="869950"/>
          </a:xfrm>
        </p:spPr>
        <p:txBody>
          <a:bodyPr>
            <a:normAutofit/>
          </a:bodyPr>
          <a:lstStyle/>
          <a:p>
            <a:pPr algn="ctr"/>
            <a:r>
              <a:rPr lang="en-GB" b="1" dirty="0"/>
              <a:t>Age of the workforce</a:t>
            </a:r>
          </a:p>
        </p:txBody>
      </p:sp>
      <p:sp>
        <p:nvSpPr>
          <p:cNvPr id="4" name="Text Placeholder 3"/>
          <p:cNvSpPr>
            <a:spLocks noGrp="1"/>
          </p:cNvSpPr>
          <p:nvPr>
            <p:ph type="body" sz="half" idx="2"/>
          </p:nvPr>
        </p:nvSpPr>
        <p:spPr>
          <a:xfrm>
            <a:off x="1177098" y="4857135"/>
            <a:ext cx="7035390" cy="3161406"/>
          </a:xfrm>
        </p:spPr>
        <p:txBody>
          <a:bodyPr>
            <a:normAutofit/>
          </a:bodyPr>
          <a:lstStyle/>
          <a:p>
            <a:pPr marL="742932" lvl="1" indent="-285744" algn="just">
              <a:buFont typeface="Wingdings" panose="05000000000000000000" pitchFamily="2" charset="2"/>
              <a:buChar char="Ø"/>
              <a:tabLst>
                <a:tab pos="548626" algn="l"/>
              </a:tabLst>
            </a:pPr>
            <a:endParaRPr lang="en-GB" dirty="0">
              <a:solidFill>
                <a:srgbClr val="000000"/>
              </a:solidFill>
            </a:endParaRPr>
          </a:p>
          <a:p>
            <a:endParaRPr lang="en-GB" dirty="0"/>
          </a:p>
        </p:txBody>
      </p:sp>
      <p:graphicFrame>
        <p:nvGraphicFramePr>
          <p:cNvPr id="5" name="Chart 4"/>
          <p:cNvGraphicFramePr>
            <a:graphicFrameLocks/>
          </p:cNvGraphicFramePr>
          <p:nvPr>
            <p:extLst>
              <p:ext uri="{D42A27DB-BD31-4B8C-83A1-F6EECF244321}">
                <p14:modId xmlns:p14="http://schemas.microsoft.com/office/powerpoint/2010/main" val="1319756132"/>
              </p:ext>
            </p:extLst>
          </p:nvPr>
        </p:nvGraphicFramePr>
        <p:xfrm>
          <a:off x="840132" y="1578428"/>
          <a:ext cx="7607182" cy="41474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2090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43" y="354689"/>
            <a:ext cx="4067539" cy="1584000"/>
          </a:xfrm>
        </p:spPr>
        <p:txBody>
          <a:bodyPr/>
          <a:lstStyle/>
          <a:p>
            <a:pPr>
              <a:lnSpc>
                <a:spcPct val="100000"/>
              </a:lnSpc>
            </a:pPr>
            <a:r>
              <a:rPr lang="en-GB" sz="2400" b="1" dirty="0">
                <a:latin typeface="Arial" panose="020B0604020202020204" pitchFamily="34" charset="0"/>
                <a:ea typeface="Calibri" panose="020F0502020204030204" pitchFamily="34" charset="0"/>
              </a:rPr>
              <a:t>What we have done in 2019/20 </a:t>
            </a:r>
            <a:endParaRPr lang="en-GB" sz="2400" dirty="0"/>
          </a:p>
        </p:txBody>
      </p:sp>
      <p:sp>
        <p:nvSpPr>
          <p:cNvPr id="3" name="Content Placeholder 2"/>
          <p:cNvSpPr>
            <a:spLocks noGrp="1"/>
          </p:cNvSpPr>
          <p:nvPr>
            <p:ph sz="quarter" idx="15"/>
          </p:nvPr>
        </p:nvSpPr>
        <p:spPr>
          <a:xfrm>
            <a:off x="347443" y="1385913"/>
            <a:ext cx="3955728" cy="4468781"/>
          </a:xfrm>
        </p:spPr>
        <p:txBody>
          <a:bodyPr vert="horz" lIns="0" tIns="0" rIns="0" bIns="0" rtlCol="0" anchor="t">
            <a:noAutofit/>
          </a:bodyPr>
          <a:lstStyle/>
          <a:p>
            <a:r>
              <a:rPr lang="en-US" dirty="0">
                <a:solidFill>
                  <a:srgbClr val="000000"/>
                </a:solidFill>
              </a:rPr>
              <a:t>Bespoke initiatives that are being offered to support our ageing workforce of different ages:</a:t>
            </a:r>
            <a:endParaRPr lang="en-GB" dirty="0">
              <a:solidFill>
                <a:srgbClr val="000000"/>
              </a:solidFill>
            </a:endParaRPr>
          </a:p>
          <a:p>
            <a:pPr marL="0" lvl="1">
              <a:buFont typeface="Arial" panose="020B0604020202020204" pitchFamily="34" charset="0"/>
              <a:buChar char="•"/>
              <a:tabLst>
                <a:tab pos="548626" algn="l"/>
              </a:tabLst>
            </a:pPr>
            <a:r>
              <a:rPr lang="en-US" dirty="0">
                <a:solidFill>
                  <a:srgbClr val="000000"/>
                </a:solidFill>
              </a:rPr>
              <a:t>Recognition of their long public service with the Annual Long Service Awards</a:t>
            </a:r>
            <a:endParaRPr lang="en-GB" dirty="0">
              <a:solidFill>
                <a:srgbClr val="000000"/>
              </a:solidFill>
            </a:endParaRPr>
          </a:p>
          <a:p>
            <a:pPr marL="0" lvl="1" indent="-215900">
              <a:buFont typeface="Arial" panose="020B0604020202020204" pitchFamily="34" charset="0"/>
              <a:buChar char="•"/>
              <a:tabLst>
                <a:tab pos="548626" algn="l"/>
              </a:tabLst>
            </a:pPr>
            <a:r>
              <a:rPr lang="en-US" dirty="0">
                <a:solidFill>
                  <a:srgbClr val="000000"/>
                </a:solidFill>
              </a:rPr>
              <a:t>Annual Apprenticeship awards</a:t>
            </a:r>
            <a:endParaRPr lang="en-US" dirty="0">
              <a:solidFill>
                <a:srgbClr val="000000"/>
              </a:solidFill>
              <a:cs typeface="Arial"/>
            </a:endParaRPr>
          </a:p>
          <a:p>
            <a:pPr marL="0" lvl="1" indent="-215900">
              <a:buFont typeface="Arial" panose="020B0604020202020204" pitchFamily="34" charset="0"/>
              <a:buChar char="•"/>
              <a:tabLst>
                <a:tab pos="548626" algn="l"/>
              </a:tabLst>
            </a:pPr>
            <a:r>
              <a:rPr lang="en-US" dirty="0">
                <a:solidFill>
                  <a:srgbClr val="000000"/>
                </a:solidFill>
              </a:rPr>
              <a:t>Regular</a:t>
            </a:r>
            <a:r>
              <a:rPr lang="en-US" dirty="0">
                <a:solidFill>
                  <a:srgbClr val="000000"/>
                </a:solidFill>
                <a:ea typeface="+mn-lt"/>
                <a:cs typeface="+mn-lt"/>
              </a:rPr>
              <a:t> publication of a youth opportunities bulletin promoting youth opportunities within the council and the wider Southwark community</a:t>
            </a:r>
            <a:endParaRPr lang="en-US" dirty="0" err="1">
              <a:solidFill>
                <a:srgbClr val="000000"/>
              </a:solidFill>
              <a:cs typeface="Arial"/>
            </a:endParaRPr>
          </a:p>
          <a:p>
            <a:pPr marL="0" lvl="1">
              <a:buFont typeface="Arial" panose="020B0604020202020204" pitchFamily="34" charset="0"/>
              <a:buChar char="•"/>
              <a:tabLst>
                <a:tab pos="548626" algn="l"/>
              </a:tabLst>
            </a:pPr>
            <a:r>
              <a:rPr lang="en-US" dirty="0">
                <a:solidFill>
                  <a:srgbClr val="000000"/>
                </a:solidFill>
              </a:rPr>
              <a:t>Planning for your retirement courses</a:t>
            </a:r>
            <a:endParaRPr lang="en-GB" dirty="0">
              <a:solidFill>
                <a:srgbClr val="000000"/>
              </a:solidFill>
            </a:endParaRPr>
          </a:p>
          <a:p>
            <a:pPr marL="0" lvl="1">
              <a:buFont typeface="Arial" panose="020B0604020202020204" pitchFamily="34" charset="0"/>
              <a:buChar char="•"/>
              <a:tabLst>
                <a:tab pos="548626" algn="l"/>
              </a:tabLst>
            </a:pPr>
            <a:r>
              <a:rPr lang="en-US" dirty="0">
                <a:solidFill>
                  <a:srgbClr val="000000"/>
                </a:solidFill>
              </a:rPr>
              <a:t>Pensions planning events</a:t>
            </a:r>
            <a:endParaRPr lang="en-GB" dirty="0">
              <a:solidFill>
                <a:srgbClr val="000000"/>
              </a:solidFill>
            </a:endParaRPr>
          </a:p>
          <a:p>
            <a:pPr marL="0" lvl="1">
              <a:buFont typeface="Arial" panose="020B0604020202020204" pitchFamily="34" charset="0"/>
              <a:buChar char="•"/>
              <a:tabLst>
                <a:tab pos="548626" algn="l"/>
              </a:tabLst>
            </a:pPr>
            <a:r>
              <a:rPr lang="en-US" dirty="0">
                <a:solidFill>
                  <a:srgbClr val="000000"/>
                </a:solidFill>
              </a:rPr>
              <a:t>Financial planning support through the employee assistance </a:t>
            </a:r>
            <a:r>
              <a:rPr lang="en-US" dirty="0" err="1">
                <a:solidFill>
                  <a:srgbClr val="000000"/>
                </a:solidFill>
              </a:rPr>
              <a:t>programme</a:t>
            </a:r>
            <a:endParaRPr lang="en-US" dirty="0">
              <a:solidFill>
                <a:srgbClr val="000000"/>
              </a:solidFill>
            </a:endParaRPr>
          </a:p>
          <a:p>
            <a:pPr marL="0" lvl="1">
              <a:buFont typeface="Arial" panose="020B0604020202020204" pitchFamily="34" charset="0"/>
              <a:buChar char="•"/>
              <a:tabLst>
                <a:tab pos="548626" algn="l"/>
              </a:tabLst>
            </a:pPr>
            <a:r>
              <a:rPr lang="en-US" dirty="0">
                <a:solidFill>
                  <a:srgbClr val="000000"/>
                </a:solidFill>
              </a:rPr>
              <a:t>The introduction of the Lead trade and craft operative role, creating posts for experienced staff who can train, coach and mentor newly qualified trades people</a:t>
            </a:r>
          </a:p>
        </p:txBody>
      </p:sp>
      <p:sp>
        <p:nvSpPr>
          <p:cNvPr id="4" name="Content Placeholder 3"/>
          <p:cNvSpPr>
            <a:spLocks noGrp="1"/>
          </p:cNvSpPr>
          <p:nvPr>
            <p:ph sz="quarter" idx="16"/>
          </p:nvPr>
        </p:nvSpPr>
        <p:spPr>
          <a:xfrm>
            <a:off x="4986390" y="1405971"/>
            <a:ext cx="4052887" cy="3960812"/>
          </a:xfrm>
        </p:spPr>
        <p:txBody>
          <a:bodyPr/>
          <a:lstStyle/>
          <a:p>
            <a:r>
              <a:rPr lang="en-GB" dirty="0">
                <a:solidFill>
                  <a:srgbClr val="000000"/>
                </a:solidFill>
              </a:rPr>
              <a:t>Develop options for a ‘good retirement’ in partnership with Centre for Policy on Ageing including pensions guidance refresh with actuaries</a:t>
            </a:r>
          </a:p>
          <a:p>
            <a:r>
              <a:rPr lang="en-GB" dirty="0">
                <a:solidFill>
                  <a:srgbClr val="000000"/>
                </a:solidFill>
              </a:rPr>
              <a:t>Continue focus on apprenticeships and attraction of younger workers</a:t>
            </a:r>
          </a:p>
          <a:p>
            <a:r>
              <a:rPr lang="en-GB" dirty="0">
                <a:solidFill>
                  <a:srgbClr val="000000"/>
                </a:solidFill>
              </a:rPr>
              <a:t>Reintroduce literacy &amp; numeracy NVQs</a:t>
            </a:r>
          </a:p>
          <a:p>
            <a:endParaRPr lang="en-GB" dirty="0">
              <a:solidFill>
                <a:srgbClr val="000000"/>
              </a:solidFill>
            </a:endParaRPr>
          </a:p>
          <a:p>
            <a:endParaRPr lang="en-GB" dirty="0">
              <a:solidFill>
                <a:srgbClr val="000000"/>
              </a:solidFill>
            </a:endParaRPr>
          </a:p>
        </p:txBody>
      </p:sp>
      <p:sp>
        <p:nvSpPr>
          <p:cNvPr id="5" name="Slide Number Placeholder 4"/>
          <p:cNvSpPr>
            <a:spLocks noGrp="1"/>
          </p:cNvSpPr>
          <p:nvPr>
            <p:ph type="sldNum" sz="quarter" idx="19"/>
          </p:nvPr>
        </p:nvSpPr>
        <p:spPr/>
        <p:txBody>
          <a:bodyPr/>
          <a:lstStyle/>
          <a:p>
            <a:fld id="{B9F1D033-0F2B-4A91-A3BE-A6E888F59A17}" type="slidenum">
              <a:rPr lang="en-GB" smtClean="0"/>
              <a:pPr/>
              <a:t>16</a:t>
            </a:fld>
            <a:endParaRPr lang="en-GB"/>
          </a:p>
        </p:txBody>
      </p:sp>
      <p:sp>
        <p:nvSpPr>
          <p:cNvPr id="6" name="TextBox 5"/>
          <p:cNvSpPr txBox="1"/>
          <p:nvPr/>
        </p:nvSpPr>
        <p:spPr>
          <a:xfrm>
            <a:off x="5111998" y="491996"/>
            <a:ext cx="4032002" cy="461665"/>
          </a:xfrm>
          <a:prstGeom prst="rect">
            <a:avLst/>
          </a:prstGeom>
          <a:noFill/>
        </p:spPr>
        <p:txBody>
          <a:bodyPr wrap="square" rtlCol="0" anchor="ctr">
            <a:spAutoFit/>
          </a:bodyPr>
          <a:lstStyle/>
          <a:p>
            <a:r>
              <a:rPr lang="en-GB" sz="2400" b="1" dirty="0">
                <a:solidFill>
                  <a:srgbClr val="FFC000"/>
                </a:solidFill>
                <a:latin typeface="Arial" panose="020B0604020202020204" pitchFamily="34" charset="0"/>
                <a:ea typeface="Calibri" panose="020F0502020204030204" pitchFamily="34" charset="0"/>
                <a:cs typeface="+mj-cs"/>
              </a:rPr>
              <a:t>Actions for 2020/21 </a:t>
            </a:r>
          </a:p>
        </p:txBody>
      </p:sp>
    </p:spTree>
    <p:extLst>
      <p:ext uri="{BB962C8B-B14F-4D97-AF65-F5344CB8AC3E}">
        <p14:creationId xmlns:p14="http://schemas.microsoft.com/office/powerpoint/2010/main" val="3563007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257" y="1874504"/>
            <a:ext cx="6559200" cy="1584000"/>
          </a:xfrm>
        </p:spPr>
        <p:txBody>
          <a:bodyPr/>
          <a:lstStyle/>
          <a:p>
            <a:pPr algn="ctr"/>
            <a:r>
              <a:rPr lang="en-GB" b="1" dirty="0"/>
              <a:t>Apprenticeships</a:t>
            </a:r>
            <a:r>
              <a:rPr lang="en-GB" dirty="0"/>
              <a:t/>
            </a:r>
            <a:br>
              <a:rPr lang="en-GB" dirty="0"/>
            </a:br>
            <a:endParaRPr lang="en-GB" dirty="0"/>
          </a:p>
        </p:txBody>
      </p:sp>
      <p:sp>
        <p:nvSpPr>
          <p:cNvPr id="3" name="Slide Number Placeholder 2"/>
          <p:cNvSpPr>
            <a:spLocks noGrp="1"/>
          </p:cNvSpPr>
          <p:nvPr>
            <p:ph type="sldNum" sz="quarter" idx="12"/>
          </p:nvPr>
        </p:nvSpPr>
        <p:spPr/>
        <p:txBody>
          <a:bodyPr/>
          <a:lstStyle/>
          <a:p>
            <a:fld id="{B9F1D033-0F2B-4A91-A3BE-A6E888F59A17}" type="slidenum">
              <a:rPr lang="en-GB" smtClean="0"/>
              <a:pPr/>
              <a:t>17</a:t>
            </a:fld>
            <a:endParaRPr lang="en-GB"/>
          </a:p>
        </p:txBody>
      </p:sp>
    </p:spTree>
    <p:extLst>
      <p:ext uri="{BB962C8B-B14F-4D97-AF65-F5344CB8AC3E}">
        <p14:creationId xmlns:p14="http://schemas.microsoft.com/office/powerpoint/2010/main" val="3286449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174294"/>
            <a:ext cx="7886700" cy="771911"/>
          </a:xfrm>
        </p:spPr>
        <p:txBody>
          <a:bodyPr/>
          <a:lstStyle/>
          <a:p>
            <a:pPr algn="ctr"/>
            <a:r>
              <a:rPr lang="en-GB" sz="3200" b="1" dirty="0"/>
              <a:t>Apprenticeships </a:t>
            </a:r>
            <a:endParaRPr lang="en-GB" sz="3200" b="1" dirty="0">
              <a:solidFill>
                <a:srgbClr val="FF0000"/>
              </a:solidFill>
              <a:cs typeface="Arial"/>
            </a:endParaRPr>
          </a:p>
        </p:txBody>
      </p:sp>
      <p:graphicFrame>
        <p:nvGraphicFramePr>
          <p:cNvPr id="7" name="Chart 6"/>
          <p:cNvGraphicFramePr>
            <a:graphicFrameLocks/>
          </p:cNvGraphicFramePr>
          <p:nvPr>
            <p:extLst>
              <p:ext uri="{D42A27DB-BD31-4B8C-83A1-F6EECF244321}">
                <p14:modId xmlns:p14="http://schemas.microsoft.com/office/powerpoint/2010/main" val="1187420727"/>
              </p:ext>
            </p:extLst>
          </p:nvPr>
        </p:nvGraphicFramePr>
        <p:xfrm>
          <a:off x="4945626" y="1080655"/>
          <a:ext cx="3570915" cy="26064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622427796"/>
              </p:ext>
            </p:extLst>
          </p:nvPr>
        </p:nvGraphicFramePr>
        <p:xfrm>
          <a:off x="2571431" y="3821546"/>
          <a:ext cx="3570916" cy="24875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521315743"/>
              </p:ext>
            </p:extLst>
          </p:nvPr>
        </p:nvGraphicFramePr>
        <p:xfrm>
          <a:off x="334296" y="1113913"/>
          <a:ext cx="3873910" cy="25399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6634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30" y="-8721"/>
            <a:ext cx="7886700" cy="652641"/>
          </a:xfrm>
        </p:spPr>
        <p:txBody>
          <a:bodyPr>
            <a:noAutofit/>
          </a:bodyPr>
          <a:lstStyle/>
          <a:p>
            <a:pPr algn="ctr"/>
            <a:r>
              <a:rPr lang="en-GB" sz="3200" b="1" dirty="0"/>
              <a:t>Apprenticeships  </a:t>
            </a:r>
            <a:endParaRPr lang="en-GB" sz="3200" dirty="0">
              <a:solidFill>
                <a:srgbClr val="FF0000"/>
              </a:solidFill>
            </a:endParaRPr>
          </a:p>
        </p:txBody>
      </p:sp>
      <p:graphicFrame>
        <p:nvGraphicFramePr>
          <p:cNvPr id="6" name="Chart 5"/>
          <p:cNvGraphicFramePr>
            <a:graphicFrameLocks/>
          </p:cNvGraphicFramePr>
          <p:nvPr>
            <p:extLst>
              <p:ext uri="{D42A27DB-BD31-4B8C-83A1-F6EECF244321}">
                <p14:modId xmlns:p14="http://schemas.microsoft.com/office/powerpoint/2010/main" val="3627895544"/>
              </p:ext>
            </p:extLst>
          </p:nvPr>
        </p:nvGraphicFramePr>
        <p:xfrm>
          <a:off x="1184541" y="1244129"/>
          <a:ext cx="7140677" cy="42313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3776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000" y="480515"/>
            <a:ext cx="6559200" cy="651600"/>
          </a:xfrm>
        </p:spPr>
        <p:txBody>
          <a:bodyPr/>
          <a:lstStyle/>
          <a:p>
            <a:pPr algn="ctr"/>
            <a:r>
              <a:rPr lang="en-GB" dirty="0"/>
              <a:t>Agenda </a:t>
            </a:r>
            <a:br>
              <a:rPr lang="en-GB" dirty="0"/>
            </a:br>
            <a:r>
              <a:rPr lang="en-GB" dirty="0"/>
              <a:t/>
            </a:r>
            <a:br>
              <a:rPr lang="en-GB" dirty="0"/>
            </a:br>
            <a:r>
              <a:rPr lang="en-GB" dirty="0"/>
              <a:t/>
            </a:r>
            <a:br>
              <a:rPr lang="en-GB" dirty="0"/>
            </a:br>
            <a:r>
              <a:rPr lang="en-GB" dirty="0"/>
              <a:t/>
            </a:r>
            <a:br>
              <a:rPr lang="en-GB" dirty="0"/>
            </a:br>
            <a:endParaRPr lang="en-GB" sz="2600" dirty="0">
              <a:solidFill>
                <a:schemeClr val="tx2"/>
              </a:solidFill>
              <a:ea typeface="+mn-ea"/>
              <a:cs typeface="+mn-cs"/>
            </a:endParaRPr>
          </a:p>
        </p:txBody>
      </p:sp>
      <p:sp>
        <p:nvSpPr>
          <p:cNvPr id="3" name="Subtitle 2"/>
          <p:cNvSpPr>
            <a:spLocks noGrp="1"/>
          </p:cNvSpPr>
          <p:nvPr>
            <p:ph type="subTitle" idx="1"/>
          </p:nvPr>
        </p:nvSpPr>
        <p:spPr>
          <a:xfrm>
            <a:off x="966171" y="1510886"/>
            <a:ext cx="6559200" cy="359073"/>
          </a:xfrm>
        </p:spPr>
        <p:txBody>
          <a:bodyPr/>
          <a:lstStyle/>
          <a:p>
            <a:pPr marL="457200" indent="-457200">
              <a:buFont typeface="Arial" panose="020B0604020202020204" pitchFamily="34" charset="0"/>
              <a:buChar char="•"/>
            </a:pPr>
            <a:r>
              <a:rPr lang="en-GB" dirty="0">
                <a:solidFill>
                  <a:srgbClr val="000000"/>
                </a:solidFill>
              </a:rPr>
              <a:t>Welcome and introductions</a:t>
            </a:r>
          </a:p>
          <a:p>
            <a:pPr marL="457200" indent="-457200">
              <a:buFont typeface="Arial" panose="020B0604020202020204" pitchFamily="34" charset="0"/>
              <a:buChar char="•"/>
            </a:pPr>
            <a:r>
              <a:rPr lang="en-GB" dirty="0">
                <a:solidFill>
                  <a:srgbClr val="000000"/>
                </a:solidFill>
              </a:rPr>
              <a:t>Overview of the Annual Workforce Report</a:t>
            </a:r>
          </a:p>
          <a:p>
            <a:pPr marL="457200" indent="-457200">
              <a:buFont typeface="Arial" panose="020B0604020202020204" pitchFamily="34" charset="0"/>
              <a:buChar char="•"/>
            </a:pPr>
            <a:r>
              <a:rPr lang="en-GB" dirty="0">
                <a:solidFill>
                  <a:srgbClr val="000000"/>
                </a:solidFill>
              </a:rPr>
              <a:t>Highlights of the key information from the Annual Workforce Report</a:t>
            </a:r>
          </a:p>
          <a:p>
            <a:pPr marL="457200" indent="-457200">
              <a:buFont typeface="Arial" panose="020B0604020202020204" pitchFamily="34" charset="0"/>
              <a:buChar char="•"/>
            </a:pPr>
            <a:r>
              <a:rPr lang="en-GB" dirty="0">
                <a:solidFill>
                  <a:srgbClr val="000000"/>
                </a:solidFill>
              </a:rPr>
              <a:t>An update on work undertaken last year to address inequalities and an overview of work going on this year</a:t>
            </a:r>
          </a:p>
          <a:p>
            <a:pPr marL="457200" indent="-457200">
              <a:buFont typeface="Arial" panose="020B0604020202020204" pitchFamily="34" charset="0"/>
              <a:buChar char="•"/>
            </a:pPr>
            <a:r>
              <a:rPr lang="en-GB" dirty="0">
                <a:solidFill>
                  <a:srgbClr val="000000"/>
                </a:solidFill>
              </a:rPr>
              <a:t>Summary and next steps for 2021 and beyond </a:t>
            </a:r>
          </a:p>
        </p:txBody>
      </p:sp>
      <p:sp>
        <p:nvSpPr>
          <p:cNvPr id="4" name="Picture Placeholder 3"/>
          <p:cNvSpPr>
            <a:spLocks noGrp="1"/>
          </p:cNvSpPr>
          <p:nvPr>
            <p:ph type="pic" sz="quarter" idx="10"/>
          </p:nvPr>
        </p:nvSpPr>
        <p:spPr/>
      </p:sp>
      <p:sp>
        <p:nvSpPr>
          <p:cNvPr id="5" name="Picture Placeholder 4"/>
          <p:cNvSpPr>
            <a:spLocks noGrp="1"/>
          </p:cNvSpPr>
          <p:nvPr>
            <p:ph type="pic" sz="quarter" idx="11"/>
          </p:nvPr>
        </p:nvSpPr>
        <p:spPr/>
      </p:sp>
      <p:sp>
        <p:nvSpPr>
          <p:cNvPr id="6" name="Picture Placeholder 5"/>
          <p:cNvSpPr>
            <a:spLocks noGrp="1"/>
          </p:cNvSpPr>
          <p:nvPr>
            <p:ph type="pic" sz="quarter" idx="12"/>
          </p:nvPr>
        </p:nvSpPr>
        <p:spPr/>
      </p:sp>
    </p:spTree>
    <p:extLst>
      <p:ext uri="{BB962C8B-B14F-4D97-AF65-F5344CB8AC3E}">
        <p14:creationId xmlns:p14="http://schemas.microsoft.com/office/powerpoint/2010/main" val="1091447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257" y="1874504"/>
            <a:ext cx="6559200" cy="1584000"/>
          </a:xfrm>
        </p:spPr>
        <p:txBody>
          <a:bodyPr/>
          <a:lstStyle/>
          <a:p>
            <a:pPr algn="ctr"/>
            <a:r>
              <a:rPr lang="en-GB" b="1" dirty="0"/>
              <a:t>Sex profile of the workforce</a:t>
            </a:r>
            <a:r>
              <a:rPr lang="en-GB" dirty="0"/>
              <a:t/>
            </a:r>
            <a:br>
              <a:rPr lang="en-GB" dirty="0"/>
            </a:br>
            <a:endParaRPr lang="en-GB" dirty="0"/>
          </a:p>
        </p:txBody>
      </p:sp>
      <p:sp>
        <p:nvSpPr>
          <p:cNvPr id="3" name="Slide Number Placeholder 2"/>
          <p:cNvSpPr>
            <a:spLocks noGrp="1"/>
          </p:cNvSpPr>
          <p:nvPr>
            <p:ph type="sldNum" sz="quarter" idx="12"/>
          </p:nvPr>
        </p:nvSpPr>
        <p:spPr/>
        <p:txBody>
          <a:bodyPr/>
          <a:lstStyle/>
          <a:p>
            <a:fld id="{B9F1D033-0F2B-4A91-A3BE-A6E888F59A17}" type="slidenum">
              <a:rPr lang="en-GB" smtClean="0"/>
              <a:pPr/>
              <a:t>20</a:t>
            </a:fld>
            <a:endParaRPr lang="en-GB"/>
          </a:p>
        </p:txBody>
      </p:sp>
    </p:spTree>
    <p:extLst>
      <p:ext uri="{BB962C8B-B14F-4D97-AF65-F5344CB8AC3E}">
        <p14:creationId xmlns:p14="http://schemas.microsoft.com/office/powerpoint/2010/main" val="1950301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660" y="587828"/>
            <a:ext cx="7491810" cy="609600"/>
          </a:xfrm>
        </p:spPr>
        <p:txBody>
          <a:bodyPr/>
          <a:lstStyle/>
          <a:p>
            <a:pPr algn="ctr"/>
            <a:r>
              <a:rPr lang="en-GB" dirty="0"/>
              <a:t>Sex of the workforce by department</a:t>
            </a:r>
          </a:p>
        </p:txBody>
      </p:sp>
      <p:sp>
        <p:nvSpPr>
          <p:cNvPr id="4" name="Text Placeholder 3"/>
          <p:cNvSpPr>
            <a:spLocks noGrp="1"/>
          </p:cNvSpPr>
          <p:nvPr>
            <p:ph type="body" sz="half" idx="2"/>
          </p:nvPr>
        </p:nvSpPr>
        <p:spPr>
          <a:xfrm>
            <a:off x="340458" y="5179976"/>
            <a:ext cx="8429916" cy="3865702"/>
          </a:xfrm>
        </p:spPr>
        <p:txBody>
          <a:bodyPr/>
          <a:lstStyle/>
          <a:p>
            <a:pPr marL="285750" indent="-285750">
              <a:buFont typeface="Arial" panose="020B0604020202020204" pitchFamily="34" charset="0"/>
              <a:buChar char="•"/>
            </a:pPr>
            <a:endParaRPr lang="en-US" sz="1400" dirty="0">
              <a:solidFill>
                <a:srgbClr val="000000"/>
              </a:solidFill>
            </a:endParaRPr>
          </a:p>
          <a:p>
            <a:pPr marL="285750" indent="-285750">
              <a:buFont typeface="Arial" panose="020B0604020202020204" pitchFamily="34" charset="0"/>
              <a:buChar char="•"/>
            </a:pPr>
            <a:endParaRPr lang="en-US" dirty="0">
              <a:solidFill>
                <a:srgbClr val="000000"/>
              </a:solidFill>
            </a:endParaRPr>
          </a:p>
          <a:p>
            <a:endParaRPr lang="en-US" dirty="0">
              <a:solidFill>
                <a:srgbClr val="000000"/>
              </a:solidFill>
            </a:endParaRPr>
          </a:p>
          <a:p>
            <a:pPr marL="285750" indent="-285750">
              <a:buFont typeface="Arial" panose="020B0604020202020204" pitchFamily="34" charset="0"/>
              <a:buChar char="•"/>
            </a:pPr>
            <a:endParaRPr lang="en-GB" dirty="0">
              <a:solidFill>
                <a:srgbClr val="000000"/>
              </a:solidFill>
            </a:endParaRPr>
          </a:p>
          <a:p>
            <a:pPr marL="285750" indent="-285750">
              <a:buFont typeface="Arial" panose="020B0604020202020204" pitchFamily="34" charset="0"/>
              <a:buChar char="•"/>
            </a:pPr>
            <a:endParaRPr lang="en-US" dirty="0">
              <a:solidFill>
                <a:srgbClr val="000000"/>
              </a:solidFill>
            </a:endParaRPr>
          </a:p>
          <a:p>
            <a:endParaRPr lang="en-US" dirty="0">
              <a:solidFill>
                <a:srgbClr val="000000"/>
              </a:solidFill>
            </a:endParaRPr>
          </a:p>
          <a:p>
            <a:endParaRPr lang="en-GB" dirty="0"/>
          </a:p>
        </p:txBody>
      </p:sp>
      <p:graphicFrame>
        <p:nvGraphicFramePr>
          <p:cNvPr id="6" name="Chart 5"/>
          <p:cNvGraphicFramePr>
            <a:graphicFrameLocks/>
          </p:cNvGraphicFramePr>
          <p:nvPr>
            <p:extLst>
              <p:ext uri="{D42A27DB-BD31-4B8C-83A1-F6EECF244321}">
                <p14:modId xmlns:p14="http://schemas.microsoft.com/office/powerpoint/2010/main" val="1262075414"/>
              </p:ext>
            </p:extLst>
          </p:nvPr>
        </p:nvGraphicFramePr>
        <p:xfrm>
          <a:off x="340458" y="1926201"/>
          <a:ext cx="8532214" cy="38312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9625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968" y="161637"/>
            <a:ext cx="7507396" cy="1028700"/>
          </a:xfrm>
        </p:spPr>
        <p:txBody>
          <a:bodyPr/>
          <a:lstStyle/>
          <a:p>
            <a:pPr algn="ctr"/>
            <a:r>
              <a:rPr lang="en-GB" b="1" dirty="0">
                <a:solidFill>
                  <a:srgbClr val="000000"/>
                </a:solidFill>
              </a:rPr>
              <a:t/>
            </a:r>
            <a:br>
              <a:rPr lang="en-GB" b="1" dirty="0">
                <a:solidFill>
                  <a:srgbClr val="000000"/>
                </a:solidFill>
              </a:rPr>
            </a:br>
            <a:r>
              <a:rPr lang="en-GB" dirty="0">
                <a:solidFill>
                  <a:srgbClr val="000000"/>
                </a:solidFill>
              </a:rPr>
              <a:t/>
            </a:r>
            <a:br>
              <a:rPr lang="en-GB" dirty="0">
                <a:solidFill>
                  <a:srgbClr val="000000"/>
                </a:solidFill>
              </a:rPr>
            </a:br>
            <a:r>
              <a:rPr lang="en-GB" b="1" dirty="0">
                <a:solidFill>
                  <a:srgbClr val="000000"/>
                </a:solidFill>
              </a:rPr>
              <a:t/>
            </a:r>
            <a:br>
              <a:rPr lang="en-GB" b="1" dirty="0">
                <a:solidFill>
                  <a:srgbClr val="000000"/>
                </a:solidFill>
              </a:rPr>
            </a:br>
            <a:r>
              <a:rPr lang="en-GB" b="1" dirty="0">
                <a:solidFill>
                  <a:srgbClr val="FFC000"/>
                </a:solidFill>
              </a:rPr>
              <a:t>Maternity/paternity/adoption leave </a:t>
            </a:r>
            <a:endParaRPr lang="en-GB" dirty="0">
              <a:solidFill>
                <a:srgbClr val="FFC000"/>
              </a:solidFill>
            </a:endParaRPr>
          </a:p>
        </p:txBody>
      </p:sp>
      <p:sp>
        <p:nvSpPr>
          <p:cNvPr id="4" name="Text Placeholder 3"/>
          <p:cNvSpPr>
            <a:spLocks noGrp="1"/>
          </p:cNvSpPr>
          <p:nvPr>
            <p:ph type="body" sz="half" idx="2"/>
          </p:nvPr>
        </p:nvSpPr>
        <p:spPr>
          <a:xfrm>
            <a:off x="125936" y="2262909"/>
            <a:ext cx="2436577" cy="3817510"/>
          </a:xfrm>
        </p:spPr>
        <p:txBody>
          <a:bodyPr>
            <a:normAutofit/>
          </a:bodyPr>
          <a:lstStyle/>
          <a:p>
            <a:endParaRPr lang="en-GB" dirty="0"/>
          </a:p>
          <a:p>
            <a:endParaRPr lang="en-GB" dirty="0">
              <a:solidFill>
                <a:srgbClr val="FF0000"/>
              </a:solidFill>
            </a:endParaRPr>
          </a:p>
          <a:p>
            <a:endParaRPr lang="en-GB" dirty="0"/>
          </a:p>
        </p:txBody>
      </p:sp>
      <p:graphicFrame>
        <p:nvGraphicFramePr>
          <p:cNvPr id="5" name="Chart 4"/>
          <p:cNvGraphicFramePr>
            <a:graphicFrameLocks/>
          </p:cNvGraphicFramePr>
          <p:nvPr>
            <p:extLst>
              <p:ext uri="{D42A27DB-BD31-4B8C-83A1-F6EECF244321}">
                <p14:modId xmlns:p14="http://schemas.microsoft.com/office/powerpoint/2010/main" val="3800822829"/>
              </p:ext>
            </p:extLst>
          </p:nvPr>
        </p:nvGraphicFramePr>
        <p:xfrm>
          <a:off x="870858" y="1611086"/>
          <a:ext cx="7698756" cy="43371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61254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05528"/>
            <a:ext cx="4067539" cy="1584000"/>
          </a:xfrm>
        </p:spPr>
        <p:txBody>
          <a:bodyPr/>
          <a:lstStyle/>
          <a:p>
            <a:pPr>
              <a:lnSpc>
                <a:spcPct val="100000"/>
              </a:lnSpc>
            </a:pPr>
            <a:r>
              <a:rPr lang="en-GB" sz="2400" b="1" dirty="0">
                <a:latin typeface="Arial" panose="020B0604020202020204" pitchFamily="34" charset="0"/>
                <a:ea typeface="Calibri" panose="020F0502020204030204" pitchFamily="34" charset="0"/>
              </a:rPr>
              <a:t>What we have done in 2019/20 </a:t>
            </a:r>
            <a:endParaRPr lang="en-GB" sz="2400" dirty="0"/>
          </a:p>
        </p:txBody>
      </p:sp>
      <p:sp>
        <p:nvSpPr>
          <p:cNvPr id="3" name="Content Placeholder 2"/>
          <p:cNvSpPr>
            <a:spLocks noGrp="1"/>
          </p:cNvSpPr>
          <p:nvPr>
            <p:ph sz="quarter" idx="15"/>
          </p:nvPr>
        </p:nvSpPr>
        <p:spPr>
          <a:xfrm>
            <a:off x="283028" y="1410909"/>
            <a:ext cx="4026591" cy="3960812"/>
          </a:xfrm>
        </p:spPr>
        <p:txBody>
          <a:bodyPr/>
          <a:lstStyle/>
          <a:p>
            <a:r>
              <a:rPr lang="en-US" dirty="0">
                <a:solidFill>
                  <a:srgbClr val="000000"/>
                </a:solidFill>
              </a:rPr>
              <a:t>The Council continues to support key initiatives and challenge stereotypes to maintain a good balance between our male and female workforce. Some of the bespoke initiatives achieved including:-</a:t>
            </a:r>
          </a:p>
          <a:p>
            <a:r>
              <a:rPr lang="en-US" dirty="0">
                <a:solidFill>
                  <a:srgbClr val="000000"/>
                </a:solidFill>
              </a:rPr>
              <a:t>Development of the Menopause and Domestic Abuse policies</a:t>
            </a:r>
          </a:p>
          <a:p>
            <a:r>
              <a:rPr lang="en-US" dirty="0">
                <a:solidFill>
                  <a:srgbClr val="000000"/>
                </a:solidFill>
              </a:rPr>
              <a:t>Acknowledging and Marking the United Nation’s International Day for the Elimination of Violence against Women and Girls and our support for the 16 days of activism.</a:t>
            </a:r>
            <a:endParaRPr lang="en-GB" dirty="0">
              <a:solidFill>
                <a:srgbClr val="000000"/>
              </a:solidFill>
            </a:endParaRPr>
          </a:p>
          <a:p>
            <a:r>
              <a:rPr lang="en-US" dirty="0">
                <a:solidFill>
                  <a:srgbClr val="000000"/>
                </a:solidFill>
              </a:rPr>
              <a:t>The Council’s staff group, the Women’s network have delivered events and incentives that have raised awareness on issues and interests related to women. As well as </a:t>
            </a:r>
            <a:r>
              <a:rPr lang="en-GB" dirty="0">
                <a:solidFill>
                  <a:srgbClr val="000000"/>
                </a:solidFill>
              </a:rPr>
              <a:t>facilitating a range of events on topics,</a:t>
            </a:r>
            <a:r>
              <a:rPr lang="en-US" dirty="0">
                <a:solidFill>
                  <a:srgbClr val="000000"/>
                </a:solidFill>
              </a:rPr>
              <a:t> such as, childcare, dementia and breast health awareness</a:t>
            </a:r>
          </a:p>
          <a:p>
            <a:r>
              <a:rPr lang="en-US" dirty="0">
                <a:solidFill>
                  <a:srgbClr val="000000"/>
                </a:solidFill>
              </a:rPr>
              <a:t>Addressing the gender pay gap issue created by the payment of the bonus scheme, under Trade and craft Operative Terms and Conditions of service</a:t>
            </a:r>
          </a:p>
          <a:p>
            <a:pPr indent="0">
              <a:buNone/>
            </a:pPr>
            <a:endParaRPr lang="en-US" sz="1200" dirty="0">
              <a:solidFill>
                <a:srgbClr val="000000"/>
              </a:solidFill>
            </a:endParaRPr>
          </a:p>
        </p:txBody>
      </p:sp>
      <p:sp>
        <p:nvSpPr>
          <p:cNvPr id="4" name="Content Placeholder 3"/>
          <p:cNvSpPr>
            <a:spLocks noGrp="1"/>
          </p:cNvSpPr>
          <p:nvPr>
            <p:ph sz="quarter" idx="16"/>
          </p:nvPr>
        </p:nvSpPr>
        <p:spPr>
          <a:xfrm>
            <a:off x="5050971" y="1410909"/>
            <a:ext cx="3781829" cy="3960812"/>
          </a:xfrm>
        </p:spPr>
        <p:txBody>
          <a:bodyPr/>
          <a:lstStyle/>
          <a:p>
            <a:r>
              <a:rPr lang="en-GB" dirty="0">
                <a:solidFill>
                  <a:srgbClr val="000000"/>
                </a:solidFill>
              </a:rPr>
              <a:t>Review flexible working practices to ensure working parents are supported on return from maternity or paternity leave</a:t>
            </a:r>
          </a:p>
          <a:p>
            <a:r>
              <a:rPr lang="en-GB" dirty="0">
                <a:solidFill>
                  <a:srgbClr val="000000"/>
                </a:solidFill>
              </a:rPr>
              <a:t>Review facilities and practices in more male dominated teams to ensure women are welcomed</a:t>
            </a:r>
          </a:p>
          <a:p>
            <a:r>
              <a:rPr lang="en-GB" dirty="0">
                <a:solidFill>
                  <a:srgbClr val="000000"/>
                </a:solidFill>
              </a:rPr>
              <a:t>Analysis of gender pay amongst third party contracts</a:t>
            </a:r>
          </a:p>
          <a:p>
            <a:r>
              <a:rPr lang="en-GB" dirty="0">
                <a:solidFill>
                  <a:srgbClr val="000000"/>
                </a:solidFill>
              </a:rPr>
              <a:t>Revising the policy on premature births</a:t>
            </a:r>
          </a:p>
          <a:p>
            <a:r>
              <a:rPr lang="en-GB" dirty="0">
                <a:solidFill>
                  <a:srgbClr val="000000"/>
                </a:solidFill>
              </a:rPr>
              <a:t>Explore leadership and mentoring programmes for women and </a:t>
            </a:r>
            <a:r>
              <a:rPr lang="en-GB" dirty="0" smtClean="0">
                <a:solidFill>
                  <a:srgbClr val="000000"/>
                </a:solidFill>
              </a:rPr>
              <a:t>Black, Asian and Minority Ethnic </a:t>
            </a:r>
            <a:r>
              <a:rPr lang="en-GB" dirty="0">
                <a:solidFill>
                  <a:srgbClr val="000000"/>
                </a:solidFill>
              </a:rPr>
              <a:t>staff</a:t>
            </a:r>
          </a:p>
          <a:p>
            <a:pPr indent="0">
              <a:buNone/>
            </a:pPr>
            <a:endParaRPr lang="en-GB" dirty="0">
              <a:solidFill>
                <a:srgbClr val="000000"/>
              </a:solidFill>
            </a:endParaRPr>
          </a:p>
          <a:p>
            <a:endParaRPr lang="en-GB" dirty="0">
              <a:solidFill>
                <a:srgbClr val="000000"/>
              </a:solidFill>
            </a:endParaRPr>
          </a:p>
          <a:p>
            <a:endParaRPr lang="en-GB" dirty="0">
              <a:solidFill>
                <a:srgbClr val="000000"/>
              </a:solidFill>
            </a:endParaRPr>
          </a:p>
        </p:txBody>
      </p:sp>
      <p:sp>
        <p:nvSpPr>
          <p:cNvPr id="5" name="Slide Number Placeholder 4"/>
          <p:cNvSpPr>
            <a:spLocks noGrp="1"/>
          </p:cNvSpPr>
          <p:nvPr>
            <p:ph type="sldNum" sz="quarter" idx="19"/>
          </p:nvPr>
        </p:nvSpPr>
        <p:spPr/>
        <p:txBody>
          <a:bodyPr/>
          <a:lstStyle/>
          <a:p>
            <a:fld id="{B9F1D033-0F2B-4A91-A3BE-A6E888F59A17}" type="slidenum">
              <a:rPr lang="en-GB" smtClean="0"/>
              <a:pPr/>
              <a:t>23</a:t>
            </a:fld>
            <a:endParaRPr lang="en-GB"/>
          </a:p>
        </p:txBody>
      </p:sp>
      <p:sp>
        <p:nvSpPr>
          <p:cNvPr id="6" name="TextBox 5"/>
          <p:cNvSpPr txBox="1"/>
          <p:nvPr/>
        </p:nvSpPr>
        <p:spPr>
          <a:xfrm>
            <a:off x="4790356" y="462499"/>
            <a:ext cx="4032002" cy="461665"/>
          </a:xfrm>
          <a:prstGeom prst="rect">
            <a:avLst/>
          </a:prstGeom>
          <a:noFill/>
        </p:spPr>
        <p:txBody>
          <a:bodyPr wrap="square" rtlCol="0" anchor="ctr">
            <a:spAutoFit/>
          </a:bodyPr>
          <a:lstStyle/>
          <a:p>
            <a:r>
              <a:rPr lang="en-GB" sz="2400" b="1" dirty="0">
                <a:latin typeface="Arial" panose="020B0604020202020204" pitchFamily="34" charset="0"/>
                <a:ea typeface="Calibri" panose="020F0502020204030204" pitchFamily="34" charset="0"/>
                <a:cs typeface="+mj-cs"/>
              </a:rPr>
              <a:t>Actions for 2020/21 </a:t>
            </a:r>
          </a:p>
        </p:txBody>
      </p:sp>
    </p:spTree>
    <p:extLst>
      <p:ext uri="{BB962C8B-B14F-4D97-AF65-F5344CB8AC3E}">
        <p14:creationId xmlns:p14="http://schemas.microsoft.com/office/powerpoint/2010/main" val="4054656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657" y="1756517"/>
            <a:ext cx="6559200" cy="1584000"/>
          </a:xfrm>
        </p:spPr>
        <p:txBody>
          <a:bodyPr/>
          <a:lstStyle/>
          <a:p>
            <a:pPr algn="ctr"/>
            <a:r>
              <a:rPr lang="en-GB" b="1" dirty="0"/>
              <a:t>Sexual orientation of the workforce</a:t>
            </a:r>
            <a:r>
              <a:rPr lang="en-GB" dirty="0"/>
              <a:t/>
            </a:r>
            <a:br>
              <a:rPr lang="en-GB" dirty="0"/>
            </a:br>
            <a:endParaRPr lang="en-GB" dirty="0"/>
          </a:p>
        </p:txBody>
      </p:sp>
      <p:sp>
        <p:nvSpPr>
          <p:cNvPr id="3" name="Slide Number Placeholder 2"/>
          <p:cNvSpPr>
            <a:spLocks noGrp="1"/>
          </p:cNvSpPr>
          <p:nvPr>
            <p:ph type="sldNum" sz="quarter" idx="12"/>
          </p:nvPr>
        </p:nvSpPr>
        <p:spPr/>
        <p:txBody>
          <a:bodyPr/>
          <a:lstStyle/>
          <a:p>
            <a:fld id="{B9F1D033-0F2B-4A91-A3BE-A6E888F59A17}" type="slidenum">
              <a:rPr lang="en-GB" smtClean="0"/>
              <a:pPr/>
              <a:t>24</a:t>
            </a:fld>
            <a:endParaRPr lang="en-GB"/>
          </a:p>
        </p:txBody>
      </p:sp>
    </p:spTree>
    <p:extLst>
      <p:ext uri="{BB962C8B-B14F-4D97-AF65-F5344CB8AC3E}">
        <p14:creationId xmlns:p14="http://schemas.microsoft.com/office/powerpoint/2010/main" val="3952265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8989" y="57150"/>
            <a:ext cx="6919155" cy="793750"/>
          </a:xfrm>
        </p:spPr>
        <p:txBody>
          <a:bodyPr>
            <a:noAutofit/>
          </a:bodyPr>
          <a:lstStyle/>
          <a:p>
            <a:r>
              <a:rPr lang="en-GB" b="1" dirty="0"/>
              <a:t>Sexual orientation of the workforce</a:t>
            </a:r>
          </a:p>
        </p:txBody>
      </p:sp>
      <p:graphicFrame>
        <p:nvGraphicFramePr>
          <p:cNvPr id="6" name="Chart 5"/>
          <p:cNvGraphicFramePr>
            <a:graphicFrameLocks/>
          </p:cNvGraphicFramePr>
          <p:nvPr>
            <p:extLst>
              <p:ext uri="{D42A27DB-BD31-4B8C-83A1-F6EECF244321}">
                <p14:modId xmlns:p14="http://schemas.microsoft.com/office/powerpoint/2010/main" val="2213651963"/>
              </p:ext>
            </p:extLst>
          </p:nvPr>
        </p:nvGraphicFramePr>
        <p:xfrm>
          <a:off x="468086" y="1476295"/>
          <a:ext cx="8251371" cy="41516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57124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05528"/>
            <a:ext cx="4067539" cy="1584000"/>
          </a:xfrm>
        </p:spPr>
        <p:txBody>
          <a:bodyPr/>
          <a:lstStyle/>
          <a:p>
            <a:pPr>
              <a:lnSpc>
                <a:spcPct val="100000"/>
              </a:lnSpc>
            </a:pPr>
            <a:r>
              <a:rPr lang="en-GB" sz="2400" b="1" dirty="0">
                <a:latin typeface="Arial" panose="020B0604020202020204" pitchFamily="34" charset="0"/>
                <a:ea typeface="Calibri" panose="020F0502020204030204" pitchFamily="34" charset="0"/>
              </a:rPr>
              <a:t>What we have done in 2019/20 </a:t>
            </a:r>
            <a:endParaRPr lang="en-GB" sz="2400" dirty="0"/>
          </a:p>
        </p:txBody>
      </p:sp>
      <p:sp>
        <p:nvSpPr>
          <p:cNvPr id="3" name="Content Placeholder 2"/>
          <p:cNvSpPr>
            <a:spLocks noGrp="1"/>
          </p:cNvSpPr>
          <p:nvPr>
            <p:ph sz="quarter" idx="15"/>
          </p:nvPr>
        </p:nvSpPr>
        <p:spPr>
          <a:xfrm>
            <a:off x="360000" y="1410909"/>
            <a:ext cx="4052326" cy="3960812"/>
          </a:xfrm>
        </p:spPr>
        <p:txBody>
          <a:bodyPr/>
          <a:lstStyle/>
          <a:p>
            <a:pPr marL="0" lvl="1">
              <a:buFont typeface="Arial" panose="020B0604020202020204" pitchFamily="34" charset="0"/>
              <a:buChar char="•"/>
            </a:pPr>
            <a:r>
              <a:rPr lang="en-US" dirty="0">
                <a:solidFill>
                  <a:srgbClr val="000000"/>
                </a:solidFill>
              </a:rPr>
              <a:t>Bespoke initiatives focusing on sexual orientation have included public and internal promotion of events to support LGBTQ+ staff and raise awareness</a:t>
            </a:r>
            <a:endParaRPr lang="en-GB" dirty="0">
              <a:solidFill>
                <a:srgbClr val="000000"/>
              </a:solidFill>
            </a:endParaRPr>
          </a:p>
          <a:p>
            <a:pPr marL="0" lvl="1">
              <a:buFont typeface="Arial" panose="020B0604020202020204" pitchFamily="34" charset="0"/>
              <a:buChar char="•"/>
            </a:pPr>
            <a:r>
              <a:rPr lang="en-US" dirty="0">
                <a:solidFill>
                  <a:srgbClr val="000000"/>
                </a:solidFill>
              </a:rPr>
              <a:t>Development of the Transgender and Gender Identity Guidance which has been consulted and approved by our Corporate Trade Unions </a:t>
            </a:r>
            <a:endParaRPr lang="en-GB" dirty="0">
              <a:solidFill>
                <a:srgbClr val="000000"/>
              </a:solidFill>
            </a:endParaRPr>
          </a:p>
          <a:p>
            <a:pPr marL="0" lvl="1">
              <a:buFont typeface="Arial" panose="020B0604020202020204" pitchFamily="34" charset="0"/>
              <a:buChar char="•"/>
            </a:pPr>
            <a:r>
              <a:rPr lang="en-US" dirty="0">
                <a:solidFill>
                  <a:srgbClr val="000000"/>
                </a:solidFill>
              </a:rPr>
              <a:t>The LGBTQ+ staff network held a number of events:</a:t>
            </a:r>
            <a:endParaRPr lang="en-GB" dirty="0">
              <a:solidFill>
                <a:srgbClr val="000000"/>
              </a:solidFill>
            </a:endParaRPr>
          </a:p>
          <a:p>
            <a:pPr marL="0" lvl="1">
              <a:buFont typeface="Arial" panose="020B0604020202020204" pitchFamily="34" charset="0"/>
              <a:buChar char="•"/>
            </a:pPr>
            <a:r>
              <a:rPr lang="en-US" dirty="0">
                <a:solidFill>
                  <a:srgbClr val="000000"/>
                </a:solidFill>
              </a:rPr>
              <a:t>Celebrating LGBT History Month collaborating with local book sellers, artists and historians</a:t>
            </a:r>
            <a:endParaRPr lang="en-GB" dirty="0">
              <a:solidFill>
                <a:srgbClr val="000000"/>
              </a:solidFill>
            </a:endParaRPr>
          </a:p>
          <a:p>
            <a:pPr marL="0" lvl="1">
              <a:buFont typeface="Arial" panose="020B0604020202020204" pitchFamily="34" charset="0"/>
              <a:buChar char="•"/>
            </a:pPr>
            <a:r>
              <a:rPr lang="en-US" dirty="0">
                <a:solidFill>
                  <a:srgbClr val="000000"/>
                </a:solidFill>
              </a:rPr>
              <a:t>Celebrating Pride Month with film screenings, events in the </a:t>
            </a:r>
            <a:r>
              <a:rPr lang="en-US" dirty="0" err="1">
                <a:solidFill>
                  <a:srgbClr val="000000"/>
                </a:solidFill>
              </a:rPr>
              <a:t>Tooley</a:t>
            </a:r>
            <a:r>
              <a:rPr lang="en-US" dirty="0">
                <a:solidFill>
                  <a:srgbClr val="000000"/>
                </a:solidFill>
              </a:rPr>
              <a:t> Street Atrium and talks</a:t>
            </a:r>
            <a:endParaRPr lang="en-GB" dirty="0">
              <a:solidFill>
                <a:srgbClr val="000000"/>
              </a:solidFill>
            </a:endParaRPr>
          </a:p>
          <a:p>
            <a:pPr marL="0" lvl="1">
              <a:buFont typeface="Arial" panose="020B0604020202020204" pitchFamily="34" charset="0"/>
              <a:buChar char="•"/>
            </a:pPr>
            <a:r>
              <a:rPr lang="en-US" dirty="0">
                <a:solidFill>
                  <a:srgbClr val="000000"/>
                </a:solidFill>
              </a:rPr>
              <a:t>Celebrating Transgender Awareness Week - Film screening</a:t>
            </a:r>
            <a:endParaRPr lang="en-GB" dirty="0">
              <a:solidFill>
                <a:srgbClr val="000000"/>
              </a:solidFill>
            </a:endParaRPr>
          </a:p>
          <a:p>
            <a:pPr marL="0" lvl="1">
              <a:buFont typeface="Arial" panose="020B0604020202020204" pitchFamily="34" charset="0"/>
              <a:buChar char="•"/>
            </a:pPr>
            <a:r>
              <a:rPr lang="en-US" dirty="0">
                <a:solidFill>
                  <a:srgbClr val="000000"/>
                </a:solidFill>
              </a:rPr>
              <a:t>Holding an intersectionality event “3 women, 3 stories”, highlighting the lived experiences of queer women </a:t>
            </a:r>
            <a:endParaRPr lang="en-GB" dirty="0">
              <a:solidFill>
                <a:srgbClr val="000000"/>
              </a:solidFill>
            </a:endParaRPr>
          </a:p>
          <a:p>
            <a:pPr>
              <a:buFont typeface="Wingdings" panose="05000000000000000000" pitchFamily="2" charset="2"/>
              <a:buChar char="Ø"/>
            </a:pPr>
            <a:endParaRPr lang="en-US" sz="1200" dirty="0">
              <a:solidFill>
                <a:srgbClr val="000000"/>
              </a:solidFill>
            </a:endParaRPr>
          </a:p>
        </p:txBody>
      </p:sp>
      <p:sp>
        <p:nvSpPr>
          <p:cNvPr id="4" name="Content Placeholder 3"/>
          <p:cNvSpPr>
            <a:spLocks noGrp="1"/>
          </p:cNvSpPr>
          <p:nvPr>
            <p:ph sz="quarter" idx="16"/>
          </p:nvPr>
        </p:nvSpPr>
        <p:spPr>
          <a:xfrm>
            <a:off x="4779913" y="1410909"/>
            <a:ext cx="4052887" cy="3960812"/>
          </a:xfrm>
        </p:spPr>
        <p:txBody>
          <a:bodyPr/>
          <a:lstStyle/>
          <a:p>
            <a:r>
              <a:rPr lang="en-GB" dirty="0">
                <a:solidFill>
                  <a:srgbClr val="000000"/>
                </a:solidFill>
              </a:rPr>
              <a:t>Embedding the transgender guidance and training managers and staff</a:t>
            </a:r>
          </a:p>
          <a:p>
            <a:r>
              <a:rPr lang="en-GB" dirty="0">
                <a:solidFill>
                  <a:srgbClr val="000000"/>
                </a:solidFill>
              </a:rPr>
              <a:t>Supporting the LGBTQ+ network and working together to celebrate key awareness days whilst promoting inclusivity and equality including:-</a:t>
            </a:r>
          </a:p>
          <a:p>
            <a:pPr>
              <a:buFont typeface="Wingdings" panose="05000000000000000000" pitchFamily="2" charset="2"/>
              <a:buChar char="Ø"/>
            </a:pPr>
            <a:r>
              <a:rPr lang="en-GB" dirty="0">
                <a:solidFill>
                  <a:srgbClr val="000000"/>
                </a:solidFill>
              </a:rPr>
              <a:t>LGBT+ History Month</a:t>
            </a:r>
          </a:p>
          <a:p>
            <a:pPr>
              <a:buFont typeface="Wingdings" panose="05000000000000000000" pitchFamily="2" charset="2"/>
              <a:buChar char="Ø"/>
            </a:pPr>
            <a:r>
              <a:rPr lang="en-GB" dirty="0">
                <a:solidFill>
                  <a:srgbClr val="000000"/>
                </a:solidFill>
              </a:rPr>
              <a:t>Trans visibility week and international transgender visibility day International Day Against Homophobia, Transphobia and Biphobia </a:t>
            </a:r>
          </a:p>
          <a:p>
            <a:pPr>
              <a:buFont typeface="Wingdings" panose="05000000000000000000" pitchFamily="2" charset="2"/>
              <a:buChar char="Ø"/>
            </a:pPr>
            <a:r>
              <a:rPr lang="en-GB" dirty="0">
                <a:solidFill>
                  <a:srgbClr val="000000"/>
                </a:solidFill>
              </a:rPr>
              <a:t>Stonewall riots anniversary </a:t>
            </a:r>
          </a:p>
          <a:p>
            <a:pPr>
              <a:buFont typeface="Wingdings" panose="05000000000000000000" pitchFamily="2" charset="2"/>
              <a:buChar char="Ø"/>
            </a:pPr>
            <a:r>
              <a:rPr lang="en-GB" dirty="0">
                <a:solidFill>
                  <a:srgbClr val="000000"/>
                </a:solidFill>
              </a:rPr>
              <a:t>LGBTQ+ staff network working with the other staff networks on initiatives relating to intersectionality </a:t>
            </a:r>
          </a:p>
          <a:p>
            <a:endParaRPr lang="en-GB" dirty="0">
              <a:solidFill>
                <a:srgbClr val="000000"/>
              </a:solidFill>
            </a:endParaRPr>
          </a:p>
          <a:p>
            <a:endParaRPr lang="en-GB" dirty="0">
              <a:solidFill>
                <a:srgbClr val="000000"/>
              </a:solidFill>
            </a:endParaRPr>
          </a:p>
          <a:p>
            <a:endParaRPr lang="en-GB" dirty="0">
              <a:solidFill>
                <a:srgbClr val="000000"/>
              </a:solidFill>
            </a:endParaRPr>
          </a:p>
          <a:p>
            <a:endParaRPr lang="en-GB" dirty="0">
              <a:solidFill>
                <a:srgbClr val="000000"/>
              </a:solidFill>
            </a:endParaRPr>
          </a:p>
        </p:txBody>
      </p:sp>
      <p:sp>
        <p:nvSpPr>
          <p:cNvPr id="5" name="Slide Number Placeholder 4"/>
          <p:cNvSpPr>
            <a:spLocks noGrp="1"/>
          </p:cNvSpPr>
          <p:nvPr>
            <p:ph type="sldNum" sz="quarter" idx="19"/>
          </p:nvPr>
        </p:nvSpPr>
        <p:spPr/>
        <p:txBody>
          <a:bodyPr/>
          <a:lstStyle/>
          <a:p>
            <a:fld id="{B9F1D033-0F2B-4A91-A3BE-A6E888F59A17}" type="slidenum">
              <a:rPr lang="en-GB" smtClean="0"/>
              <a:pPr/>
              <a:t>26</a:t>
            </a:fld>
            <a:endParaRPr lang="en-GB"/>
          </a:p>
        </p:txBody>
      </p:sp>
      <p:sp>
        <p:nvSpPr>
          <p:cNvPr id="6" name="TextBox 5"/>
          <p:cNvSpPr txBox="1"/>
          <p:nvPr/>
        </p:nvSpPr>
        <p:spPr>
          <a:xfrm>
            <a:off x="4790356" y="462499"/>
            <a:ext cx="4032002" cy="461665"/>
          </a:xfrm>
          <a:prstGeom prst="rect">
            <a:avLst/>
          </a:prstGeom>
          <a:noFill/>
        </p:spPr>
        <p:txBody>
          <a:bodyPr wrap="square" rtlCol="0" anchor="ctr">
            <a:spAutoFit/>
          </a:bodyPr>
          <a:lstStyle/>
          <a:p>
            <a:r>
              <a:rPr lang="en-GB" sz="2400" b="1" dirty="0">
                <a:latin typeface="Arial" panose="020B0604020202020204" pitchFamily="34" charset="0"/>
                <a:ea typeface="Calibri" panose="020F0502020204030204" pitchFamily="34" charset="0"/>
                <a:cs typeface="+mj-cs"/>
              </a:rPr>
              <a:t>Actions for 2020/21 </a:t>
            </a:r>
          </a:p>
        </p:txBody>
      </p:sp>
    </p:spTree>
    <p:extLst>
      <p:ext uri="{BB962C8B-B14F-4D97-AF65-F5344CB8AC3E}">
        <p14:creationId xmlns:p14="http://schemas.microsoft.com/office/powerpoint/2010/main" val="29989446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257" y="1874504"/>
            <a:ext cx="6559200" cy="1584000"/>
          </a:xfrm>
        </p:spPr>
        <p:txBody>
          <a:bodyPr/>
          <a:lstStyle/>
          <a:p>
            <a:pPr algn="ctr"/>
            <a:r>
              <a:rPr lang="en-GB" b="1" dirty="0"/>
              <a:t>Recruitment </a:t>
            </a:r>
            <a:br>
              <a:rPr lang="en-GB" b="1" dirty="0"/>
            </a:br>
            <a:r>
              <a:rPr lang="en-GB" b="1" dirty="0"/>
              <a:t>and ethnicity</a:t>
            </a:r>
            <a:r>
              <a:rPr lang="en-GB" dirty="0"/>
              <a:t/>
            </a:r>
            <a:br>
              <a:rPr lang="en-GB" dirty="0"/>
            </a:br>
            <a:endParaRPr lang="en-GB" dirty="0"/>
          </a:p>
        </p:txBody>
      </p:sp>
      <p:sp>
        <p:nvSpPr>
          <p:cNvPr id="3" name="Slide Number Placeholder 2"/>
          <p:cNvSpPr>
            <a:spLocks noGrp="1"/>
          </p:cNvSpPr>
          <p:nvPr>
            <p:ph type="sldNum" sz="quarter" idx="12"/>
          </p:nvPr>
        </p:nvSpPr>
        <p:spPr/>
        <p:txBody>
          <a:bodyPr/>
          <a:lstStyle/>
          <a:p>
            <a:fld id="{B9F1D033-0F2B-4A91-A3BE-A6E888F59A17}" type="slidenum">
              <a:rPr lang="en-GB" smtClean="0"/>
              <a:pPr/>
              <a:t>27</a:t>
            </a:fld>
            <a:endParaRPr lang="en-GB"/>
          </a:p>
        </p:txBody>
      </p:sp>
    </p:spTree>
    <p:extLst>
      <p:ext uri="{BB962C8B-B14F-4D97-AF65-F5344CB8AC3E}">
        <p14:creationId xmlns:p14="http://schemas.microsoft.com/office/powerpoint/2010/main" val="29952198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85981" y="857251"/>
            <a:ext cx="7886700" cy="814388"/>
          </a:xfrm>
        </p:spPr>
        <p:txBody>
          <a:bodyPr>
            <a:normAutofit/>
          </a:bodyPr>
          <a:lstStyle/>
          <a:p>
            <a:pPr algn="ctr"/>
            <a:r>
              <a:rPr lang="en-GB" sz="2400" spc="450" dirty="0">
                <a:effectLst>
                  <a:outerShdw blurRad="38100" dist="38100" dir="2700000" algn="tl">
                    <a:srgbClr val="000000">
                      <a:alpha val="43137"/>
                    </a:srgbClr>
                  </a:outerShdw>
                </a:effectLst>
              </a:rPr>
              <a:t>Recruitment + Ethnicity</a:t>
            </a:r>
            <a:br>
              <a:rPr lang="en-GB" sz="2400" spc="450" dirty="0">
                <a:effectLst>
                  <a:outerShdw blurRad="38100" dist="38100" dir="2700000" algn="tl">
                    <a:srgbClr val="000000">
                      <a:alpha val="43137"/>
                    </a:srgbClr>
                  </a:outerShdw>
                </a:effectLst>
              </a:rPr>
            </a:br>
            <a:r>
              <a:rPr lang="en-GB" sz="1200" spc="225" dirty="0">
                <a:effectLst>
                  <a:outerShdw blurRad="38100" dist="38100" dir="2700000" algn="tl">
                    <a:srgbClr val="000000">
                      <a:alpha val="43137"/>
                    </a:srgbClr>
                  </a:outerShdw>
                </a:effectLst>
              </a:rPr>
              <a:t>(Annual Workforce report)</a:t>
            </a:r>
          </a:p>
        </p:txBody>
      </p:sp>
      <p:graphicFrame>
        <p:nvGraphicFramePr>
          <p:cNvPr id="8" name="Chart 7"/>
          <p:cNvGraphicFramePr>
            <a:graphicFrameLocks/>
          </p:cNvGraphicFramePr>
          <p:nvPr>
            <p:extLst>
              <p:ext uri="{D42A27DB-BD31-4B8C-83A1-F6EECF244321}">
                <p14:modId xmlns:p14="http://schemas.microsoft.com/office/powerpoint/2010/main" val="414220813"/>
              </p:ext>
            </p:extLst>
          </p:nvPr>
        </p:nvGraphicFramePr>
        <p:xfrm>
          <a:off x="369971" y="1398671"/>
          <a:ext cx="8100000" cy="459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20629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85981" y="857251"/>
            <a:ext cx="7886700" cy="814388"/>
          </a:xfrm>
        </p:spPr>
        <p:txBody>
          <a:bodyPr>
            <a:normAutofit/>
          </a:bodyPr>
          <a:lstStyle/>
          <a:p>
            <a:pPr algn="ctr"/>
            <a:r>
              <a:rPr lang="en-GB" sz="2400" spc="450" dirty="0">
                <a:effectLst>
                  <a:outerShdw blurRad="38100" dist="38100" dir="2700000" algn="tl">
                    <a:srgbClr val="000000">
                      <a:alpha val="43137"/>
                    </a:srgbClr>
                  </a:outerShdw>
                </a:effectLst>
              </a:rPr>
              <a:t>Recruitment + Ethnicity</a:t>
            </a:r>
            <a:br>
              <a:rPr lang="en-GB" sz="2400" spc="450" dirty="0">
                <a:effectLst>
                  <a:outerShdw blurRad="38100" dist="38100" dir="2700000" algn="tl">
                    <a:srgbClr val="000000">
                      <a:alpha val="43137"/>
                    </a:srgbClr>
                  </a:outerShdw>
                </a:effectLst>
              </a:rPr>
            </a:br>
            <a:r>
              <a:rPr lang="en-GB" sz="1200" spc="225" dirty="0">
                <a:effectLst>
                  <a:outerShdw blurRad="38100" dist="38100" dir="2700000" algn="tl">
                    <a:srgbClr val="000000">
                      <a:alpha val="43137"/>
                    </a:srgbClr>
                  </a:outerShdw>
                </a:effectLst>
              </a:rPr>
              <a:t>(Annual Workforce report)</a:t>
            </a:r>
          </a:p>
        </p:txBody>
      </p:sp>
      <p:graphicFrame>
        <p:nvGraphicFramePr>
          <p:cNvPr id="8" name="Chart 7"/>
          <p:cNvGraphicFramePr>
            <a:graphicFrameLocks/>
          </p:cNvGraphicFramePr>
          <p:nvPr>
            <p:extLst>
              <p:ext uri="{D42A27DB-BD31-4B8C-83A1-F6EECF244321}">
                <p14:modId xmlns:p14="http://schemas.microsoft.com/office/powerpoint/2010/main" val="2360105627"/>
              </p:ext>
            </p:extLst>
          </p:nvPr>
        </p:nvGraphicFramePr>
        <p:xfrm>
          <a:off x="288758" y="1326481"/>
          <a:ext cx="8100000" cy="459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8886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470" y="370115"/>
            <a:ext cx="8087590" cy="835024"/>
          </a:xfrm>
        </p:spPr>
        <p:txBody>
          <a:bodyPr/>
          <a:lstStyle/>
          <a:p>
            <a:pPr algn="ctr"/>
            <a:r>
              <a:rPr lang="en-GB" sz="3200" b="1" dirty="0"/>
              <a:t>Overview of the workforce report</a:t>
            </a:r>
          </a:p>
        </p:txBody>
      </p:sp>
      <p:sp>
        <p:nvSpPr>
          <p:cNvPr id="3" name="Content Placeholder 2"/>
          <p:cNvSpPr>
            <a:spLocks noGrp="1"/>
          </p:cNvSpPr>
          <p:nvPr>
            <p:ph idx="1"/>
          </p:nvPr>
        </p:nvSpPr>
        <p:spPr>
          <a:xfrm>
            <a:off x="774290" y="1118052"/>
            <a:ext cx="7887855" cy="4941455"/>
          </a:xfrm>
        </p:spPr>
        <p:txBody>
          <a:bodyPr>
            <a:normAutofit fontScale="25000" lnSpcReduction="20000"/>
          </a:bodyPr>
          <a:lstStyle/>
          <a:p>
            <a:endParaRPr lang="en-US" sz="5200" dirty="0">
              <a:solidFill>
                <a:srgbClr val="000000"/>
              </a:solidFill>
            </a:endParaRPr>
          </a:p>
          <a:p>
            <a:r>
              <a:rPr lang="en-US" sz="5200" dirty="0">
                <a:solidFill>
                  <a:srgbClr val="000000"/>
                </a:solidFill>
              </a:rPr>
              <a:t>The annual workforce report has been conducted annually by Southwark Council for more than 10 years</a:t>
            </a:r>
          </a:p>
          <a:p>
            <a:r>
              <a:rPr lang="en-US" sz="5200" dirty="0">
                <a:solidFill>
                  <a:srgbClr val="000000"/>
                </a:solidFill>
              </a:rPr>
              <a:t>The workforce report covers key information from across the workforce. A statutory obligation  to publish this information under the </a:t>
            </a:r>
            <a:r>
              <a:rPr lang="en-GB" sz="5400" dirty="0">
                <a:solidFill>
                  <a:srgbClr val="000000"/>
                </a:solidFill>
                <a:latin typeface="DIN"/>
              </a:rPr>
              <a:t>Public Sector Equality Duty (Equality Act, 2010). </a:t>
            </a:r>
          </a:p>
          <a:p>
            <a:r>
              <a:rPr lang="en-US" sz="5200" dirty="0">
                <a:solidFill>
                  <a:srgbClr val="000000"/>
                </a:solidFill>
              </a:rPr>
              <a:t>The  report is an appendix to the Cabinet report which explains key projects, initiatives and activities that have been implemented from the Councils Workforce Equalities Plan during 2019-20 .</a:t>
            </a:r>
          </a:p>
          <a:p>
            <a:pPr marL="285744" indent="-285744"/>
            <a:r>
              <a:rPr lang="en-GB" sz="5200" dirty="0">
                <a:solidFill>
                  <a:srgbClr val="000000"/>
                </a:solidFill>
              </a:rPr>
              <a:t> The current workforce report  covers 1st April 2019 to 31st March 2020. This is presented to Cabinet in December. </a:t>
            </a:r>
          </a:p>
          <a:p>
            <a:pPr marL="285744" indent="-285744"/>
            <a:r>
              <a:rPr lang="en-GB" sz="5200" dirty="0">
                <a:solidFill>
                  <a:srgbClr val="000000"/>
                </a:solidFill>
              </a:rPr>
              <a:t>The purpose of this playback session is to highlight key data and information from the workforce report and how this has been addresses in the Councils Workforce Equalities plan in relation to:-</a:t>
            </a:r>
          </a:p>
          <a:p>
            <a:pPr marL="2800350" lvl="5" indent="-285750">
              <a:buFont typeface="Wingdings" panose="05000000000000000000" pitchFamily="2" charset="2"/>
              <a:buChar char="Ø"/>
            </a:pPr>
            <a:r>
              <a:rPr lang="en-GB" sz="5000" dirty="0">
                <a:solidFill>
                  <a:srgbClr val="000000"/>
                </a:solidFill>
              </a:rPr>
              <a:t>Ethnic origin</a:t>
            </a:r>
          </a:p>
          <a:p>
            <a:pPr marL="2800350" lvl="5" indent="-285750">
              <a:buFont typeface="Wingdings" panose="05000000000000000000" pitchFamily="2" charset="2"/>
              <a:buChar char="Ø"/>
            </a:pPr>
            <a:r>
              <a:rPr lang="en-GB" sz="5000" dirty="0">
                <a:solidFill>
                  <a:srgbClr val="000000"/>
                </a:solidFill>
              </a:rPr>
              <a:t>Disability</a:t>
            </a:r>
          </a:p>
          <a:p>
            <a:pPr marL="2800350" lvl="5" indent="-285750">
              <a:buFont typeface="Wingdings" panose="05000000000000000000" pitchFamily="2" charset="2"/>
              <a:buChar char="Ø"/>
            </a:pPr>
            <a:r>
              <a:rPr lang="en-GB" sz="5000" dirty="0">
                <a:solidFill>
                  <a:srgbClr val="000000"/>
                </a:solidFill>
              </a:rPr>
              <a:t>Sickness absence</a:t>
            </a:r>
          </a:p>
          <a:p>
            <a:pPr marL="2800350" lvl="5" indent="-285750">
              <a:buFont typeface="Wingdings" panose="05000000000000000000" pitchFamily="2" charset="2"/>
              <a:buChar char="Ø"/>
            </a:pPr>
            <a:r>
              <a:rPr lang="en-GB" sz="5000" dirty="0">
                <a:solidFill>
                  <a:srgbClr val="000000"/>
                </a:solidFill>
              </a:rPr>
              <a:t>Age</a:t>
            </a:r>
          </a:p>
          <a:p>
            <a:pPr marL="2800350" lvl="5" indent="-285750">
              <a:buFont typeface="Wingdings" panose="05000000000000000000" pitchFamily="2" charset="2"/>
              <a:buChar char="Ø"/>
            </a:pPr>
            <a:r>
              <a:rPr lang="en-GB" sz="5000" dirty="0">
                <a:solidFill>
                  <a:srgbClr val="000000"/>
                </a:solidFill>
              </a:rPr>
              <a:t>Apprenticeship</a:t>
            </a:r>
          </a:p>
          <a:p>
            <a:pPr marL="2800350" lvl="5" indent="-285750">
              <a:buFont typeface="Wingdings" panose="05000000000000000000" pitchFamily="2" charset="2"/>
              <a:buChar char="Ø"/>
            </a:pPr>
            <a:r>
              <a:rPr lang="en-GB" sz="5000" dirty="0">
                <a:solidFill>
                  <a:srgbClr val="000000"/>
                </a:solidFill>
              </a:rPr>
              <a:t>Sex</a:t>
            </a:r>
          </a:p>
          <a:p>
            <a:pPr marL="2800350" lvl="5" indent="-285750">
              <a:buFont typeface="Wingdings" panose="05000000000000000000" pitchFamily="2" charset="2"/>
              <a:buChar char="Ø"/>
            </a:pPr>
            <a:r>
              <a:rPr lang="en-GB" sz="5000" dirty="0">
                <a:solidFill>
                  <a:srgbClr val="000000"/>
                </a:solidFill>
              </a:rPr>
              <a:t>Maternity/paternity/adoption leave</a:t>
            </a:r>
          </a:p>
          <a:p>
            <a:pPr marL="2800350" lvl="5" indent="-285750">
              <a:buFont typeface="Wingdings" panose="05000000000000000000" pitchFamily="2" charset="2"/>
              <a:buChar char="Ø"/>
            </a:pPr>
            <a:r>
              <a:rPr lang="en-GB" sz="5000" dirty="0">
                <a:solidFill>
                  <a:srgbClr val="000000"/>
                </a:solidFill>
              </a:rPr>
              <a:t>Sexual orientation</a:t>
            </a:r>
          </a:p>
          <a:p>
            <a:pPr marL="2800350" lvl="5" indent="-285750">
              <a:buFont typeface="Wingdings" panose="05000000000000000000" pitchFamily="2" charset="2"/>
              <a:buChar char="Ø"/>
            </a:pPr>
            <a:r>
              <a:rPr lang="en-GB" sz="5000" dirty="0">
                <a:solidFill>
                  <a:srgbClr val="000000"/>
                </a:solidFill>
              </a:rPr>
              <a:t>Recruitment</a:t>
            </a:r>
          </a:p>
          <a:p>
            <a:pPr marL="2800350" lvl="5" indent="-285750">
              <a:buFont typeface="Wingdings" panose="05000000000000000000" pitchFamily="2" charset="2"/>
              <a:buChar char="Ø"/>
            </a:pPr>
            <a:r>
              <a:rPr lang="en-GB" sz="5000" dirty="0">
                <a:solidFill>
                  <a:srgbClr val="000000"/>
                </a:solidFill>
              </a:rPr>
              <a:t>Training</a:t>
            </a:r>
          </a:p>
          <a:p>
            <a:pPr marL="285750" indent="-285750">
              <a:buFont typeface="Wingdings" panose="05000000000000000000" pitchFamily="2" charset="2"/>
              <a:buChar char="Ø"/>
            </a:pPr>
            <a:endParaRPr lang="en-GB" sz="1600" dirty="0">
              <a:solidFill>
                <a:srgbClr val="000000"/>
              </a:solidFill>
            </a:endParaRPr>
          </a:p>
          <a:p>
            <a:pPr marL="285744" indent="-285744"/>
            <a:endParaRPr lang="en-GB" dirty="0">
              <a:solidFill>
                <a:srgbClr val="000000"/>
              </a:solidFill>
            </a:endParaRPr>
          </a:p>
          <a:p>
            <a:pPr marL="285744" indent="-285744"/>
            <a:endParaRPr lang="en-GB" dirty="0">
              <a:solidFill>
                <a:srgbClr val="000000"/>
              </a:solidFill>
            </a:endParaRPr>
          </a:p>
          <a:p>
            <a:endParaRPr lang="en-GB" dirty="0">
              <a:solidFill>
                <a:srgbClr val="000000"/>
              </a:solidFill>
            </a:endParaRPr>
          </a:p>
          <a:p>
            <a:endParaRPr lang="en-GB" dirty="0">
              <a:solidFill>
                <a:srgbClr val="000000"/>
              </a:solidFill>
            </a:endParaRPr>
          </a:p>
        </p:txBody>
      </p:sp>
    </p:spTree>
    <p:extLst>
      <p:ext uri="{BB962C8B-B14F-4D97-AF65-F5344CB8AC3E}">
        <p14:creationId xmlns:p14="http://schemas.microsoft.com/office/powerpoint/2010/main" val="8240078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85981" y="857251"/>
            <a:ext cx="7886700" cy="814388"/>
          </a:xfrm>
        </p:spPr>
        <p:txBody>
          <a:bodyPr>
            <a:normAutofit/>
          </a:bodyPr>
          <a:lstStyle/>
          <a:p>
            <a:pPr algn="ctr"/>
            <a:r>
              <a:rPr lang="en-GB" sz="2400" spc="450" dirty="0">
                <a:effectLst>
                  <a:outerShdw blurRad="38100" dist="38100" dir="2700000" algn="tl">
                    <a:srgbClr val="000000">
                      <a:alpha val="43137"/>
                    </a:srgbClr>
                  </a:outerShdw>
                </a:effectLst>
              </a:rPr>
              <a:t>Recruitment + Ethnicity</a:t>
            </a:r>
            <a:br>
              <a:rPr lang="en-GB" sz="2400" spc="450" dirty="0">
                <a:effectLst>
                  <a:outerShdw blurRad="38100" dist="38100" dir="2700000" algn="tl">
                    <a:srgbClr val="000000">
                      <a:alpha val="43137"/>
                    </a:srgbClr>
                  </a:outerShdw>
                </a:effectLst>
              </a:rPr>
            </a:br>
            <a:r>
              <a:rPr lang="en-GB" sz="1200" spc="225" dirty="0">
                <a:effectLst>
                  <a:outerShdw blurRad="38100" dist="38100" dir="2700000" algn="tl">
                    <a:srgbClr val="000000">
                      <a:alpha val="43137"/>
                    </a:srgbClr>
                  </a:outerShdw>
                </a:effectLst>
              </a:rPr>
              <a:t>(Annual Workforce report)</a:t>
            </a:r>
          </a:p>
        </p:txBody>
      </p:sp>
      <p:graphicFrame>
        <p:nvGraphicFramePr>
          <p:cNvPr id="8" name="Chart 7"/>
          <p:cNvGraphicFramePr>
            <a:graphicFrameLocks/>
          </p:cNvGraphicFramePr>
          <p:nvPr>
            <p:extLst>
              <p:ext uri="{D42A27DB-BD31-4B8C-83A1-F6EECF244321}">
                <p14:modId xmlns:p14="http://schemas.microsoft.com/office/powerpoint/2010/main" val="909817598"/>
              </p:ext>
            </p:extLst>
          </p:nvPr>
        </p:nvGraphicFramePr>
        <p:xfrm>
          <a:off x="252663" y="1272340"/>
          <a:ext cx="8100000" cy="459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80724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655" y="136369"/>
            <a:ext cx="4067539" cy="978327"/>
          </a:xfrm>
        </p:spPr>
        <p:txBody>
          <a:bodyPr>
            <a:normAutofit/>
          </a:bodyPr>
          <a:lstStyle/>
          <a:p>
            <a:pPr>
              <a:lnSpc>
                <a:spcPct val="100000"/>
              </a:lnSpc>
            </a:pPr>
            <a:r>
              <a:rPr lang="en-GB" sz="2000" b="1" dirty="0">
                <a:solidFill>
                  <a:srgbClr val="FFC000"/>
                </a:solidFill>
                <a:latin typeface="Arial" panose="020B0604020202020204" pitchFamily="34" charset="0"/>
                <a:ea typeface="Calibri" panose="020F0502020204030204" pitchFamily="34" charset="0"/>
              </a:rPr>
              <a:t>What we have done in 2019/20</a:t>
            </a:r>
            <a:endParaRPr lang="en-GB" sz="2000" dirty="0">
              <a:solidFill>
                <a:srgbClr val="FF0000"/>
              </a:solidFill>
            </a:endParaRPr>
          </a:p>
        </p:txBody>
      </p:sp>
      <p:sp>
        <p:nvSpPr>
          <p:cNvPr id="3" name="Content Placeholder 2"/>
          <p:cNvSpPr>
            <a:spLocks noGrp="1"/>
          </p:cNvSpPr>
          <p:nvPr>
            <p:ph sz="quarter" idx="15"/>
          </p:nvPr>
        </p:nvSpPr>
        <p:spPr>
          <a:xfrm>
            <a:off x="332214" y="625532"/>
            <a:ext cx="4388427" cy="4945442"/>
          </a:xfrm>
        </p:spPr>
        <p:txBody>
          <a:bodyPr>
            <a:normAutofit fontScale="25000" lnSpcReduction="20000"/>
          </a:bodyPr>
          <a:lstStyle/>
          <a:p>
            <a:pPr marL="0" lvl="1">
              <a:lnSpc>
                <a:spcPct val="120000"/>
              </a:lnSpc>
              <a:buFont typeface="Arial" panose="020B0604020202020204" pitchFamily="34" charset="0"/>
              <a:buChar char="•"/>
            </a:pPr>
            <a:r>
              <a:rPr lang="en-US" sz="4000" dirty="0">
                <a:solidFill>
                  <a:srgbClr val="000000"/>
                </a:solidFill>
              </a:rPr>
              <a:t>Developed guidance and designed the recruitment to launch a pilot of the internship </a:t>
            </a:r>
            <a:r>
              <a:rPr lang="en-US" sz="4000" dirty="0" err="1">
                <a:solidFill>
                  <a:srgbClr val="000000"/>
                </a:solidFill>
              </a:rPr>
              <a:t>programme</a:t>
            </a:r>
            <a:endParaRPr lang="en-GB" sz="4000" dirty="0">
              <a:solidFill>
                <a:srgbClr val="000000"/>
              </a:solidFill>
            </a:endParaRPr>
          </a:p>
          <a:p>
            <a:pPr marL="0" lvl="1">
              <a:lnSpc>
                <a:spcPct val="120000"/>
              </a:lnSpc>
              <a:buFont typeface="Arial" panose="020B0604020202020204" pitchFamily="34" charset="0"/>
              <a:buChar char="•"/>
            </a:pPr>
            <a:r>
              <a:rPr lang="en-US" sz="4000" dirty="0">
                <a:solidFill>
                  <a:srgbClr val="000000"/>
                </a:solidFill>
              </a:rPr>
              <a:t>Successful promotion led to 88% of internship applicants coming from a </a:t>
            </a:r>
            <a:r>
              <a:rPr lang="en-GB" sz="4000" dirty="0" smtClean="0">
                <a:solidFill>
                  <a:srgbClr val="000000"/>
                </a:solidFill>
              </a:rPr>
              <a:t>Black, Asian and Minority Ethnic</a:t>
            </a:r>
            <a:r>
              <a:rPr lang="en-US" sz="4000" dirty="0" smtClean="0">
                <a:solidFill>
                  <a:srgbClr val="000000"/>
                </a:solidFill>
              </a:rPr>
              <a:t> </a:t>
            </a:r>
            <a:r>
              <a:rPr lang="en-US" sz="4000" dirty="0">
                <a:solidFill>
                  <a:srgbClr val="000000"/>
                </a:solidFill>
              </a:rPr>
              <a:t>background</a:t>
            </a:r>
          </a:p>
          <a:p>
            <a:pPr marL="0" lvl="1">
              <a:lnSpc>
                <a:spcPct val="120000"/>
              </a:lnSpc>
              <a:buFont typeface="Arial" panose="020B0604020202020204" pitchFamily="34" charset="0"/>
              <a:buChar char="•"/>
            </a:pPr>
            <a:r>
              <a:rPr lang="en-US" sz="4000" dirty="0">
                <a:solidFill>
                  <a:srgbClr val="000000"/>
                </a:solidFill>
              </a:rPr>
              <a:t>Refreshed Children Social Care microsite – attraction strategy and employer endorsement with good OFSTED feedback</a:t>
            </a:r>
          </a:p>
          <a:p>
            <a:pPr marL="0" lvl="1">
              <a:lnSpc>
                <a:spcPct val="120000"/>
              </a:lnSpc>
              <a:buFont typeface="Arial" panose="020B0604020202020204" pitchFamily="34" charset="0"/>
              <a:buChar char="•"/>
            </a:pPr>
            <a:r>
              <a:rPr lang="en-US" sz="4000" dirty="0">
                <a:solidFill>
                  <a:srgbClr val="000000"/>
                </a:solidFill>
              </a:rPr>
              <a:t>Launched Recruitment and Retention welcome payment benefit, in Children Social Care SFS and AI for Social Workers and Team Managers</a:t>
            </a:r>
          </a:p>
          <a:p>
            <a:pPr marL="0" lvl="1">
              <a:lnSpc>
                <a:spcPct val="120000"/>
              </a:lnSpc>
              <a:buFont typeface="Arial" panose="020B0604020202020204" pitchFamily="34" charset="0"/>
              <a:buChar char="•"/>
            </a:pPr>
            <a:r>
              <a:rPr lang="en-US" sz="4000" dirty="0">
                <a:solidFill>
                  <a:srgbClr val="000000"/>
                </a:solidFill>
              </a:rPr>
              <a:t>Refreshed The source – Step by step guidance for hiring managers with videos</a:t>
            </a:r>
          </a:p>
          <a:p>
            <a:pPr marL="0" lvl="1">
              <a:lnSpc>
                <a:spcPct val="120000"/>
              </a:lnSpc>
              <a:buFont typeface="Arial" panose="020B0604020202020204" pitchFamily="34" charset="0"/>
              <a:buChar char="•"/>
            </a:pPr>
            <a:r>
              <a:rPr lang="en-US" sz="4000" dirty="0">
                <a:solidFill>
                  <a:srgbClr val="000000"/>
                </a:solidFill>
              </a:rPr>
              <a:t>Launched online recruitment and selection course - </a:t>
            </a:r>
            <a:r>
              <a:rPr lang="en-GB" sz="4000" dirty="0">
                <a:solidFill>
                  <a:srgbClr val="000000"/>
                </a:solidFill>
              </a:rPr>
              <a:t>an overview of the recruitment, selection and resourcing process, including preparation for, and practical experience of, conducting interviews. </a:t>
            </a:r>
            <a:endParaRPr lang="en-US" sz="4000" dirty="0">
              <a:solidFill>
                <a:srgbClr val="000000"/>
              </a:solidFill>
            </a:endParaRPr>
          </a:p>
          <a:p>
            <a:pPr marL="0" lvl="1">
              <a:lnSpc>
                <a:spcPct val="120000"/>
              </a:lnSpc>
              <a:buFont typeface="Arial" panose="020B0604020202020204" pitchFamily="34" charset="0"/>
              <a:buChar char="•"/>
            </a:pPr>
            <a:r>
              <a:rPr lang="en-US" sz="4000" dirty="0">
                <a:solidFill>
                  <a:srgbClr val="000000"/>
                </a:solidFill>
              </a:rPr>
              <a:t>Rolled out Hiring Managers recruitment drop in sessions via MLS</a:t>
            </a:r>
          </a:p>
          <a:p>
            <a:pPr marL="0" lvl="1">
              <a:lnSpc>
                <a:spcPct val="120000"/>
              </a:lnSpc>
              <a:buFont typeface="Arial" panose="020B0604020202020204" pitchFamily="34" charset="0"/>
              <a:buChar char="•"/>
            </a:pPr>
            <a:r>
              <a:rPr lang="en-US" sz="4000" dirty="0">
                <a:solidFill>
                  <a:srgbClr val="000000"/>
                </a:solidFill>
              </a:rPr>
              <a:t>Designed Yammer Group communication blog – shared experience and feedback platform</a:t>
            </a:r>
          </a:p>
          <a:p>
            <a:pPr marL="0" lvl="1">
              <a:lnSpc>
                <a:spcPct val="120000"/>
              </a:lnSpc>
              <a:buFont typeface="Arial" panose="020B0604020202020204" pitchFamily="34" charset="0"/>
              <a:buChar char="•"/>
            </a:pPr>
            <a:r>
              <a:rPr lang="en-US" sz="4000" dirty="0">
                <a:solidFill>
                  <a:srgbClr val="000000"/>
                </a:solidFill>
              </a:rPr>
              <a:t>Refreshed candidates application experience - reduce barriers when applying for jobs</a:t>
            </a:r>
          </a:p>
          <a:p>
            <a:pPr marL="0" lvl="1">
              <a:lnSpc>
                <a:spcPct val="120000"/>
              </a:lnSpc>
              <a:buFont typeface="Arial" panose="020B0604020202020204" pitchFamily="34" charset="0"/>
              <a:buChar char="•"/>
            </a:pPr>
            <a:r>
              <a:rPr lang="en-US" sz="4000" dirty="0">
                <a:solidFill>
                  <a:srgbClr val="000000"/>
                </a:solidFill>
              </a:rPr>
              <a:t>Delivered Social Value project – Interview technique skills and CV writing with </a:t>
            </a:r>
            <a:r>
              <a:rPr lang="en-US" sz="4000" dirty="0" err="1">
                <a:solidFill>
                  <a:srgbClr val="000000"/>
                </a:solidFill>
              </a:rPr>
              <a:t>Southwark</a:t>
            </a:r>
            <a:r>
              <a:rPr lang="en-US" sz="4000" dirty="0">
                <a:solidFill>
                  <a:srgbClr val="000000"/>
                </a:solidFill>
              </a:rPr>
              <a:t> Works </a:t>
            </a:r>
          </a:p>
          <a:p>
            <a:pPr marL="0" lvl="1">
              <a:lnSpc>
                <a:spcPct val="120000"/>
              </a:lnSpc>
              <a:buFont typeface="Arial" panose="020B0604020202020204" pitchFamily="34" charset="0"/>
              <a:buChar char="•"/>
            </a:pPr>
            <a:r>
              <a:rPr lang="en-US" sz="4000" dirty="0">
                <a:solidFill>
                  <a:srgbClr val="000000"/>
                </a:solidFill>
              </a:rPr>
              <a:t>Increased our following on Social Media to be a employer of choice – LinkedIn, Glassdoor and Indeed - employer branding</a:t>
            </a:r>
          </a:p>
          <a:p>
            <a:pPr marL="0" lvl="1">
              <a:lnSpc>
                <a:spcPct val="120000"/>
              </a:lnSpc>
              <a:buFont typeface="Arial" panose="020B0604020202020204" pitchFamily="34" charset="0"/>
              <a:buChar char="•"/>
            </a:pPr>
            <a:r>
              <a:rPr lang="en-US" sz="4000" dirty="0">
                <a:solidFill>
                  <a:srgbClr val="000000"/>
                </a:solidFill>
              </a:rPr>
              <a:t>Used inclusive  Job Boards for wider audience</a:t>
            </a:r>
            <a:r>
              <a:rPr lang="en-GB" sz="4000" dirty="0">
                <a:solidFill>
                  <a:srgbClr val="000000"/>
                </a:solidFill>
              </a:rPr>
              <a:t> breaking down barriers that individuals may face when applying for jobs</a:t>
            </a:r>
            <a:endParaRPr lang="en-US" sz="4000" dirty="0">
              <a:solidFill>
                <a:srgbClr val="000000"/>
              </a:solidFill>
            </a:endParaRPr>
          </a:p>
          <a:p>
            <a:pPr marL="0" lvl="1">
              <a:lnSpc>
                <a:spcPct val="120000"/>
              </a:lnSpc>
              <a:buFont typeface="Arial" panose="020B0604020202020204" pitchFamily="34" charset="0"/>
              <a:buChar char="•"/>
            </a:pPr>
            <a:r>
              <a:rPr lang="en-US" sz="4000" dirty="0">
                <a:solidFill>
                  <a:srgbClr val="000000"/>
                </a:solidFill>
              </a:rPr>
              <a:t>Partnership working with South Bank </a:t>
            </a:r>
            <a:r>
              <a:rPr lang="en-US" sz="4000" dirty="0" err="1" smtClean="0">
                <a:solidFill>
                  <a:srgbClr val="000000"/>
                </a:solidFill>
              </a:rPr>
              <a:t>Unii</a:t>
            </a:r>
            <a:r>
              <a:rPr lang="en-US" sz="4000" dirty="0" smtClean="0">
                <a:solidFill>
                  <a:srgbClr val="000000"/>
                </a:solidFill>
              </a:rPr>
              <a:t> </a:t>
            </a:r>
            <a:r>
              <a:rPr lang="en-US" sz="4000" dirty="0">
                <a:solidFill>
                  <a:srgbClr val="000000"/>
                </a:solidFill>
              </a:rPr>
              <a:t>– Job Fair Event for Engineering, Surveyor &amp; Fire Safety</a:t>
            </a:r>
          </a:p>
          <a:p>
            <a:endParaRPr lang="en-US" sz="1200" dirty="0">
              <a:solidFill>
                <a:srgbClr val="000000"/>
              </a:solidFill>
            </a:endParaRPr>
          </a:p>
        </p:txBody>
      </p:sp>
      <p:sp>
        <p:nvSpPr>
          <p:cNvPr id="4" name="Content Placeholder 3"/>
          <p:cNvSpPr>
            <a:spLocks noGrp="1"/>
          </p:cNvSpPr>
          <p:nvPr>
            <p:ph sz="quarter" idx="16"/>
          </p:nvPr>
        </p:nvSpPr>
        <p:spPr>
          <a:xfrm>
            <a:off x="5005795" y="625532"/>
            <a:ext cx="3929976" cy="4768218"/>
          </a:xfrm>
        </p:spPr>
        <p:txBody>
          <a:bodyPr>
            <a:normAutofit fontScale="92500" lnSpcReduction="10000"/>
          </a:bodyPr>
          <a:lstStyle/>
          <a:p>
            <a:pPr marL="0" lvl="1">
              <a:lnSpc>
                <a:spcPct val="120000"/>
              </a:lnSpc>
              <a:buFont typeface="Arial" panose="020B0604020202020204" pitchFamily="34" charset="0"/>
              <a:buChar char="•"/>
            </a:pPr>
            <a:r>
              <a:rPr lang="en-GB" sz="1200" dirty="0">
                <a:solidFill>
                  <a:srgbClr val="000000"/>
                </a:solidFill>
              </a:rPr>
              <a:t>Review the recruitment and selection process</a:t>
            </a:r>
          </a:p>
          <a:p>
            <a:pPr marL="0" lvl="1">
              <a:lnSpc>
                <a:spcPct val="120000"/>
              </a:lnSpc>
              <a:buFont typeface="Arial" panose="020B0604020202020204" pitchFamily="34" charset="0"/>
              <a:buChar char="•"/>
            </a:pPr>
            <a:r>
              <a:rPr lang="en-GB" sz="1200" dirty="0">
                <a:solidFill>
                  <a:srgbClr val="000000"/>
                </a:solidFill>
              </a:rPr>
              <a:t>Stepping up to become a Disability Confident Leader</a:t>
            </a:r>
          </a:p>
          <a:p>
            <a:pPr marL="0" lvl="1">
              <a:lnSpc>
                <a:spcPct val="120000"/>
              </a:lnSpc>
              <a:buFont typeface="Arial" panose="020B0604020202020204" pitchFamily="34" charset="0"/>
              <a:buChar char="•"/>
            </a:pPr>
            <a:r>
              <a:rPr lang="en-GB" sz="1200" dirty="0">
                <a:solidFill>
                  <a:srgbClr val="000000"/>
                </a:solidFill>
              </a:rPr>
              <a:t>Roll out anonymised application hire</a:t>
            </a:r>
          </a:p>
          <a:p>
            <a:pPr marL="0" lvl="1">
              <a:lnSpc>
                <a:spcPct val="120000"/>
              </a:lnSpc>
              <a:buFont typeface="Arial" panose="020B0604020202020204" pitchFamily="34" charset="0"/>
              <a:buChar char="•"/>
            </a:pPr>
            <a:r>
              <a:rPr lang="en-GB" sz="1200" dirty="0">
                <a:solidFill>
                  <a:srgbClr val="000000"/>
                </a:solidFill>
              </a:rPr>
              <a:t>Re-procure an Application Tracking System technology - a software solution to manage all recruitment needs that serves as a data bank for all hiring processes</a:t>
            </a:r>
          </a:p>
          <a:p>
            <a:pPr marL="0" lvl="1">
              <a:lnSpc>
                <a:spcPct val="120000"/>
              </a:lnSpc>
              <a:buFont typeface="Arial" panose="020B0604020202020204" pitchFamily="34" charset="0"/>
              <a:buChar char="•"/>
            </a:pPr>
            <a:r>
              <a:rPr lang="en-GB" sz="1200" dirty="0">
                <a:solidFill>
                  <a:srgbClr val="000000"/>
                </a:solidFill>
              </a:rPr>
              <a:t>Strategic approach to recruitment - data-based means improve our resourcing decisions with good-quality data to forecast hiring demands</a:t>
            </a:r>
          </a:p>
          <a:p>
            <a:pPr marL="0" lvl="1">
              <a:lnSpc>
                <a:spcPct val="120000"/>
              </a:lnSpc>
              <a:buFont typeface="Arial" panose="020B0604020202020204" pitchFamily="34" charset="0"/>
              <a:buChar char="•"/>
            </a:pPr>
            <a:r>
              <a:rPr lang="en-GB" sz="1200" dirty="0">
                <a:solidFill>
                  <a:srgbClr val="000000"/>
                </a:solidFill>
              </a:rPr>
              <a:t>Diversity strategy - variation in efforts to attract diverse candidates to senior level</a:t>
            </a:r>
          </a:p>
          <a:p>
            <a:pPr marL="0" lvl="1">
              <a:lnSpc>
                <a:spcPct val="120000"/>
              </a:lnSpc>
              <a:buFont typeface="Arial" panose="020B0604020202020204" pitchFamily="34" charset="0"/>
              <a:buChar char="•"/>
            </a:pPr>
            <a:r>
              <a:rPr lang="en-GB" sz="1200" dirty="0">
                <a:solidFill>
                  <a:srgbClr val="000000"/>
                </a:solidFill>
              </a:rPr>
              <a:t>Developing more talent in-house, including to fill hard-to-recruit-for positions and sponsoring relevant professional qualifications</a:t>
            </a:r>
          </a:p>
          <a:p>
            <a:pPr marL="0" lvl="1">
              <a:lnSpc>
                <a:spcPct val="120000"/>
              </a:lnSpc>
              <a:buFont typeface="Arial" panose="020B0604020202020204" pitchFamily="34" charset="0"/>
              <a:buChar char="•"/>
            </a:pPr>
            <a:r>
              <a:rPr lang="en-GB" sz="1200" dirty="0">
                <a:solidFill>
                  <a:srgbClr val="000000"/>
                </a:solidFill>
              </a:rPr>
              <a:t>Graduate training programme with linked career pathway – </a:t>
            </a:r>
            <a:r>
              <a:rPr lang="en-GB" sz="1200" dirty="0" err="1">
                <a:solidFill>
                  <a:srgbClr val="000000"/>
                </a:solidFill>
              </a:rPr>
              <a:t>inc.</a:t>
            </a:r>
            <a:r>
              <a:rPr lang="en-GB" sz="1200" dirty="0">
                <a:solidFill>
                  <a:srgbClr val="000000"/>
                </a:solidFill>
              </a:rPr>
              <a:t> Apprenticeship and Internship</a:t>
            </a:r>
          </a:p>
          <a:p>
            <a:pPr marL="0" lvl="1">
              <a:lnSpc>
                <a:spcPct val="120000"/>
              </a:lnSpc>
              <a:buFont typeface="Arial" panose="020B0604020202020204" pitchFamily="34" charset="0"/>
              <a:buChar char="•"/>
            </a:pPr>
            <a:r>
              <a:rPr lang="en-GB" sz="1200" dirty="0">
                <a:solidFill>
                  <a:srgbClr val="000000"/>
                </a:solidFill>
              </a:rPr>
              <a:t>Refresh our offering for Occupational Assessment - conducting tests/assessments online.</a:t>
            </a:r>
          </a:p>
          <a:p>
            <a:endParaRPr lang="en-GB" sz="1400" dirty="0"/>
          </a:p>
        </p:txBody>
      </p:sp>
      <p:sp>
        <p:nvSpPr>
          <p:cNvPr id="5" name="Slide Number Placeholder 4"/>
          <p:cNvSpPr>
            <a:spLocks noGrp="1"/>
          </p:cNvSpPr>
          <p:nvPr>
            <p:ph type="sldNum" sz="quarter" idx="19"/>
          </p:nvPr>
        </p:nvSpPr>
        <p:spPr/>
        <p:txBody>
          <a:bodyPr/>
          <a:lstStyle/>
          <a:p>
            <a:fld id="{B9F1D033-0F2B-4A91-A3BE-A6E888F59A17}" type="slidenum">
              <a:rPr lang="en-GB" smtClean="0"/>
              <a:pPr/>
              <a:t>31</a:t>
            </a:fld>
            <a:endParaRPr lang="en-GB"/>
          </a:p>
        </p:txBody>
      </p:sp>
      <p:sp>
        <p:nvSpPr>
          <p:cNvPr id="6" name="TextBox 5"/>
          <p:cNvSpPr txBox="1"/>
          <p:nvPr/>
        </p:nvSpPr>
        <p:spPr>
          <a:xfrm>
            <a:off x="5211886" y="109705"/>
            <a:ext cx="3723885" cy="400110"/>
          </a:xfrm>
          <a:prstGeom prst="rect">
            <a:avLst/>
          </a:prstGeom>
          <a:noFill/>
        </p:spPr>
        <p:txBody>
          <a:bodyPr wrap="square" rtlCol="0" anchor="ctr">
            <a:spAutoFit/>
          </a:bodyPr>
          <a:lstStyle/>
          <a:p>
            <a:r>
              <a:rPr lang="en-GB" sz="2000" b="1" dirty="0" smtClean="0">
                <a:solidFill>
                  <a:srgbClr val="FFC000"/>
                </a:solidFill>
                <a:latin typeface="Arial" panose="020B0604020202020204" pitchFamily="34" charset="0"/>
                <a:ea typeface="Calibri" panose="020F0502020204030204" pitchFamily="34" charset="0"/>
                <a:cs typeface="+mj-cs"/>
              </a:rPr>
              <a:t>Actions </a:t>
            </a:r>
            <a:r>
              <a:rPr lang="en-GB" sz="2000" b="1" dirty="0">
                <a:solidFill>
                  <a:srgbClr val="FFC000"/>
                </a:solidFill>
                <a:latin typeface="Arial" panose="020B0604020202020204" pitchFamily="34" charset="0"/>
                <a:ea typeface="Calibri" panose="020F0502020204030204" pitchFamily="34" charset="0"/>
                <a:cs typeface="+mj-cs"/>
              </a:rPr>
              <a:t>for 2020/21 </a:t>
            </a:r>
          </a:p>
        </p:txBody>
      </p:sp>
    </p:spTree>
    <p:extLst>
      <p:ext uri="{BB962C8B-B14F-4D97-AF65-F5344CB8AC3E}">
        <p14:creationId xmlns:p14="http://schemas.microsoft.com/office/powerpoint/2010/main" val="37111295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966" y="2012155"/>
            <a:ext cx="6559200" cy="1584000"/>
          </a:xfrm>
        </p:spPr>
        <p:txBody>
          <a:bodyPr/>
          <a:lstStyle/>
          <a:p>
            <a:pPr algn="ctr"/>
            <a:r>
              <a:rPr lang="en-GB" b="1" dirty="0"/>
              <a:t>Learning and Development</a:t>
            </a:r>
            <a:r>
              <a:rPr lang="en-GB" dirty="0"/>
              <a:t/>
            </a:r>
            <a:br>
              <a:rPr lang="en-GB" dirty="0"/>
            </a:br>
            <a:endParaRPr lang="en-GB" dirty="0"/>
          </a:p>
        </p:txBody>
      </p:sp>
      <p:sp>
        <p:nvSpPr>
          <p:cNvPr id="3" name="Slide Number Placeholder 2"/>
          <p:cNvSpPr>
            <a:spLocks noGrp="1"/>
          </p:cNvSpPr>
          <p:nvPr>
            <p:ph type="sldNum" sz="quarter" idx="12"/>
          </p:nvPr>
        </p:nvSpPr>
        <p:spPr/>
        <p:txBody>
          <a:bodyPr/>
          <a:lstStyle/>
          <a:p>
            <a:fld id="{B9F1D033-0F2B-4A91-A3BE-A6E888F59A17}" type="slidenum">
              <a:rPr lang="en-GB" smtClean="0"/>
              <a:pPr/>
              <a:t>32</a:t>
            </a:fld>
            <a:endParaRPr lang="en-GB"/>
          </a:p>
        </p:txBody>
      </p:sp>
    </p:spTree>
    <p:extLst>
      <p:ext uri="{BB962C8B-B14F-4D97-AF65-F5344CB8AC3E}">
        <p14:creationId xmlns:p14="http://schemas.microsoft.com/office/powerpoint/2010/main" val="21535467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444" y="172219"/>
            <a:ext cx="7330973" cy="789168"/>
          </a:xfrm>
        </p:spPr>
        <p:txBody>
          <a:bodyPr/>
          <a:lstStyle/>
          <a:p>
            <a:r>
              <a:rPr lang="en-GB" dirty="0"/>
              <a:t>Equalities monitoring of training courses </a:t>
            </a:r>
            <a:endParaRPr lang="en-GB" dirty="0">
              <a:solidFill>
                <a:srgbClr val="FF0000"/>
              </a:solidFill>
              <a:cs typeface="Arial"/>
            </a:endParaRPr>
          </a:p>
        </p:txBody>
      </p:sp>
      <p:sp>
        <p:nvSpPr>
          <p:cNvPr id="4" name="Text Placeholder 3"/>
          <p:cNvSpPr>
            <a:spLocks noGrp="1"/>
          </p:cNvSpPr>
          <p:nvPr>
            <p:ph type="body" sz="half" idx="2"/>
          </p:nvPr>
        </p:nvSpPr>
        <p:spPr>
          <a:xfrm>
            <a:off x="1312564" y="4966660"/>
            <a:ext cx="6843144" cy="883533"/>
          </a:xfrm>
        </p:spPr>
        <p:txBody>
          <a:bodyPr>
            <a:normAutofit/>
          </a:bodyPr>
          <a:lstStyle/>
          <a:p>
            <a:pPr>
              <a:spcAft>
                <a:spcPts val="1135"/>
              </a:spcAft>
            </a:pPr>
            <a:r>
              <a:rPr lang="en-US" sz="6400" dirty="0">
                <a:solidFill>
                  <a:srgbClr val="000000"/>
                </a:solidFill>
              </a:rPr>
              <a:t>. </a:t>
            </a:r>
          </a:p>
          <a:p>
            <a:endParaRPr lang="en-GB" dirty="0"/>
          </a:p>
        </p:txBody>
      </p:sp>
      <p:graphicFrame>
        <p:nvGraphicFramePr>
          <p:cNvPr id="5" name="Chart 4"/>
          <p:cNvGraphicFramePr>
            <a:graphicFrameLocks/>
          </p:cNvGraphicFramePr>
          <p:nvPr>
            <p:extLst>
              <p:ext uri="{D42A27DB-BD31-4B8C-83A1-F6EECF244321}">
                <p14:modId xmlns:p14="http://schemas.microsoft.com/office/powerpoint/2010/main" val="4273579492"/>
              </p:ext>
            </p:extLst>
          </p:nvPr>
        </p:nvGraphicFramePr>
        <p:xfrm>
          <a:off x="908175" y="1376516"/>
          <a:ext cx="7429579" cy="46211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13267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74" y="101203"/>
            <a:ext cx="7644748" cy="637106"/>
          </a:xfrm>
        </p:spPr>
        <p:txBody>
          <a:bodyPr>
            <a:normAutofit fontScale="90000"/>
          </a:bodyPr>
          <a:lstStyle/>
          <a:p>
            <a:pPr algn="ctr"/>
            <a:r>
              <a:rPr lang="en-GB" sz="2800" dirty="0"/>
              <a:t>Equalities monitoring of training courses</a:t>
            </a:r>
            <a:endParaRPr lang="en-GB" sz="2800" dirty="0">
              <a:solidFill>
                <a:srgbClr val="FF0000"/>
              </a:solidFill>
              <a:cs typeface="Arial"/>
            </a:endParaRPr>
          </a:p>
        </p:txBody>
      </p:sp>
      <p:sp>
        <p:nvSpPr>
          <p:cNvPr id="3" name="Content Placeholder 2"/>
          <p:cNvSpPr>
            <a:spLocks noGrp="1"/>
          </p:cNvSpPr>
          <p:nvPr>
            <p:ph idx="1"/>
          </p:nvPr>
        </p:nvSpPr>
        <p:spPr>
          <a:xfrm>
            <a:off x="362087" y="972707"/>
            <a:ext cx="8127570" cy="4710223"/>
          </a:xfrm>
        </p:spPr>
        <p:txBody>
          <a:bodyPr/>
          <a:lstStyle/>
          <a:p>
            <a:pPr indent="0">
              <a:buNone/>
            </a:pPr>
            <a:endParaRPr lang="en-GB" sz="1600" dirty="0">
              <a:solidFill>
                <a:srgbClr val="000000"/>
              </a:solidFill>
            </a:endParaRPr>
          </a:p>
          <a:p>
            <a:pPr lvl="0"/>
            <a:endParaRPr lang="en-GB" sz="1400" dirty="0"/>
          </a:p>
          <a:p>
            <a:pPr marL="0" indent="0">
              <a:buNone/>
            </a:pPr>
            <a:endParaRPr lang="en-GB" dirty="0"/>
          </a:p>
        </p:txBody>
      </p:sp>
      <p:graphicFrame>
        <p:nvGraphicFramePr>
          <p:cNvPr id="8" name="Chart 7"/>
          <p:cNvGraphicFramePr>
            <a:graphicFrameLocks/>
          </p:cNvGraphicFramePr>
          <p:nvPr>
            <p:extLst>
              <p:ext uri="{D42A27DB-BD31-4B8C-83A1-F6EECF244321}">
                <p14:modId xmlns:p14="http://schemas.microsoft.com/office/powerpoint/2010/main" val="2684268228"/>
              </p:ext>
            </p:extLst>
          </p:nvPr>
        </p:nvGraphicFramePr>
        <p:xfrm>
          <a:off x="362087" y="2309779"/>
          <a:ext cx="4013268"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842786664"/>
              </p:ext>
            </p:extLst>
          </p:nvPr>
        </p:nvGraphicFramePr>
        <p:xfrm>
          <a:off x="4572000" y="2280683"/>
          <a:ext cx="4208206"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235599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05528"/>
            <a:ext cx="4067539" cy="1584000"/>
          </a:xfrm>
        </p:spPr>
        <p:txBody>
          <a:bodyPr/>
          <a:lstStyle/>
          <a:p>
            <a:pPr>
              <a:lnSpc>
                <a:spcPct val="100000"/>
              </a:lnSpc>
            </a:pPr>
            <a:r>
              <a:rPr lang="en-GB" sz="2400" b="1" dirty="0">
                <a:latin typeface="Arial" panose="020B0604020202020204" pitchFamily="34" charset="0"/>
                <a:ea typeface="Calibri" panose="020F0502020204030204" pitchFamily="34" charset="0"/>
              </a:rPr>
              <a:t>What we have done in 2019/20 </a:t>
            </a:r>
            <a:endParaRPr lang="en-GB" sz="2400" dirty="0"/>
          </a:p>
        </p:txBody>
      </p:sp>
      <p:sp>
        <p:nvSpPr>
          <p:cNvPr id="3" name="Content Placeholder 2"/>
          <p:cNvSpPr>
            <a:spLocks noGrp="1"/>
          </p:cNvSpPr>
          <p:nvPr>
            <p:ph sz="quarter" idx="15"/>
          </p:nvPr>
        </p:nvSpPr>
        <p:spPr>
          <a:xfrm>
            <a:off x="229755" y="1410909"/>
            <a:ext cx="4550158" cy="4360626"/>
          </a:xfrm>
        </p:spPr>
        <p:txBody>
          <a:bodyPr/>
          <a:lstStyle/>
          <a:p>
            <a:pPr indent="-215995">
              <a:spcAft>
                <a:spcPts val="1135"/>
              </a:spcAft>
            </a:pPr>
            <a:r>
              <a:rPr lang="en-US" dirty="0">
                <a:solidFill>
                  <a:srgbClr val="000000"/>
                </a:solidFill>
              </a:rPr>
              <a:t>A number of universal learning and development initiatives were launched in 2019-20 and communicated widely to ensure that our </a:t>
            </a:r>
            <a:r>
              <a:rPr lang="en-GB" dirty="0" smtClean="0">
                <a:solidFill>
                  <a:srgbClr val="000000"/>
                </a:solidFill>
              </a:rPr>
              <a:t>Black, Asian and Minority Ethnic</a:t>
            </a:r>
            <a:r>
              <a:rPr lang="en-US" dirty="0" smtClean="0">
                <a:solidFill>
                  <a:srgbClr val="000000"/>
                </a:solidFill>
              </a:rPr>
              <a:t> </a:t>
            </a:r>
            <a:r>
              <a:rPr lang="en-US" dirty="0">
                <a:solidFill>
                  <a:srgbClr val="000000"/>
                </a:solidFill>
              </a:rPr>
              <a:t>staff had access to training opportunities:</a:t>
            </a:r>
            <a:endParaRPr lang="en-GB" dirty="0">
              <a:solidFill>
                <a:srgbClr val="000000"/>
              </a:solidFill>
            </a:endParaRPr>
          </a:p>
          <a:p>
            <a:pPr marL="69749" indent="-285744">
              <a:spcAft>
                <a:spcPts val="1135"/>
              </a:spcAft>
              <a:buFont typeface="Wingdings" panose="05000000000000000000" pitchFamily="2" charset="2"/>
              <a:buChar char="Ø"/>
            </a:pPr>
            <a:r>
              <a:rPr lang="en-US" dirty="0">
                <a:solidFill>
                  <a:srgbClr val="000000"/>
                </a:solidFill>
              </a:rPr>
              <a:t>Increased emphasis on the importance of the career development conversation at mid-year reviews</a:t>
            </a:r>
            <a:endParaRPr lang="en-GB" dirty="0">
              <a:solidFill>
                <a:srgbClr val="000000"/>
              </a:solidFill>
            </a:endParaRPr>
          </a:p>
          <a:p>
            <a:pPr marL="69749" indent="-285744">
              <a:spcAft>
                <a:spcPts val="1135"/>
              </a:spcAft>
              <a:buFont typeface="Wingdings" panose="05000000000000000000" pitchFamily="2" charset="2"/>
              <a:buChar char="Ø"/>
            </a:pPr>
            <a:r>
              <a:rPr lang="en-US" dirty="0">
                <a:solidFill>
                  <a:srgbClr val="000000"/>
                </a:solidFill>
              </a:rPr>
              <a:t>The launch of the coaching and mentoring </a:t>
            </a:r>
            <a:r>
              <a:rPr lang="en-US" dirty="0" err="1">
                <a:solidFill>
                  <a:srgbClr val="000000"/>
                </a:solidFill>
              </a:rPr>
              <a:t>programme</a:t>
            </a:r>
            <a:r>
              <a:rPr lang="en-US" dirty="0">
                <a:solidFill>
                  <a:srgbClr val="000000"/>
                </a:solidFill>
              </a:rPr>
              <a:t> </a:t>
            </a:r>
            <a:endParaRPr lang="en-GB" dirty="0">
              <a:solidFill>
                <a:srgbClr val="000000"/>
              </a:solidFill>
            </a:endParaRPr>
          </a:p>
          <a:p>
            <a:pPr marL="69749" indent="-285744">
              <a:spcAft>
                <a:spcPts val="1135"/>
              </a:spcAft>
              <a:buFont typeface="Wingdings" panose="05000000000000000000" pitchFamily="2" charset="2"/>
              <a:buChar char="Ø"/>
            </a:pPr>
            <a:r>
              <a:rPr lang="en-US" dirty="0">
                <a:solidFill>
                  <a:srgbClr val="000000"/>
                </a:solidFill>
              </a:rPr>
              <a:t>Embedding of the career development portal</a:t>
            </a:r>
            <a:endParaRPr lang="en-GB" dirty="0">
              <a:solidFill>
                <a:srgbClr val="000000"/>
              </a:solidFill>
            </a:endParaRPr>
          </a:p>
          <a:p>
            <a:pPr marL="69749" indent="-285744">
              <a:spcAft>
                <a:spcPts val="1135"/>
              </a:spcAft>
              <a:buFont typeface="Wingdings" panose="05000000000000000000" pitchFamily="2" charset="2"/>
              <a:buChar char="Ø"/>
            </a:pPr>
            <a:r>
              <a:rPr lang="en-US" dirty="0">
                <a:solidFill>
                  <a:srgbClr val="000000"/>
                </a:solidFill>
              </a:rPr>
              <a:t>Continued provision for the </a:t>
            </a:r>
            <a:r>
              <a:rPr lang="en-GB" dirty="0">
                <a:solidFill>
                  <a:srgbClr val="000000"/>
                </a:solidFill>
              </a:rPr>
              <a:t>Professional Qualification Scheme </a:t>
            </a:r>
          </a:p>
          <a:p>
            <a:pPr marL="69749" indent="-285744">
              <a:spcAft>
                <a:spcPts val="1135"/>
              </a:spcAft>
              <a:buFont typeface="Wingdings" panose="05000000000000000000" pitchFamily="2" charset="2"/>
              <a:buChar char="Ø"/>
            </a:pPr>
            <a:r>
              <a:rPr lang="en-US" dirty="0">
                <a:solidFill>
                  <a:srgbClr val="000000"/>
                </a:solidFill>
              </a:rPr>
              <a:t>Continued provision of the equalities training for council staff and managers with the introduction of unconscious bias training</a:t>
            </a:r>
          </a:p>
          <a:p>
            <a:pPr marL="69749" indent="-285744">
              <a:spcAft>
                <a:spcPts val="1135"/>
              </a:spcAft>
              <a:buFont typeface="Wingdings" panose="05000000000000000000" pitchFamily="2" charset="2"/>
              <a:buChar char="Ø"/>
            </a:pPr>
            <a:r>
              <a:rPr lang="en-GB" dirty="0">
                <a:solidFill>
                  <a:srgbClr val="000000"/>
                </a:solidFill>
              </a:rPr>
              <a:t>The digital skills portal was developed and launches as a central hub with key information, guidance and tools to support our staff</a:t>
            </a:r>
          </a:p>
          <a:p>
            <a:pPr marL="69749" indent="-285744">
              <a:spcAft>
                <a:spcPts val="1135"/>
              </a:spcAft>
              <a:buFont typeface="Wingdings" panose="05000000000000000000" pitchFamily="2" charset="2"/>
              <a:buChar char="Ø"/>
            </a:pPr>
            <a:r>
              <a:rPr lang="en-GB" dirty="0">
                <a:solidFill>
                  <a:srgbClr val="000000"/>
                </a:solidFill>
              </a:rPr>
              <a:t>Staff without access to The Source are made aware of opportunities for personal development within the PQS programme.</a:t>
            </a:r>
            <a:endParaRPr lang="en-US" dirty="0">
              <a:solidFill>
                <a:srgbClr val="000000"/>
              </a:solidFill>
            </a:endParaRPr>
          </a:p>
        </p:txBody>
      </p:sp>
      <p:sp>
        <p:nvSpPr>
          <p:cNvPr id="5" name="Slide Number Placeholder 4"/>
          <p:cNvSpPr>
            <a:spLocks noGrp="1"/>
          </p:cNvSpPr>
          <p:nvPr>
            <p:ph type="sldNum" sz="quarter" idx="19"/>
          </p:nvPr>
        </p:nvSpPr>
        <p:spPr/>
        <p:txBody>
          <a:bodyPr/>
          <a:lstStyle/>
          <a:p>
            <a:fld id="{B9F1D033-0F2B-4A91-A3BE-A6E888F59A17}" type="slidenum">
              <a:rPr lang="en-GB" smtClean="0"/>
              <a:pPr/>
              <a:t>35</a:t>
            </a:fld>
            <a:endParaRPr lang="en-GB"/>
          </a:p>
        </p:txBody>
      </p:sp>
      <p:sp>
        <p:nvSpPr>
          <p:cNvPr id="6" name="TextBox 5"/>
          <p:cNvSpPr txBox="1"/>
          <p:nvPr/>
        </p:nvSpPr>
        <p:spPr>
          <a:xfrm>
            <a:off x="4783843" y="345268"/>
            <a:ext cx="4032002" cy="461665"/>
          </a:xfrm>
          <a:prstGeom prst="rect">
            <a:avLst/>
          </a:prstGeom>
          <a:noFill/>
        </p:spPr>
        <p:txBody>
          <a:bodyPr wrap="square" lIns="91440" tIns="45720" rIns="91440" bIns="45720" rtlCol="0" anchor="ctr">
            <a:spAutoFit/>
          </a:bodyPr>
          <a:lstStyle/>
          <a:p>
            <a:r>
              <a:rPr lang="en-GB" sz="2400" b="1" dirty="0">
                <a:latin typeface="Arial"/>
                <a:cs typeface="Arial"/>
              </a:rPr>
              <a:t>Actions for 2020/21 </a:t>
            </a:r>
          </a:p>
        </p:txBody>
      </p:sp>
      <p:sp>
        <p:nvSpPr>
          <p:cNvPr id="8" name="Content Placeholder 2">
            <a:extLst>
              <a:ext uri="{FF2B5EF4-FFF2-40B4-BE49-F238E27FC236}">
                <a16:creationId xmlns:a16="http://schemas.microsoft.com/office/drawing/2014/main" id="{1F18019C-8C46-426F-AE57-4EA7275E4B2B}"/>
              </a:ext>
            </a:extLst>
          </p:cNvPr>
          <p:cNvSpPr txBox="1">
            <a:spLocks/>
          </p:cNvSpPr>
          <p:nvPr/>
        </p:nvSpPr>
        <p:spPr>
          <a:xfrm>
            <a:off x="4967181" y="1413514"/>
            <a:ext cx="3670928" cy="4354114"/>
          </a:xfrm>
          <a:prstGeom prst="rect">
            <a:avLst/>
          </a:prstGeom>
        </p:spPr>
        <p:txBody>
          <a:bodyPr vert="horz" lIns="0" tIns="0" rIns="0" bIns="0" rtlCol="0" anchor="t">
            <a:noAutofit/>
          </a:bodyPr>
          <a:lstStyle>
            <a:lvl1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15900">
              <a:spcAft>
                <a:spcPts val="1135"/>
              </a:spcAft>
            </a:pPr>
            <a:r>
              <a:rPr lang="en-US" dirty="0">
                <a:solidFill>
                  <a:srgbClr val="000000"/>
                </a:solidFill>
              </a:rPr>
              <a:t>Continue universal learning and development initiatives (as stated to the left) </a:t>
            </a:r>
            <a:endParaRPr lang="en-US" dirty="0"/>
          </a:p>
          <a:p>
            <a:pPr indent="-215900">
              <a:spcAft>
                <a:spcPts val="1135"/>
              </a:spcAft>
            </a:pPr>
            <a:r>
              <a:rPr lang="en-US" dirty="0">
                <a:solidFill>
                  <a:srgbClr val="000000"/>
                </a:solidFill>
                <a:cs typeface="Arial"/>
              </a:rPr>
              <a:t>As part of the Southwark Stands Together workforce workstream, working groups will focus on reviewing the corporate training and development for staff and another working group will look specifically at leadership and management. This will ensure our training and development is fit for purpose </a:t>
            </a:r>
          </a:p>
          <a:p>
            <a:pPr indent="-215900">
              <a:spcAft>
                <a:spcPts val="1135"/>
              </a:spcAft>
            </a:pPr>
            <a:r>
              <a:rPr lang="en-US" dirty="0">
                <a:solidFill>
                  <a:srgbClr val="000000"/>
                </a:solidFill>
                <a:cs typeface="Arial"/>
              </a:rPr>
              <a:t>Launch a pilot and roll out wider the reverse mentoring </a:t>
            </a:r>
            <a:r>
              <a:rPr lang="en-US" dirty="0" err="1">
                <a:solidFill>
                  <a:srgbClr val="000000"/>
                </a:solidFill>
                <a:cs typeface="Arial"/>
              </a:rPr>
              <a:t>programme</a:t>
            </a:r>
            <a:endParaRPr lang="en-US">
              <a:solidFill>
                <a:srgbClr val="000000"/>
              </a:solidFill>
              <a:cs typeface="Arial"/>
            </a:endParaRPr>
          </a:p>
          <a:p>
            <a:pPr indent="-215900">
              <a:spcAft>
                <a:spcPts val="1135"/>
              </a:spcAft>
            </a:pPr>
            <a:r>
              <a:rPr lang="en-US" dirty="0">
                <a:solidFill>
                  <a:srgbClr val="000000"/>
                </a:solidFill>
                <a:cs typeface="Arial"/>
              </a:rPr>
              <a:t>Continue out reporting to management on the completion rate of mandatory training </a:t>
            </a:r>
          </a:p>
        </p:txBody>
      </p:sp>
    </p:spTree>
    <p:extLst>
      <p:ext uri="{BB962C8B-B14F-4D97-AF65-F5344CB8AC3E}">
        <p14:creationId xmlns:p14="http://schemas.microsoft.com/office/powerpoint/2010/main" val="11602486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923" y="557595"/>
            <a:ext cx="7886700" cy="787782"/>
          </a:xfrm>
        </p:spPr>
        <p:txBody>
          <a:bodyPr/>
          <a:lstStyle/>
          <a:p>
            <a:pPr algn="ctr"/>
            <a:r>
              <a:rPr lang="en-GB" sz="5800" b="1" dirty="0" smtClean="0"/>
              <a:t>Summary</a:t>
            </a:r>
            <a:endParaRPr lang="en-GB" sz="5800" b="1" dirty="0">
              <a:solidFill>
                <a:srgbClr val="FF0000"/>
              </a:solidFill>
            </a:endParaRPr>
          </a:p>
        </p:txBody>
      </p:sp>
      <p:sp>
        <p:nvSpPr>
          <p:cNvPr id="3" name="Content Placeholder 2"/>
          <p:cNvSpPr>
            <a:spLocks noGrp="1"/>
          </p:cNvSpPr>
          <p:nvPr>
            <p:ph idx="1"/>
          </p:nvPr>
        </p:nvSpPr>
        <p:spPr>
          <a:xfrm>
            <a:off x="500395" y="1797333"/>
            <a:ext cx="8143210" cy="5060667"/>
          </a:xfrm>
        </p:spPr>
        <p:txBody>
          <a:bodyPr>
            <a:normAutofit/>
          </a:bodyPr>
          <a:lstStyle/>
          <a:p>
            <a:pPr marL="0" indent="0">
              <a:buNone/>
            </a:pPr>
            <a:endParaRPr lang="en-US" sz="1800" dirty="0">
              <a:solidFill>
                <a:srgbClr val="000000"/>
              </a:solidFill>
            </a:endParaRPr>
          </a:p>
          <a:p>
            <a:r>
              <a:rPr lang="en-US" sz="1800" dirty="0">
                <a:solidFill>
                  <a:srgbClr val="000000"/>
                </a:solidFill>
              </a:rPr>
              <a:t>Key information about our workforce has been covered in relation to our equalities data and specific protected characteristics</a:t>
            </a:r>
          </a:p>
          <a:p>
            <a:r>
              <a:rPr lang="en-US" sz="1800" dirty="0">
                <a:solidFill>
                  <a:srgbClr val="000000"/>
                </a:solidFill>
              </a:rPr>
              <a:t>We have outlined the work that has taken place in 2019/20 </a:t>
            </a:r>
          </a:p>
          <a:p>
            <a:r>
              <a:rPr lang="en-US" sz="1800" dirty="0">
                <a:solidFill>
                  <a:srgbClr val="000000"/>
                </a:solidFill>
              </a:rPr>
              <a:t>Positive results have been achieved in some areas</a:t>
            </a:r>
          </a:p>
          <a:p>
            <a:pPr marL="342900" indent="-342900"/>
            <a:r>
              <a:rPr lang="en-GB" sz="1800" dirty="0">
                <a:solidFill>
                  <a:srgbClr val="000000"/>
                </a:solidFill>
              </a:rPr>
              <a:t>Access to the full workforce statistics report and the Cabinet paper are available via the Source and externally on the Southwark Stands Together - Workforce </a:t>
            </a:r>
            <a:r>
              <a:rPr lang="en-GB" sz="1800" dirty="0" err="1">
                <a:solidFill>
                  <a:srgbClr val="000000"/>
                </a:solidFill>
              </a:rPr>
              <a:t>Workstream</a:t>
            </a:r>
            <a:r>
              <a:rPr lang="en-GB" sz="1800" dirty="0">
                <a:solidFill>
                  <a:srgbClr val="000000"/>
                </a:solidFill>
              </a:rPr>
              <a:t> microsite–</a:t>
            </a:r>
          </a:p>
          <a:p>
            <a:pPr marL="285744" indent="-285744"/>
            <a:r>
              <a:rPr lang="en-GB" sz="1800" dirty="0">
                <a:solidFill>
                  <a:srgbClr val="000000"/>
                </a:solidFill>
              </a:rPr>
              <a:t>Internal link </a:t>
            </a:r>
          </a:p>
          <a:p>
            <a:pPr lvl="1" indent="0">
              <a:buNone/>
            </a:pPr>
            <a:r>
              <a:rPr lang="en-GB" sz="1800" dirty="0">
                <a:solidFill>
                  <a:srgbClr val="000000"/>
                </a:solidFill>
                <a:hlinkClick r:id="rId2"/>
              </a:rPr>
              <a:t>http://thesource/human-resources/our-workforce/workforce-report/</a:t>
            </a:r>
            <a:endParaRPr lang="en-GB" sz="1800" dirty="0">
              <a:solidFill>
                <a:srgbClr val="000000"/>
              </a:solidFill>
            </a:endParaRPr>
          </a:p>
          <a:p>
            <a:pPr marL="285744" indent="-285744"/>
            <a:r>
              <a:rPr lang="en-GB" sz="1800" dirty="0">
                <a:solidFill>
                  <a:srgbClr val="000000"/>
                </a:solidFill>
              </a:rPr>
              <a:t>External link to the SST microsite</a:t>
            </a:r>
          </a:p>
          <a:p>
            <a:pPr lvl="1" indent="0">
              <a:buNone/>
            </a:pPr>
            <a:r>
              <a:rPr lang="en-GB" sz="1800" dirty="0">
                <a:solidFill>
                  <a:srgbClr val="000000"/>
                </a:solidFill>
                <a:hlinkClick r:id="rId3"/>
              </a:rPr>
              <a:t>http://moderngov.southwark.gov.uk/documents/s86136/Appendix%201%20Annual%20Workforce%20Report.pdf</a:t>
            </a:r>
            <a:r>
              <a:rPr lang="en-GB" sz="1800" dirty="0">
                <a:solidFill>
                  <a:srgbClr val="000000"/>
                </a:solidFill>
              </a:rPr>
              <a:t> </a:t>
            </a:r>
          </a:p>
          <a:p>
            <a:endParaRPr lang="en-US" sz="1800" dirty="0">
              <a:solidFill>
                <a:srgbClr val="000000"/>
              </a:solidFill>
            </a:endParaRPr>
          </a:p>
          <a:p>
            <a:endParaRPr lang="en-US" sz="1800" dirty="0">
              <a:solidFill>
                <a:srgbClr val="000000"/>
              </a:solidFill>
            </a:endParaRPr>
          </a:p>
          <a:p>
            <a:endParaRPr lang="en-US" sz="1800" dirty="0">
              <a:solidFill>
                <a:srgbClr val="000000"/>
              </a:solidFill>
            </a:endParaRPr>
          </a:p>
          <a:p>
            <a:endParaRPr lang="en-US" sz="1800" dirty="0">
              <a:solidFill>
                <a:srgbClr val="000000"/>
              </a:solidFill>
            </a:endParaRPr>
          </a:p>
          <a:p>
            <a:pPr lvl="5" indent="0">
              <a:buNone/>
            </a:pPr>
            <a:endParaRPr lang="en-GB" sz="1800" dirty="0">
              <a:solidFill>
                <a:srgbClr val="000000"/>
              </a:solidFill>
            </a:endParaRPr>
          </a:p>
          <a:p>
            <a:endParaRPr lang="en-US" sz="1800" dirty="0">
              <a:solidFill>
                <a:srgbClr val="000000"/>
              </a:solidFill>
            </a:endParaRPr>
          </a:p>
          <a:p>
            <a:endParaRPr lang="en-GB" sz="1800" dirty="0">
              <a:solidFill>
                <a:srgbClr val="000000"/>
              </a:solidFill>
            </a:endParaRPr>
          </a:p>
        </p:txBody>
      </p:sp>
    </p:spTree>
    <p:extLst>
      <p:ext uri="{BB962C8B-B14F-4D97-AF65-F5344CB8AC3E}">
        <p14:creationId xmlns:p14="http://schemas.microsoft.com/office/powerpoint/2010/main" val="28647613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31" y="1195181"/>
            <a:ext cx="8837468" cy="5143500"/>
          </a:xfrm>
          <a:prstGeom prst="rect">
            <a:avLst/>
          </a:prstGeom>
        </p:spPr>
      </p:pic>
      <p:sp>
        <p:nvSpPr>
          <p:cNvPr id="5" name="TextBox 4"/>
          <p:cNvSpPr txBox="1"/>
          <p:nvPr/>
        </p:nvSpPr>
        <p:spPr>
          <a:xfrm>
            <a:off x="2077278" y="134249"/>
            <a:ext cx="6510130" cy="707886"/>
          </a:xfrm>
          <a:prstGeom prst="rect">
            <a:avLst/>
          </a:prstGeom>
          <a:noFill/>
        </p:spPr>
        <p:txBody>
          <a:bodyPr wrap="square" rtlCol="0">
            <a:spAutoFit/>
          </a:bodyPr>
          <a:lstStyle/>
          <a:p>
            <a:r>
              <a:rPr lang="en-GB" sz="4000" b="1" dirty="0"/>
              <a:t>Workforce overview</a:t>
            </a:r>
            <a:endParaRPr lang="en-GB" sz="4000" dirty="0"/>
          </a:p>
        </p:txBody>
      </p:sp>
    </p:spTree>
    <p:extLst>
      <p:ext uri="{BB962C8B-B14F-4D97-AF65-F5344CB8AC3E}">
        <p14:creationId xmlns:p14="http://schemas.microsoft.com/office/powerpoint/2010/main" val="20644743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102" y="570491"/>
            <a:ext cx="6559200" cy="916403"/>
          </a:xfrm>
        </p:spPr>
        <p:txBody>
          <a:bodyPr/>
          <a:lstStyle/>
          <a:p>
            <a:pPr algn="ctr"/>
            <a:r>
              <a:rPr lang="en-GB" sz="5800" b="1" dirty="0"/>
              <a:t>Next steps</a:t>
            </a:r>
            <a:endParaRPr lang="en-GB" sz="5800" dirty="0"/>
          </a:p>
        </p:txBody>
      </p:sp>
      <p:sp>
        <p:nvSpPr>
          <p:cNvPr id="3" name="Slide Number Placeholder 2"/>
          <p:cNvSpPr>
            <a:spLocks noGrp="1"/>
          </p:cNvSpPr>
          <p:nvPr>
            <p:ph type="sldNum" sz="quarter" idx="12"/>
          </p:nvPr>
        </p:nvSpPr>
        <p:spPr/>
        <p:txBody>
          <a:bodyPr/>
          <a:lstStyle/>
          <a:p>
            <a:fld id="{B9F1D033-0F2B-4A91-A3BE-A6E888F59A17}" type="slidenum">
              <a:rPr lang="en-GB" smtClean="0"/>
              <a:pPr/>
              <a:t>38</a:t>
            </a:fld>
            <a:endParaRPr lang="en-GB"/>
          </a:p>
        </p:txBody>
      </p:sp>
      <p:sp>
        <p:nvSpPr>
          <p:cNvPr id="4" name="Rectangle 3"/>
          <p:cNvSpPr/>
          <p:nvPr/>
        </p:nvSpPr>
        <p:spPr>
          <a:xfrm>
            <a:off x="439513" y="1776098"/>
            <a:ext cx="7742379" cy="3416320"/>
          </a:xfrm>
          <a:prstGeom prst="rect">
            <a:avLst/>
          </a:prstGeom>
        </p:spPr>
        <p:txBody>
          <a:bodyPr wrap="square">
            <a:spAutoFit/>
          </a:bodyPr>
          <a:lstStyle/>
          <a:p>
            <a:pPr marL="342900" indent="-342900">
              <a:lnSpc>
                <a:spcPct val="150000"/>
              </a:lnSpc>
              <a:buFont typeface="Arial" panose="020B0604020202020204" pitchFamily="34" charset="0"/>
              <a:buChar char="•"/>
            </a:pPr>
            <a:r>
              <a:rPr lang="en-US" dirty="0">
                <a:solidFill>
                  <a:srgbClr val="000000"/>
                </a:solidFill>
              </a:rPr>
              <a:t>Progress has been made in some areas through targeted initiatives but we </a:t>
            </a:r>
            <a:r>
              <a:rPr lang="en-US" dirty="0" err="1">
                <a:solidFill>
                  <a:srgbClr val="000000"/>
                </a:solidFill>
              </a:rPr>
              <a:t>recognise</a:t>
            </a:r>
            <a:r>
              <a:rPr lang="en-US" dirty="0">
                <a:solidFill>
                  <a:srgbClr val="000000"/>
                </a:solidFill>
              </a:rPr>
              <a:t> that more work needs to be done</a:t>
            </a:r>
            <a:r>
              <a:rPr lang="en-GB" dirty="0">
                <a:solidFill>
                  <a:srgbClr val="000000"/>
                </a:solidFill>
              </a:rPr>
              <a:t> by:-</a:t>
            </a:r>
          </a:p>
          <a:p>
            <a:pPr marL="800100" lvl="1" indent="-342900">
              <a:lnSpc>
                <a:spcPct val="150000"/>
              </a:lnSpc>
              <a:buFont typeface="Wingdings" panose="05000000000000000000" pitchFamily="2" charset="2"/>
              <a:buChar char="Ø"/>
            </a:pPr>
            <a:r>
              <a:rPr lang="en-GB" dirty="0">
                <a:solidFill>
                  <a:srgbClr val="000000"/>
                </a:solidFill>
              </a:rPr>
              <a:t>Implementation of the Workforce Equalities plan</a:t>
            </a:r>
          </a:p>
          <a:p>
            <a:pPr marL="800100" lvl="1" indent="-342900">
              <a:lnSpc>
                <a:spcPct val="150000"/>
              </a:lnSpc>
              <a:buFont typeface="Wingdings" panose="05000000000000000000" pitchFamily="2" charset="2"/>
              <a:buChar char="Ø"/>
            </a:pPr>
            <a:r>
              <a:rPr lang="en-GB" dirty="0">
                <a:solidFill>
                  <a:srgbClr val="000000"/>
                </a:solidFill>
              </a:rPr>
              <a:t>Increasing employee voice and engagement</a:t>
            </a:r>
          </a:p>
          <a:p>
            <a:pPr marL="800100" lvl="1" indent="-342900">
              <a:lnSpc>
                <a:spcPct val="150000"/>
              </a:lnSpc>
              <a:buFont typeface="Wingdings" panose="05000000000000000000" pitchFamily="2" charset="2"/>
              <a:buChar char="Ø"/>
            </a:pPr>
            <a:r>
              <a:rPr lang="en-GB" dirty="0">
                <a:solidFill>
                  <a:srgbClr val="000000"/>
                </a:solidFill>
              </a:rPr>
              <a:t>Continue with the culture change journey</a:t>
            </a:r>
          </a:p>
          <a:p>
            <a:pPr marL="800100" lvl="1" indent="-342900">
              <a:lnSpc>
                <a:spcPct val="150000"/>
              </a:lnSpc>
              <a:buFont typeface="Wingdings" panose="05000000000000000000" pitchFamily="2" charset="2"/>
              <a:buChar char="Ø"/>
            </a:pPr>
            <a:r>
              <a:rPr lang="en-GB" dirty="0">
                <a:solidFill>
                  <a:srgbClr val="000000"/>
                </a:solidFill>
              </a:rPr>
              <a:t>Embedding our two new values </a:t>
            </a:r>
          </a:p>
          <a:p>
            <a:pPr marL="800100" lvl="1" indent="-342900">
              <a:lnSpc>
                <a:spcPct val="150000"/>
              </a:lnSpc>
              <a:buFont typeface="Wingdings" panose="05000000000000000000" pitchFamily="2" charset="2"/>
              <a:buChar char="Ø"/>
            </a:pPr>
            <a:r>
              <a:rPr lang="en-GB" dirty="0">
                <a:solidFill>
                  <a:srgbClr val="000000"/>
                </a:solidFill>
              </a:rPr>
              <a:t>Policies and procedures review</a:t>
            </a:r>
          </a:p>
          <a:p>
            <a:pPr marL="800100" lvl="1" indent="-342900">
              <a:lnSpc>
                <a:spcPct val="150000"/>
              </a:lnSpc>
              <a:buFont typeface="Wingdings" panose="05000000000000000000" pitchFamily="2" charset="2"/>
              <a:buChar char="Ø"/>
            </a:pPr>
            <a:r>
              <a:rPr lang="en-GB" dirty="0">
                <a:solidFill>
                  <a:srgbClr val="000000"/>
                </a:solidFill>
              </a:rPr>
              <a:t>Measuring improvements against feedback from stakeholders </a:t>
            </a:r>
            <a:endParaRPr lang="en-US" dirty="0">
              <a:solidFill>
                <a:srgbClr val="000000"/>
              </a:solidFill>
            </a:endParaRPr>
          </a:p>
        </p:txBody>
      </p:sp>
    </p:spTree>
    <p:extLst>
      <p:ext uri="{BB962C8B-B14F-4D97-AF65-F5344CB8AC3E}">
        <p14:creationId xmlns:p14="http://schemas.microsoft.com/office/powerpoint/2010/main" val="30491193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99" y="324000"/>
            <a:ext cx="8100433" cy="1584000"/>
          </a:xfrm>
        </p:spPr>
        <p:txBody>
          <a:bodyPr/>
          <a:lstStyle/>
          <a:p>
            <a:pPr algn="ctr"/>
            <a:r>
              <a:rPr lang="en-GB" dirty="0"/>
              <a:t> </a:t>
            </a:r>
            <a:r>
              <a:rPr lang="en-GB" sz="6600" b="1" dirty="0"/>
              <a:t>Open floor for questions</a:t>
            </a:r>
            <a:endParaRPr lang="en-GB" dirty="0"/>
          </a:p>
        </p:txBody>
      </p:sp>
      <p:sp>
        <p:nvSpPr>
          <p:cNvPr id="3" name="Slide Number Placeholder 2"/>
          <p:cNvSpPr>
            <a:spLocks noGrp="1"/>
          </p:cNvSpPr>
          <p:nvPr>
            <p:ph type="sldNum" sz="quarter" idx="12"/>
          </p:nvPr>
        </p:nvSpPr>
        <p:spPr/>
        <p:txBody>
          <a:bodyPr/>
          <a:lstStyle/>
          <a:p>
            <a:fld id="{B9F1D033-0F2B-4A91-A3BE-A6E888F59A17}" type="slidenum">
              <a:rPr lang="en-GB" smtClean="0"/>
              <a:pPr/>
              <a:t>39</a:t>
            </a:fld>
            <a:endParaRPr lang="en-GB"/>
          </a:p>
        </p:txBody>
      </p:sp>
      <p:pic>
        <p:nvPicPr>
          <p:cNvPr id="5" name="Picture 4" descr="Asking Defining Questions - Excelsior College OW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884" y="2274916"/>
            <a:ext cx="5852160" cy="3901440"/>
          </a:xfrm>
          <a:prstGeom prst="rect">
            <a:avLst/>
          </a:prstGeom>
        </p:spPr>
      </p:pic>
    </p:spTree>
    <p:extLst>
      <p:ext uri="{BB962C8B-B14F-4D97-AF65-F5344CB8AC3E}">
        <p14:creationId xmlns:p14="http://schemas.microsoft.com/office/powerpoint/2010/main" val="766674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31" y="1195181"/>
            <a:ext cx="8837468" cy="5143500"/>
          </a:xfrm>
          <a:prstGeom prst="rect">
            <a:avLst/>
          </a:prstGeom>
        </p:spPr>
      </p:pic>
      <p:sp>
        <p:nvSpPr>
          <p:cNvPr id="5" name="TextBox 4"/>
          <p:cNvSpPr txBox="1"/>
          <p:nvPr/>
        </p:nvSpPr>
        <p:spPr>
          <a:xfrm>
            <a:off x="2077278" y="134249"/>
            <a:ext cx="6510130" cy="707886"/>
          </a:xfrm>
          <a:prstGeom prst="rect">
            <a:avLst/>
          </a:prstGeom>
          <a:noFill/>
        </p:spPr>
        <p:txBody>
          <a:bodyPr wrap="square" rtlCol="0">
            <a:spAutoFit/>
          </a:bodyPr>
          <a:lstStyle/>
          <a:p>
            <a:r>
              <a:rPr lang="en-GB" sz="4000" b="1" dirty="0"/>
              <a:t>Workforce overview</a:t>
            </a:r>
            <a:endParaRPr lang="en-GB" sz="4000" dirty="0"/>
          </a:p>
        </p:txBody>
      </p:sp>
    </p:spTree>
    <p:extLst>
      <p:ext uri="{BB962C8B-B14F-4D97-AF65-F5344CB8AC3E}">
        <p14:creationId xmlns:p14="http://schemas.microsoft.com/office/powerpoint/2010/main" val="2848460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257" y="1874504"/>
            <a:ext cx="6559200" cy="1584000"/>
          </a:xfrm>
        </p:spPr>
        <p:txBody>
          <a:bodyPr/>
          <a:lstStyle/>
          <a:p>
            <a:pPr algn="ctr"/>
            <a:r>
              <a:rPr lang="en-GB" b="1" dirty="0"/>
              <a:t>Broad ethnic profile</a:t>
            </a:r>
            <a:r>
              <a:rPr lang="en-GB" dirty="0"/>
              <a:t/>
            </a:r>
            <a:br>
              <a:rPr lang="en-GB" dirty="0"/>
            </a:br>
            <a:endParaRPr lang="en-GB" dirty="0"/>
          </a:p>
        </p:txBody>
      </p:sp>
      <p:sp>
        <p:nvSpPr>
          <p:cNvPr id="3" name="Slide Number Placeholder 2"/>
          <p:cNvSpPr>
            <a:spLocks noGrp="1"/>
          </p:cNvSpPr>
          <p:nvPr>
            <p:ph type="sldNum" sz="quarter" idx="12"/>
          </p:nvPr>
        </p:nvSpPr>
        <p:spPr/>
        <p:txBody>
          <a:bodyPr/>
          <a:lstStyle/>
          <a:p>
            <a:fld id="{B9F1D033-0F2B-4A91-A3BE-A6E888F59A17}" type="slidenum">
              <a:rPr lang="en-GB" smtClean="0"/>
              <a:pPr/>
              <a:t>5</a:t>
            </a:fld>
            <a:endParaRPr lang="en-GB"/>
          </a:p>
        </p:txBody>
      </p:sp>
    </p:spTree>
    <p:extLst>
      <p:ext uri="{BB962C8B-B14F-4D97-AF65-F5344CB8AC3E}">
        <p14:creationId xmlns:p14="http://schemas.microsoft.com/office/powerpoint/2010/main" val="1559172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3371" y="220055"/>
            <a:ext cx="6559200" cy="659542"/>
          </a:xfrm>
        </p:spPr>
        <p:txBody>
          <a:bodyPr/>
          <a:lstStyle/>
          <a:p>
            <a:pPr algn="ctr"/>
            <a:r>
              <a:rPr lang="en-GB" sz="3300" b="1" dirty="0"/>
              <a:t>Ethnicity by department</a:t>
            </a:r>
          </a:p>
        </p:txBody>
      </p:sp>
      <p:sp>
        <p:nvSpPr>
          <p:cNvPr id="4" name="Picture Placeholder 3"/>
          <p:cNvSpPr>
            <a:spLocks noGrp="1"/>
          </p:cNvSpPr>
          <p:nvPr>
            <p:ph type="pic" sz="quarter" idx="10"/>
          </p:nvPr>
        </p:nvSpPr>
        <p:spPr/>
      </p:sp>
      <p:sp>
        <p:nvSpPr>
          <p:cNvPr id="5" name="Picture Placeholder 4"/>
          <p:cNvSpPr>
            <a:spLocks noGrp="1"/>
          </p:cNvSpPr>
          <p:nvPr>
            <p:ph type="pic" sz="quarter" idx="11"/>
          </p:nvPr>
        </p:nvSpPr>
        <p:spPr/>
      </p:sp>
      <p:sp>
        <p:nvSpPr>
          <p:cNvPr id="6" name="Picture Placeholder 5"/>
          <p:cNvSpPr>
            <a:spLocks noGrp="1"/>
          </p:cNvSpPr>
          <p:nvPr>
            <p:ph type="pic" sz="quarter" idx="12"/>
          </p:nvPr>
        </p:nvSpPr>
        <p:spPr/>
      </p:sp>
      <p:sp>
        <p:nvSpPr>
          <p:cNvPr id="8" name="Rectangle 1"/>
          <p:cNvSpPr>
            <a:spLocks noChangeArrowheads="1"/>
          </p:cNvSpPr>
          <p:nvPr/>
        </p:nvSpPr>
        <p:spPr bwMode="auto">
          <a:xfrm>
            <a:off x="1224000" y="109294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Broad ethnic origin of employees as percentage of departmental headcount</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244771773"/>
              </p:ext>
            </p:extLst>
          </p:nvPr>
        </p:nvGraphicFramePr>
        <p:xfrm>
          <a:off x="1133249" y="1670637"/>
          <a:ext cx="3773340" cy="3529473"/>
        </p:xfrm>
        <a:graphic>
          <a:graphicData uri="http://schemas.openxmlformats.org/drawingml/2006/table">
            <a:tbl>
              <a:tblPr firstRow="1" firstCol="1" lastRow="1" lastCol="1" bandRow="1" bandCol="1">
                <a:tableStyleId>{5C22544A-7EE6-4342-B048-85BDC9FD1C3A}</a:tableStyleId>
              </a:tblPr>
              <a:tblGrid>
                <a:gridCol w="2165919">
                  <a:extLst>
                    <a:ext uri="{9D8B030D-6E8A-4147-A177-3AD203B41FA5}">
                      <a16:colId xmlns:a16="http://schemas.microsoft.com/office/drawing/2014/main" val="417268320"/>
                    </a:ext>
                  </a:extLst>
                </a:gridCol>
                <a:gridCol w="1017649">
                  <a:extLst>
                    <a:ext uri="{9D8B030D-6E8A-4147-A177-3AD203B41FA5}">
                      <a16:colId xmlns:a16="http://schemas.microsoft.com/office/drawing/2014/main" val="1279076941"/>
                    </a:ext>
                  </a:extLst>
                </a:gridCol>
                <a:gridCol w="589772">
                  <a:extLst>
                    <a:ext uri="{9D8B030D-6E8A-4147-A177-3AD203B41FA5}">
                      <a16:colId xmlns:a16="http://schemas.microsoft.com/office/drawing/2014/main" val="625331548"/>
                    </a:ext>
                  </a:extLst>
                </a:gridCol>
              </a:tblGrid>
              <a:tr h="523331">
                <a:tc>
                  <a:txBody>
                    <a:bodyPr/>
                    <a:lstStyle/>
                    <a:p>
                      <a:pPr algn="r">
                        <a:spcAft>
                          <a:spcPts val="0"/>
                        </a:spcAft>
                      </a:pPr>
                      <a:r>
                        <a:rPr lang="en-US"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Asian</a:t>
                      </a:r>
                      <a:endParaRPr lang="en-GB"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Black</a:t>
                      </a:r>
                      <a:endParaRPr lang="en-GB"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13361363"/>
                  </a:ext>
                </a:extLst>
              </a:tr>
              <a:tr h="375768">
                <a:tc>
                  <a:txBody>
                    <a:bodyPr/>
                    <a:lstStyle/>
                    <a:p>
                      <a:pPr>
                        <a:spcAft>
                          <a:spcPts val="0"/>
                        </a:spcAft>
                      </a:pPr>
                      <a:r>
                        <a:rPr lang="en-US"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Chief Executive's Department</a:t>
                      </a:r>
                      <a:endParaRPr lang="en-GB"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10%</a:t>
                      </a:r>
                    </a:p>
                  </a:txBody>
                  <a:tcPr marL="68580" marR="68580" marT="0" marB="0">
                    <a:solidFill>
                      <a:schemeClr val="accent1"/>
                    </a:solidFill>
                  </a:tcPr>
                </a:tc>
                <a:tc>
                  <a:txBody>
                    <a:bodyPr/>
                    <a:lstStyle/>
                    <a:p>
                      <a:pPr algn="ctr">
                        <a:spcAft>
                          <a:spcPts val="0"/>
                        </a:spcAft>
                      </a:pPr>
                      <a:r>
                        <a:rPr lang="en-GB" sz="1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8%</a:t>
                      </a:r>
                    </a:p>
                  </a:txBody>
                  <a:tcPr marL="68580" marR="68580" marT="0" marB="0"/>
                </a:tc>
                <a:extLst>
                  <a:ext uri="{0D108BD9-81ED-4DB2-BD59-A6C34878D82A}">
                    <a16:rowId xmlns:a16="http://schemas.microsoft.com/office/drawing/2014/main" val="367209186"/>
                  </a:ext>
                </a:extLst>
              </a:tr>
              <a:tr h="375768">
                <a:tc>
                  <a:txBody>
                    <a:bodyPr/>
                    <a:lstStyle/>
                    <a:p>
                      <a:pPr>
                        <a:spcAft>
                          <a:spcPts val="0"/>
                        </a:spcAft>
                      </a:pPr>
                      <a:r>
                        <a:rPr lang="en-US"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Children's &amp; Adults Services</a:t>
                      </a:r>
                      <a:endParaRPr lang="en-GB"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6%</a:t>
                      </a:r>
                    </a:p>
                  </a:txBody>
                  <a:tcPr marL="68580" marR="68580" marT="0" marB="0">
                    <a:solidFill>
                      <a:schemeClr val="accent1"/>
                    </a:solidFill>
                  </a:tcPr>
                </a:tc>
                <a:tc>
                  <a:txBody>
                    <a:bodyPr/>
                    <a:lstStyle/>
                    <a:p>
                      <a:pPr algn="ctr">
                        <a:spcAft>
                          <a:spcPts val="0"/>
                        </a:spcAft>
                      </a:pPr>
                      <a:r>
                        <a:rPr lang="en-GB" sz="1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42%</a:t>
                      </a:r>
                    </a:p>
                  </a:txBody>
                  <a:tcPr marL="68580" marR="68580" marT="0" marB="0"/>
                </a:tc>
                <a:extLst>
                  <a:ext uri="{0D108BD9-81ED-4DB2-BD59-A6C34878D82A}">
                    <a16:rowId xmlns:a16="http://schemas.microsoft.com/office/drawing/2014/main" val="1831625794"/>
                  </a:ext>
                </a:extLst>
              </a:tr>
              <a:tr h="375768">
                <a:tc>
                  <a:txBody>
                    <a:bodyPr/>
                    <a:lstStyle/>
                    <a:p>
                      <a:pPr>
                        <a:spcAft>
                          <a:spcPts val="0"/>
                        </a:spcAft>
                      </a:pPr>
                      <a:r>
                        <a:rPr lang="en-GB" sz="1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Environment &amp; Leisure</a:t>
                      </a:r>
                    </a:p>
                  </a:txBody>
                  <a:tcPr marL="68580" marR="68580" marT="0" marB="0"/>
                </a:tc>
                <a:tc>
                  <a:txBody>
                    <a:bodyPr/>
                    <a:lstStyle/>
                    <a:p>
                      <a:pPr algn="ctr">
                        <a:spcAft>
                          <a:spcPts val="0"/>
                        </a:spcAft>
                      </a:pPr>
                      <a:r>
                        <a:rPr lang="en-GB"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4%</a:t>
                      </a:r>
                    </a:p>
                  </a:txBody>
                  <a:tcPr marL="68580" marR="68580" marT="0" marB="0">
                    <a:solidFill>
                      <a:schemeClr val="accent1"/>
                    </a:solidFill>
                  </a:tcPr>
                </a:tc>
                <a:tc>
                  <a:txBody>
                    <a:bodyPr/>
                    <a:lstStyle/>
                    <a:p>
                      <a:pPr algn="ctr">
                        <a:spcAft>
                          <a:spcPts val="0"/>
                        </a:spcAft>
                      </a:pPr>
                      <a:r>
                        <a:rPr lang="en-GB"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34%</a:t>
                      </a:r>
                    </a:p>
                  </a:txBody>
                  <a:tcPr marL="68580" marR="68580" marT="0" marB="0"/>
                </a:tc>
                <a:extLst>
                  <a:ext uri="{0D108BD9-81ED-4DB2-BD59-A6C34878D82A}">
                    <a16:rowId xmlns:a16="http://schemas.microsoft.com/office/drawing/2014/main" val="4283369599"/>
                  </a:ext>
                </a:extLst>
              </a:tr>
              <a:tr h="375768">
                <a:tc>
                  <a:txBody>
                    <a:bodyPr/>
                    <a:lstStyle/>
                    <a:p>
                      <a:pPr>
                        <a:spcAft>
                          <a:spcPts val="0"/>
                        </a:spcAft>
                      </a:pPr>
                      <a:r>
                        <a:rPr lang="en-US" sz="1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Finance &amp; Governance</a:t>
                      </a:r>
                      <a:endParaRPr lang="en-GB" sz="1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8%</a:t>
                      </a:r>
                    </a:p>
                  </a:txBody>
                  <a:tcPr marL="68580" marR="68580" marT="0" marB="0">
                    <a:solidFill>
                      <a:schemeClr val="accent1"/>
                    </a:solidFill>
                  </a:tcPr>
                </a:tc>
                <a:tc>
                  <a:txBody>
                    <a:bodyPr/>
                    <a:lstStyle/>
                    <a:p>
                      <a:pPr algn="ctr">
                        <a:spcAft>
                          <a:spcPts val="0"/>
                        </a:spcAft>
                      </a:pPr>
                      <a:r>
                        <a:rPr lang="en-GB"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33%</a:t>
                      </a:r>
                    </a:p>
                  </a:txBody>
                  <a:tcPr marL="68580" marR="68580" marT="0" marB="0"/>
                </a:tc>
                <a:extLst>
                  <a:ext uri="{0D108BD9-81ED-4DB2-BD59-A6C34878D82A}">
                    <a16:rowId xmlns:a16="http://schemas.microsoft.com/office/drawing/2014/main" val="4223856847"/>
                  </a:ext>
                </a:extLst>
              </a:tr>
              <a:tr h="375768">
                <a:tc>
                  <a:txBody>
                    <a:bodyPr/>
                    <a:lstStyle/>
                    <a:p>
                      <a:pPr>
                        <a:spcAft>
                          <a:spcPts val="0"/>
                        </a:spcAft>
                      </a:pPr>
                      <a:r>
                        <a:rPr lang="en-US" sz="1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Housing &amp; Modernisation</a:t>
                      </a:r>
                      <a:endParaRPr lang="en-GB" sz="1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7%</a:t>
                      </a:r>
                    </a:p>
                  </a:txBody>
                  <a:tcPr marL="68580" marR="68580" marT="0" marB="0">
                    <a:solidFill>
                      <a:schemeClr val="accent1"/>
                    </a:solidFill>
                  </a:tcPr>
                </a:tc>
                <a:tc>
                  <a:txBody>
                    <a:bodyPr/>
                    <a:lstStyle/>
                    <a:p>
                      <a:pPr algn="ctr">
                        <a:spcAft>
                          <a:spcPts val="0"/>
                        </a:spcAft>
                      </a:pPr>
                      <a:r>
                        <a:rPr lang="en-GB"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47%</a:t>
                      </a:r>
                    </a:p>
                  </a:txBody>
                  <a:tcPr marL="68580" marR="68580" marT="0" marB="0"/>
                </a:tc>
                <a:extLst>
                  <a:ext uri="{0D108BD9-81ED-4DB2-BD59-A6C34878D82A}">
                    <a16:rowId xmlns:a16="http://schemas.microsoft.com/office/drawing/2014/main" val="2920757990"/>
                  </a:ext>
                </a:extLst>
              </a:tr>
              <a:tr h="563651">
                <a:tc>
                  <a:txBody>
                    <a:bodyPr/>
                    <a:lstStyle/>
                    <a:p>
                      <a:pPr>
                        <a:spcAft>
                          <a:spcPts val="0"/>
                        </a:spcAft>
                      </a:pPr>
                      <a:r>
                        <a:rPr lang="en-US"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Place &amp; Wellbeing</a:t>
                      </a:r>
                      <a:endParaRPr lang="en-GB"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9%</a:t>
                      </a:r>
                    </a:p>
                  </a:txBody>
                  <a:tcPr marL="68580" marR="68580" marT="0" marB="0">
                    <a:solidFill>
                      <a:schemeClr val="accent1"/>
                    </a:solidFill>
                  </a:tcPr>
                </a:tc>
                <a:tc>
                  <a:txBody>
                    <a:bodyPr/>
                    <a:lstStyle/>
                    <a:p>
                      <a:pPr algn="ctr">
                        <a:spcAft>
                          <a:spcPts val="0"/>
                        </a:spcAft>
                      </a:pPr>
                      <a:r>
                        <a:rPr lang="en-GB"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16%</a:t>
                      </a:r>
                    </a:p>
                  </a:txBody>
                  <a:tcPr marL="68580" marR="68580" marT="0" marB="0"/>
                </a:tc>
                <a:extLst>
                  <a:ext uri="{0D108BD9-81ED-4DB2-BD59-A6C34878D82A}">
                    <a16:rowId xmlns:a16="http://schemas.microsoft.com/office/drawing/2014/main" val="328014165"/>
                  </a:ext>
                </a:extLst>
              </a:tr>
              <a:tr h="563651">
                <a:tc>
                  <a:txBody>
                    <a:bodyPr/>
                    <a:lstStyle/>
                    <a:p>
                      <a:pPr>
                        <a:spcAft>
                          <a:spcPts val="0"/>
                        </a:spcAft>
                      </a:pPr>
                      <a:r>
                        <a:rPr lang="en-GB"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Total across the council</a:t>
                      </a:r>
                    </a:p>
                  </a:txBody>
                  <a:tcPr marL="68580" marR="68580" marT="0" marB="0">
                    <a:solidFill>
                      <a:schemeClr val="accent1">
                        <a:lumMod val="75000"/>
                      </a:schemeClr>
                    </a:solidFill>
                  </a:tcPr>
                </a:tc>
                <a:tc>
                  <a:txBody>
                    <a:bodyPr/>
                    <a:lstStyle/>
                    <a:p>
                      <a:pPr algn="ctr">
                        <a:spcAft>
                          <a:spcPts val="0"/>
                        </a:spcAft>
                      </a:pPr>
                      <a:r>
                        <a:rPr lang="en-GB"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6%</a:t>
                      </a:r>
                    </a:p>
                  </a:txBody>
                  <a:tcPr marL="68580" marR="68580" marT="0" marB="0">
                    <a:solidFill>
                      <a:schemeClr val="accent1">
                        <a:lumMod val="75000"/>
                      </a:schemeClr>
                    </a:solidFill>
                  </a:tcPr>
                </a:tc>
                <a:tc>
                  <a:txBody>
                    <a:bodyPr/>
                    <a:lstStyle/>
                    <a:p>
                      <a:pPr algn="ctr">
                        <a:spcAft>
                          <a:spcPts val="0"/>
                        </a:spcAft>
                      </a:pPr>
                      <a:r>
                        <a:rPr lang="en-GB"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38%</a:t>
                      </a:r>
                    </a:p>
                  </a:txBody>
                  <a:tcPr marL="68580" marR="68580" marT="0" marB="0">
                    <a:solidFill>
                      <a:schemeClr val="accent1">
                        <a:lumMod val="75000"/>
                      </a:schemeClr>
                    </a:solidFill>
                  </a:tcPr>
                </a:tc>
                <a:extLst>
                  <a:ext uri="{0D108BD9-81ED-4DB2-BD59-A6C34878D82A}">
                    <a16:rowId xmlns:a16="http://schemas.microsoft.com/office/drawing/2014/main" val="211897527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162534324"/>
              </p:ext>
            </p:extLst>
          </p:nvPr>
        </p:nvGraphicFramePr>
        <p:xfrm>
          <a:off x="4906589" y="1670636"/>
          <a:ext cx="2582784" cy="3529473"/>
        </p:xfrm>
        <a:graphic>
          <a:graphicData uri="http://schemas.openxmlformats.org/drawingml/2006/table">
            <a:tbl>
              <a:tblPr firstRow="1" firstCol="1" lastRow="1" lastCol="1" bandRow="1" bandCol="1">
                <a:tableStyleId>{5C22544A-7EE6-4342-B048-85BDC9FD1C3A}</a:tableStyleId>
              </a:tblPr>
              <a:tblGrid>
                <a:gridCol w="939040">
                  <a:extLst>
                    <a:ext uri="{9D8B030D-6E8A-4147-A177-3AD203B41FA5}">
                      <a16:colId xmlns:a16="http://schemas.microsoft.com/office/drawing/2014/main" val="2711721892"/>
                    </a:ext>
                  </a:extLst>
                </a:gridCol>
                <a:gridCol w="740228">
                  <a:extLst>
                    <a:ext uri="{9D8B030D-6E8A-4147-A177-3AD203B41FA5}">
                      <a16:colId xmlns:a16="http://schemas.microsoft.com/office/drawing/2014/main" val="2749553777"/>
                    </a:ext>
                  </a:extLst>
                </a:gridCol>
                <a:gridCol w="903516">
                  <a:extLst>
                    <a:ext uri="{9D8B030D-6E8A-4147-A177-3AD203B41FA5}">
                      <a16:colId xmlns:a16="http://schemas.microsoft.com/office/drawing/2014/main" val="1658532647"/>
                    </a:ext>
                  </a:extLst>
                </a:gridCol>
              </a:tblGrid>
              <a:tr h="523331">
                <a:tc>
                  <a:txBody>
                    <a:bodyPr/>
                    <a:lstStyle/>
                    <a:p>
                      <a:pPr>
                        <a:spcAft>
                          <a:spcPts val="0"/>
                        </a:spcAft>
                      </a:pPr>
                      <a:r>
                        <a:rPr lang="en-US" sz="14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Mixed</a:t>
                      </a:r>
                      <a:endParaRPr lang="en-GB" sz="14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Other</a:t>
                      </a:r>
                      <a:endParaRPr lang="en-GB"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White</a:t>
                      </a:r>
                      <a:endParaRPr lang="en-GB"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92901205"/>
                  </a:ext>
                </a:extLst>
              </a:tr>
              <a:tr h="375768">
                <a:tc>
                  <a:txBody>
                    <a:bodyPr/>
                    <a:lstStyle/>
                    <a:p>
                      <a:pPr algn="ctr">
                        <a:spcAft>
                          <a:spcPts val="0"/>
                        </a:spcAft>
                      </a:pPr>
                      <a:r>
                        <a:rPr lang="en-GB" sz="14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0%</a:t>
                      </a:r>
                    </a:p>
                  </a:txBody>
                  <a:tcPr marL="68580" marR="68580" marT="0" marB="0"/>
                </a:tc>
                <a:tc>
                  <a:txBody>
                    <a:bodyPr/>
                    <a:lstStyle/>
                    <a:p>
                      <a:pPr algn="ctr">
                        <a:spcAft>
                          <a:spcPts val="0"/>
                        </a:spcAft>
                      </a:pPr>
                      <a:r>
                        <a:rPr lang="en-GB" sz="14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0%</a:t>
                      </a:r>
                    </a:p>
                  </a:txBody>
                  <a:tcPr marL="68580" marR="68580" marT="0" marB="0">
                    <a:solidFill>
                      <a:schemeClr val="accent1"/>
                    </a:solidFill>
                  </a:tcPr>
                </a:tc>
                <a:tc>
                  <a:txBody>
                    <a:bodyPr/>
                    <a:lstStyle/>
                    <a:p>
                      <a:pPr algn="ctr">
                        <a:spcAft>
                          <a:spcPts val="0"/>
                        </a:spcAft>
                      </a:pPr>
                      <a:r>
                        <a:rPr lang="en-GB"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82%</a:t>
                      </a:r>
                    </a:p>
                  </a:txBody>
                  <a:tcPr marL="68580" marR="68580" marT="0" marB="0"/>
                </a:tc>
                <a:extLst>
                  <a:ext uri="{0D108BD9-81ED-4DB2-BD59-A6C34878D82A}">
                    <a16:rowId xmlns:a16="http://schemas.microsoft.com/office/drawing/2014/main" val="3695011813"/>
                  </a:ext>
                </a:extLst>
              </a:tr>
              <a:tr h="375768">
                <a:tc>
                  <a:txBody>
                    <a:bodyPr/>
                    <a:lstStyle/>
                    <a:p>
                      <a:pPr algn="ctr">
                        <a:spcAft>
                          <a:spcPts val="0"/>
                        </a:spcAft>
                      </a:pPr>
                      <a:r>
                        <a:rPr lang="en-GB" sz="14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4%</a:t>
                      </a:r>
                    </a:p>
                  </a:txBody>
                  <a:tcPr marL="68580" marR="68580" marT="0" marB="0"/>
                </a:tc>
                <a:tc>
                  <a:txBody>
                    <a:bodyPr/>
                    <a:lstStyle/>
                    <a:p>
                      <a:pPr algn="ctr">
                        <a:spcAft>
                          <a:spcPts val="0"/>
                        </a:spcAft>
                      </a:pPr>
                      <a:r>
                        <a:rPr lang="en-GB" sz="14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3%</a:t>
                      </a:r>
                    </a:p>
                  </a:txBody>
                  <a:tcPr marL="68580" marR="68580" marT="0" marB="0">
                    <a:solidFill>
                      <a:schemeClr val="accent1"/>
                    </a:solidFill>
                  </a:tcPr>
                </a:tc>
                <a:tc>
                  <a:txBody>
                    <a:bodyPr/>
                    <a:lstStyle/>
                    <a:p>
                      <a:pPr algn="ctr">
                        <a:spcAft>
                          <a:spcPts val="0"/>
                        </a:spcAft>
                      </a:pPr>
                      <a:r>
                        <a:rPr lang="en-GB" sz="14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45%</a:t>
                      </a:r>
                    </a:p>
                  </a:txBody>
                  <a:tcPr marL="68580" marR="68580" marT="0" marB="0"/>
                </a:tc>
                <a:extLst>
                  <a:ext uri="{0D108BD9-81ED-4DB2-BD59-A6C34878D82A}">
                    <a16:rowId xmlns:a16="http://schemas.microsoft.com/office/drawing/2014/main" val="1949880221"/>
                  </a:ext>
                </a:extLst>
              </a:tr>
              <a:tr h="375768">
                <a:tc>
                  <a:txBody>
                    <a:bodyPr/>
                    <a:lstStyle/>
                    <a:p>
                      <a:pPr algn="ctr">
                        <a:spcAft>
                          <a:spcPts val="0"/>
                        </a:spcAft>
                      </a:pPr>
                      <a:r>
                        <a:rPr lang="en-GB" sz="14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3%</a:t>
                      </a:r>
                    </a:p>
                  </a:txBody>
                  <a:tcPr marL="68580" marR="68580" marT="0" marB="0"/>
                </a:tc>
                <a:tc>
                  <a:txBody>
                    <a:bodyPr/>
                    <a:lstStyle/>
                    <a:p>
                      <a:pPr algn="ctr">
                        <a:spcAft>
                          <a:spcPts val="0"/>
                        </a:spcAft>
                      </a:pPr>
                      <a:r>
                        <a:rPr lang="en-GB"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3%</a:t>
                      </a:r>
                    </a:p>
                  </a:txBody>
                  <a:tcPr marL="68580" marR="68580" marT="0" marB="0">
                    <a:solidFill>
                      <a:schemeClr val="accent1"/>
                    </a:solidFill>
                  </a:tcPr>
                </a:tc>
                <a:tc>
                  <a:txBody>
                    <a:bodyPr/>
                    <a:lstStyle/>
                    <a:p>
                      <a:pPr algn="ctr">
                        <a:spcAft>
                          <a:spcPts val="0"/>
                        </a:spcAft>
                      </a:pPr>
                      <a:r>
                        <a:rPr lang="en-GB" sz="14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56%</a:t>
                      </a:r>
                    </a:p>
                  </a:txBody>
                  <a:tcPr marL="68580" marR="68580" marT="0" marB="0"/>
                </a:tc>
                <a:extLst>
                  <a:ext uri="{0D108BD9-81ED-4DB2-BD59-A6C34878D82A}">
                    <a16:rowId xmlns:a16="http://schemas.microsoft.com/office/drawing/2014/main" val="292085733"/>
                  </a:ext>
                </a:extLst>
              </a:tr>
              <a:tr h="375768">
                <a:tc>
                  <a:txBody>
                    <a:bodyPr/>
                    <a:lstStyle/>
                    <a:p>
                      <a:pPr algn="ctr">
                        <a:spcAft>
                          <a:spcPts val="0"/>
                        </a:spcAft>
                      </a:pPr>
                      <a:r>
                        <a:rPr lang="en-GB" sz="14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4%</a:t>
                      </a:r>
                    </a:p>
                  </a:txBody>
                  <a:tcPr marL="68580" marR="68580" marT="0" marB="0"/>
                </a:tc>
                <a:tc>
                  <a:txBody>
                    <a:bodyPr/>
                    <a:lstStyle/>
                    <a:p>
                      <a:pPr algn="ctr">
                        <a:spcAft>
                          <a:spcPts val="0"/>
                        </a:spcAft>
                      </a:pPr>
                      <a:r>
                        <a:rPr lang="en-GB" sz="14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3%</a:t>
                      </a:r>
                    </a:p>
                  </a:txBody>
                  <a:tcPr marL="68580" marR="68580" marT="0" marB="0">
                    <a:solidFill>
                      <a:schemeClr val="accent1"/>
                    </a:solidFill>
                  </a:tcPr>
                </a:tc>
                <a:tc>
                  <a:txBody>
                    <a:bodyPr/>
                    <a:lstStyle/>
                    <a:p>
                      <a:pPr algn="ctr">
                        <a:spcAft>
                          <a:spcPts val="0"/>
                        </a:spcAft>
                      </a:pPr>
                      <a:r>
                        <a:rPr lang="en-GB" sz="14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52%</a:t>
                      </a:r>
                    </a:p>
                  </a:txBody>
                  <a:tcPr marL="68580" marR="68580" marT="0" marB="0"/>
                </a:tc>
                <a:extLst>
                  <a:ext uri="{0D108BD9-81ED-4DB2-BD59-A6C34878D82A}">
                    <a16:rowId xmlns:a16="http://schemas.microsoft.com/office/drawing/2014/main" val="553981410"/>
                  </a:ext>
                </a:extLst>
              </a:tr>
              <a:tr h="375768">
                <a:tc>
                  <a:txBody>
                    <a:bodyPr/>
                    <a:lstStyle/>
                    <a:p>
                      <a:pPr algn="ctr">
                        <a:spcAft>
                          <a:spcPts val="0"/>
                        </a:spcAft>
                      </a:pPr>
                      <a:r>
                        <a:rPr lang="en-GB" sz="14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5%</a:t>
                      </a:r>
                    </a:p>
                  </a:txBody>
                  <a:tcPr marL="68580" marR="68580" marT="0" marB="0"/>
                </a:tc>
                <a:tc>
                  <a:txBody>
                    <a:bodyPr/>
                    <a:lstStyle/>
                    <a:p>
                      <a:pPr algn="ctr">
                        <a:spcAft>
                          <a:spcPts val="0"/>
                        </a:spcAft>
                      </a:pPr>
                      <a:r>
                        <a:rPr lang="en-GB" sz="14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3%</a:t>
                      </a:r>
                    </a:p>
                  </a:txBody>
                  <a:tcPr marL="68580" marR="68580" marT="0" marB="0">
                    <a:solidFill>
                      <a:schemeClr val="accent1"/>
                    </a:solidFill>
                  </a:tcPr>
                </a:tc>
                <a:tc>
                  <a:txBody>
                    <a:bodyPr/>
                    <a:lstStyle/>
                    <a:p>
                      <a:pPr algn="ctr">
                        <a:spcAft>
                          <a:spcPts val="0"/>
                        </a:spcAft>
                      </a:pPr>
                      <a:r>
                        <a:rPr lang="en-GB" sz="14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38%</a:t>
                      </a:r>
                    </a:p>
                  </a:txBody>
                  <a:tcPr marL="68580" marR="68580" marT="0" marB="0"/>
                </a:tc>
                <a:extLst>
                  <a:ext uri="{0D108BD9-81ED-4DB2-BD59-A6C34878D82A}">
                    <a16:rowId xmlns:a16="http://schemas.microsoft.com/office/drawing/2014/main" val="2745800101"/>
                  </a:ext>
                </a:extLst>
              </a:tr>
              <a:tr h="563651">
                <a:tc>
                  <a:txBody>
                    <a:bodyPr/>
                    <a:lstStyle/>
                    <a:p>
                      <a:pPr algn="ctr">
                        <a:spcAft>
                          <a:spcPts val="0"/>
                        </a:spcAft>
                      </a:pPr>
                      <a:r>
                        <a:rPr lang="en-GB" sz="1400" b="1" kern="12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3%</a:t>
                      </a:r>
                    </a:p>
                  </a:txBody>
                  <a:tcPr marL="68580" marR="68580" marT="0" marB="0"/>
                </a:tc>
                <a:tc>
                  <a:txBody>
                    <a:bodyPr/>
                    <a:lstStyle/>
                    <a:p>
                      <a:pPr algn="ctr">
                        <a:spcAft>
                          <a:spcPts val="0"/>
                        </a:spcAft>
                      </a:pPr>
                      <a:r>
                        <a:rPr lang="en-GB" sz="1400" b="1" kern="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5%</a:t>
                      </a:r>
                    </a:p>
                  </a:txBody>
                  <a:tcPr marL="68580" marR="68580" marT="0" marB="0">
                    <a:solidFill>
                      <a:schemeClr val="accent1"/>
                    </a:solidFill>
                  </a:tcPr>
                </a:tc>
                <a:tc>
                  <a:txBody>
                    <a:bodyPr/>
                    <a:lstStyle/>
                    <a:p>
                      <a:pPr algn="ctr">
                        <a:spcAft>
                          <a:spcPts val="0"/>
                        </a:spcAft>
                      </a:pPr>
                      <a:r>
                        <a:rPr lang="en-GB"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67%</a:t>
                      </a:r>
                    </a:p>
                  </a:txBody>
                  <a:tcPr marL="68580" marR="68580" marT="0" marB="0"/>
                </a:tc>
                <a:extLst>
                  <a:ext uri="{0D108BD9-81ED-4DB2-BD59-A6C34878D82A}">
                    <a16:rowId xmlns:a16="http://schemas.microsoft.com/office/drawing/2014/main" val="1935985920"/>
                  </a:ext>
                </a:extLst>
              </a:tr>
              <a:tr h="563651">
                <a:tc>
                  <a:txBody>
                    <a:bodyPr/>
                    <a:lstStyle/>
                    <a:p>
                      <a:pPr algn="ctr">
                        <a:spcAft>
                          <a:spcPts val="0"/>
                        </a:spcAft>
                      </a:pPr>
                      <a:r>
                        <a:rPr lang="en-GB" sz="1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4%</a:t>
                      </a:r>
                    </a:p>
                  </a:txBody>
                  <a:tcPr marL="68580" marR="68580" marT="0" marB="0">
                    <a:solidFill>
                      <a:schemeClr val="accent1">
                        <a:lumMod val="75000"/>
                      </a:schemeClr>
                    </a:solidFill>
                  </a:tcPr>
                </a:tc>
                <a:tc>
                  <a:txBody>
                    <a:bodyPr/>
                    <a:lstStyle/>
                    <a:p>
                      <a:pPr algn="ctr">
                        <a:spcAft>
                          <a:spcPts val="0"/>
                        </a:spcAft>
                      </a:pPr>
                      <a:r>
                        <a:rPr lang="en-GB" sz="1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3%</a:t>
                      </a:r>
                    </a:p>
                  </a:txBody>
                  <a:tcPr marL="68580" marR="68580" marT="0" marB="0">
                    <a:solidFill>
                      <a:schemeClr val="accent1">
                        <a:lumMod val="75000"/>
                      </a:schemeClr>
                    </a:solidFill>
                  </a:tcPr>
                </a:tc>
                <a:tc>
                  <a:txBody>
                    <a:bodyPr/>
                    <a:lstStyle/>
                    <a:p>
                      <a:pPr algn="ctr">
                        <a:spcAft>
                          <a:spcPts val="0"/>
                        </a:spcAft>
                      </a:pPr>
                      <a:r>
                        <a:rPr lang="en-GB" sz="1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49%</a:t>
                      </a:r>
                    </a:p>
                  </a:txBody>
                  <a:tcPr marL="68580" marR="68580" marT="0" marB="0">
                    <a:solidFill>
                      <a:schemeClr val="accent1">
                        <a:lumMod val="75000"/>
                      </a:schemeClr>
                    </a:solidFill>
                  </a:tcPr>
                </a:tc>
                <a:extLst>
                  <a:ext uri="{0D108BD9-81ED-4DB2-BD59-A6C34878D82A}">
                    <a16:rowId xmlns:a16="http://schemas.microsoft.com/office/drawing/2014/main" val="629841591"/>
                  </a:ext>
                </a:extLst>
              </a:tr>
            </a:tbl>
          </a:graphicData>
        </a:graphic>
      </p:graphicFrame>
    </p:spTree>
    <p:extLst>
      <p:ext uri="{BB962C8B-B14F-4D97-AF65-F5344CB8AC3E}">
        <p14:creationId xmlns:p14="http://schemas.microsoft.com/office/powerpoint/2010/main" val="3340354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694" y="900989"/>
            <a:ext cx="6590110" cy="660400"/>
          </a:xfrm>
        </p:spPr>
        <p:txBody>
          <a:bodyPr>
            <a:noAutofit/>
          </a:bodyPr>
          <a:lstStyle/>
          <a:p>
            <a:pPr algn="ctr"/>
            <a:r>
              <a:rPr lang="en-GB" sz="2400" b="1" dirty="0"/>
              <a:t>Ethnicity</a:t>
            </a:r>
            <a:r>
              <a:rPr lang="en-GB" sz="2000" b="1" dirty="0"/>
              <a:t/>
            </a:r>
            <a:br>
              <a:rPr lang="en-GB" sz="2000" b="1" dirty="0"/>
            </a:br>
            <a:r>
              <a:rPr lang="en-GB" sz="2400" b="1" dirty="0"/>
              <a:t>Grade distribution by broad ethnic origin</a:t>
            </a:r>
          </a:p>
        </p:txBody>
      </p:sp>
      <p:sp>
        <p:nvSpPr>
          <p:cNvPr id="4" name="Text Placeholder 3"/>
          <p:cNvSpPr>
            <a:spLocks noGrp="1"/>
          </p:cNvSpPr>
          <p:nvPr>
            <p:ph type="body" sz="half" idx="2"/>
          </p:nvPr>
        </p:nvSpPr>
        <p:spPr>
          <a:xfrm>
            <a:off x="681707" y="4889934"/>
            <a:ext cx="8060116" cy="1647176"/>
          </a:xfrm>
        </p:spPr>
        <p:txBody>
          <a:bodyPr>
            <a:normAutofit/>
          </a:bodyPr>
          <a:lstStyle/>
          <a:p>
            <a:r>
              <a:rPr lang="en-GB" sz="1400" b="1" dirty="0">
                <a:solidFill>
                  <a:srgbClr val="000000"/>
                </a:solidFill>
              </a:rPr>
              <a:t>.</a:t>
            </a:r>
          </a:p>
        </p:txBody>
      </p:sp>
      <p:sp>
        <p:nvSpPr>
          <p:cNvPr id="6" name="TextBox 5"/>
          <p:cNvSpPr txBox="1"/>
          <p:nvPr/>
        </p:nvSpPr>
        <p:spPr>
          <a:xfrm>
            <a:off x="2803160" y="5206106"/>
            <a:ext cx="2949178" cy="261610"/>
          </a:xfrm>
          <a:prstGeom prst="rect">
            <a:avLst/>
          </a:prstGeom>
          <a:noFill/>
        </p:spPr>
        <p:txBody>
          <a:bodyPr wrap="square" rtlCol="0">
            <a:spAutoFit/>
          </a:bodyPr>
          <a:lstStyle/>
          <a:p>
            <a:r>
              <a:rPr lang="en-GB" sz="1100" dirty="0">
                <a:solidFill>
                  <a:srgbClr val="000000"/>
                </a:solidFill>
              </a:rPr>
              <a:t>*</a:t>
            </a:r>
            <a:endParaRPr lang="en-GB" sz="1600" dirty="0">
              <a:solidFill>
                <a:srgbClr val="000000"/>
              </a:solidFill>
            </a:endParaRPr>
          </a:p>
        </p:txBody>
      </p:sp>
      <p:graphicFrame>
        <p:nvGraphicFramePr>
          <p:cNvPr id="7" name="Chart 6"/>
          <p:cNvGraphicFramePr>
            <a:graphicFrameLocks/>
          </p:cNvGraphicFramePr>
          <p:nvPr>
            <p:extLst>
              <p:ext uri="{D42A27DB-BD31-4B8C-83A1-F6EECF244321}">
                <p14:modId xmlns:p14="http://schemas.microsoft.com/office/powerpoint/2010/main" val="1331253876"/>
              </p:ext>
            </p:extLst>
          </p:nvPr>
        </p:nvGraphicFramePr>
        <p:xfrm>
          <a:off x="584585" y="2049675"/>
          <a:ext cx="8081038" cy="40935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0692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9F1D033-0F2B-4A91-A3BE-A6E888F59A17}" type="slidenum">
              <a:rPr lang="en-GB" smtClean="0"/>
              <a:t>8</a:t>
            </a:fld>
            <a:endParaRPr lang="en-GB"/>
          </a:p>
        </p:txBody>
      </p:sp>
      <p:pic>
        <p:nvPicPr>
          <p:cNvPr id="2" name="Picture 1"/>
          <p:cNvPicPr>
            <a:picLocks noChangeAspect="1"/>
          </p:cNvPicPr>
          <p:nvPr/>
        </p:nvPicPr>
        <p:blipFill>
          <a:blip r:embed="rId3"/>
          <a:stretch>
            <a:fillRect/>
          </a:stretch>
        </p:blipFill>
        <p:spPr>
          <a:xfrm>
            <a:off x="755575" y="2128912"/>
            <a:ext cx="7632849" cy="3146524"/>
          </a:xfrm>
          <a:prstGeom prst="rect">
            <a:avLst/>
          </a:prstGeom>
        </p:spPr>
      </p:pic>
      <p:sp>
        <p:nvSpPr>
          <p:cNvPr id="3" name="TextBox 2"/>
          <p:cNvSpPr txBox="1"/>
          <p:nvPr/>
        </p:nvSpPr>
        <p:spPr>
          <a:xfrm>
            <a:off x="1043609" y="897779"/>
            <a:ext cx="7416824" cy="830997"/>
          </a:xfrm>
          <a:prstGeom prst="rect">
            <a:avLst/>
          </a:prstGeom>
          <a:noFill/>
        </p:spPr>
        <p:txBody>
          <a:bodyPr wrap="square" rtlCol="0">
            <a:spAutoFit/>
          </a:bodyPr>
          <a:lstStyle/>
          <a:p>
            <a:pPr algn="ctr"/>
            <a:r>
              <a:rPr lang="en-GB" sz="2400" b="1" dirty="0">
                <a:latin typeface="+mj-lt"/>
                <a:ea typeface="+mj-ea"/>
                <a:cs typeface="+mj-cs"/>
              </a:rPr>
              <a:t>Southwark Borough Plan Workforce Commitment, Measures and Milestones</a:t>
            </a:r>
          </a:p>
        </p:txBody>
      </p:sp>
    </p:spTree>
    <p:extLst>
      <p:ext uri="{BB962C8B-B14F-4D97-AF65-F5344CB8AC3E}">
        <p14:creationId xmlns:p14="http://schemas.microsoft.com/office/powerpoint/2010/main" val="4186950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03" y="132164"/>
            <a:ext cx="4067539" cy="1584000"/>
          </a:xfrm>
        </p:spPr>
        <p:txBody>
          <a:bodyPr/>
          <a:lstStyle/>
          <a:p>
            <a:pPr>
              <a:lnSpc>
                <a:spcPct val="100000"/>
              </a:lnSpc>
            </a:pPr>
            <a:r>
              <a:rPr lang="en-GB" sz="2400" b="1" dirty="0">
                <a:latin typeface="Arial" panose="020B0604020202020204" pitchFamily="34" charset="0"/>
                <a:ea typeface="Calibri" panose="020F0502020204030204" pitchFamily="34" charset="0"/>
              </a:rPr>
              <a:t>What we have done in to  2019/20 </a:t>
            </a:r>
            <a:endParaRPr lang="en-GB" sz="2400" dirty="0"/>
          </a:p>
        </p:txBody>
      </p:sp>
      <p:sp>
        <p:nvSpPr>
          <p:cNvPr id="3" name="Content Placeholder 2"/>
          <p:cNvSpPr>
            <a:spLocks noGrp="1"/>
          </p:cNvSpPr>
          <p:nvPr>
            <p:ph sz="quarter" idx="15"/>
          </p:nvPr>
        </p:nvSpPr>
        <p:spPr>
          <a:xfrm>
            <a:off x="193203" y="1152813"/>
            <a:ext cx="4059238" cy="3960812"/>
          </a:xfrm>
        </p:spPr>
        <p:txBody>
          <a:bodyPr/>
          <a:lstStyle/>
          <a:p>
            <a:pPr marL="285744" indent="-285744">
              <a:lnSpc>
                <a:spcPct val="150000"/>
              </a:lnSpc>
            </a:pPr>
            <a:r>
              <a:rPr lang="en-US" dirty="0">
                <a:solidFill>
                  <a:srgbClr val="000000"/>
                </a:solidFill>
              </a:rPr>
              <a:t>We have increased representation of employees with a </a:t>
            </a:r>
            <a:r>
              <a:rPr lang="en-GB" dirty="0" smtClean="0">
                <a:solidFill>
                  <a:srgbClr val="000000"/>
                </a:solidFill>
              </a:rPr>
              <a:t>Black, Asian and Minority Ethnic</a:t>
            </a:r>
            <a:r>
              <a:rPr lang="en-US" dirty="0" smtClean="0">
                <a:solidFill>
                  <a:srgbClr val="000000"/>
                </a:solidFill>
              </a:rPr>
              <a:t> </a:t>
            </a:r>
            <a:r>
              <a:rPr lang="en-US" dirty="0">
                <a:solidFill>
                  <a:srgbClr val="000000"/>
                </a:solidFill>
              </a:rPr>
              <a:t>background in grades 14+ by 4% in the last year to 22%. </a:t>
            </a:r>
          </a:p>
          <a:p>
            <a:pPr marL="285744" indent="-285744">
              <a:lnSpc>
                <a:spcPct val="150000"/>
              </a:lnSpc>
            </a:pPr>
            <a:r>
              <a:rPr lang="en-US" dirty="0">
                <a:solidFill>
                  <a:srgbClr val="000000"/>
                </a:solidFill>
              </a:rPr>
              <a:t>A leadership network event titled ‘Diverse Voices’ took place in Autumn 2019 </a:t>
            </a:r>
          </a:p>
          <a:p>
            <a:pPr marL="285744" indent="-285744">
              <a:lnSpc>
                <a:spcPct val="150000"/>
              </a:lnSpc>
            </a:pPr>
            <a:r>
              <a:rPr lang="en-US" dirty="0">
                <a:solidFill>
                  <a:srgbClr val="000000"/>
                </a:solidFill>
              </a:rPr>
              <a:t>Targeted recruitment via the local community which led to 88% of internship applicants from a </a:t>
            </a:r>
            <a:r>
              <a:rPr lang="en-GB" dirty="0" smtClean="0">
                <a:solidFill>
                  <a:srgbClr val="000000"/>
                </a:solidFill>
              </a:rPr>
              <a:t>Black, Asian and Minority Ethnic</a:t>
            </a:r>
            <a:r>
              <a:rPr lang="en-US" dirty="0" smtClean="0">
                <a:solidFill>
                  <a:srgbClr val="000000"/>
                </a:solidFill>
              </a:rPr>
              <a:t> </a:t>
            </a:r>
            <a:r>
              <a:rPr lang="en-US" dirty="0">
                <a:solidFill>
                  <a:srgbClr val="000000"/>
                </a:solidFill>
              </a:rPr>
              <a:t>background. </a:t>
            </a:r>
          </a:p>
          <a:p>
            <a:pPr marL="285744" lvl="1" indent="-285744">
              <a:lnSpc>
                <a:spcPct val="150000"/>
              </a:lnSpc>
              <a:buFont typeface="Arial" panose="020B0604020202020204" pitchFamily="34" charset="0"/>
              <a:buChar char="•"/>
              <a:tabLst>
                <a:tab pos="548626" algn="l"/>
              </a:tabLst>
            </a:pPr>
            <a:r>
              <a:rPr lang="en-US" dirty="0">
                <a:solidFill>
                  <a:srgbClr val="000000"/>
                </a:solidFill>
              </a:rPr>
              <a:t>Raising awareness through anti-racist events such as Show Racism the Red Card. </a:t>
            </a:r>
          </a:p>
          <a:p>
            <a:pPr marL="285744" lvl="1" indent="-285744">
              <a:lnSpc>
                <a:spcPct val="150000"/>
              </a:lnSpc>
              <a:buFont typeface="Arial" panose="020B0604020202020204" pitchFamily="34" charset="0"/>
              <a:buChar char="•"/>
              <a:tabLst>
                <a:tab pos="548626" algn="l"/>
              </a:tabLst>
            </a:pPr>
            <a:r>
              <a:rPr lang="en-GB" dirty="0" err="1">
                <a:solidFill>
                  <a:srgbClr val="000000"/>
                </a:solidFill>
              </a:rPr>
              <a:t>EMPower</a:t>
            </a:r>
            <a:r>
              <a:rPr lang="en-GB" dirty="0">
                <a:solidFill>
                  <a:srgbClr val="000000"/>
                </a:solidFill>
              </a:rPr>
              <a:t> is the staff network group for </a:t>
            </a:r>
            <a:r>
              <a:rPr lang="en-GB" dirty="0" smtClean="0">
                <a:solidFill>
                  <a:srgbClr val="000000"/>
                </a:solidFill>
              </a:rPr>
              <a:t>Black, Asian and Minority Ethnic </a:t>
            </a:r>
            <a:r>
              <a:rPr lang="en-GB" dirty="0">
                <a:solidFill>
                  <a:srgbClr val="000000"/>
                </a:solidFill>
              </a:rPr>
              <a:t>employees,  they have facilitated a range of targeted events</a:t>
            </a:r>
          </a:p>
        </p:txBody>
      </p:sp>
      <p:sp>
        <p:nvSpPr>
          <p:cNvPr id="4" name="Content Placeholder 3"/>
          <p:cNvSpPr>
            <a:spLocks noGrp="1"/>
          </p:cNvSpPr>
          <p:nvPr>
            <p:ph sz="quarter" idx="16"/>
          </p:nvPr>
        </p:nvSpPr>
        <p:spPr>
          <a:xfrm>
            <a:off x="4769470" y="1152813"/>
            <a:ext cx="4052887" cy="4498278"/>
          </a:xfrm>
        </p:spPr>
        <p:txBody>
          <a:bodyPr vert="horz" lIns="0" tIns="0" rIns="0" bIns="0" rtlCol="0" anchor="t">
            <a:noAutofit/>
          </a:bodyPr>
          <a:lstStyle/>
          <a:p>
            <a:pPr marL="285115" lvl="1" indent="-285115">
              <a:lnSpc>
                <a:spcPct val="150000"/>
              </a:lnSpc>
              <a:buFont typeface="Arial" panose="020B0604020202020204" pitchFamily="34" charset="0"/>
              <a:buChar char="•"/>
              <a:tabLst>
                <a:tab pos="548626" algn="l"/>
              </a:tabLst>
            </a:pPr>
            <a:r>
              <a:rPr lang="en-GB" dirty="0">
                <a:solidFill>
                  <a:srgbClr val="000000"/>
                </a:solidFill>
              </a:rPr>
              <a:t>The Council is now committed to ensuring the top of the council’s workforce grade 14+ is representative of the ethnic diversity of the local working age population by 2030, currently this is 38% of our community. </a:t>
            </a:r>
            <a:endParaRPr lang="en-US" dirty="0"/>
          </a:p>
          <a:p>
            <a:pPr marL="285115" lvl="1" indent="-285115">
              <a:lnSpc>
                <a:spcPct val="150000"/>
              </a:lnSpc>
              <a:buFont typeface="Arial" panose="020B0604020202020204" pitchFamily="34" charset="0"/>
              <a:buChar char="•"/>
              <a:tabLst>
                <a:tab pos="548626" algn="l"/>
              </a:tabLst>
            </a:pPr>
            <a:r>
              <a:rPr lang="en-GB" dirty="0">
                <a:solidFill>
                  <a:srgbClr val="000000"/>
                </a:solidFill>
              </a:rPr>
              <a:t>Promoting role models through career development stories</a:t>
            </a:r>
            <a:endParaRPr lang="en-GB" dirty="0">
              <a:solidFill>
                <a:srgbClr val="000000"/>
              </a:solidFill>
              <a:cs typeface="Arial"/>
            </a:endParaRPr>
          </a:p>
          <a:p>
            <a:pPr marL="285115" lvl="1" indent="-285115">
              <a:lnSpc>
                <a:spcPct val="150000"/>
              </a:lnSpc>
              <a:buFont typeface="Arial" panose="020B0604020202020204" pitchFamily="34" charset="0"/>
              <a:buChar char="•"/>
              <a:tabLst>
                <a:tab pos="548626" algn="l"/>
              </a:tabLst>
            </a:pPr>
            <a:r>
              <a:rPr lang="en-GB" dirty="0">
                <a:solidFill>
                  <a:srgbClr val="000000"/>
                </a:solidFill>
              </a:rPr>
              <a:t>Members will be monitoring our progress on a quarterly basis through reviewing the annual workforce equalities plan and key metrics</a:t>
            </a:r>
            <a:endParaRPr lang="en-GB" dirty="0">
              <a:solidFill>
                <a:srgbClr val="000000"/>
              </a:solidFill>
              <a:cs typeface="Arial"/>
            </a:endParaRPr>
          </a:p>
          <a:p>
            <a:pPr marL="285115" lvl="1" indent="-285115">
              <a:lnSpc>
                <a:spcPct val="150000"/>
              </a:lnSpc>
              <a:buFont typeface="Arial" panose="020B0604020202020204" pitchFamily="34" charset="0"/>
              <a:buChar char="•"/>
              <a:tabLst>
                <a:tab pos="548626" algn="l"/>
              </a:tabLst>
            </a:pPr>
            <a:r>
              <a:rPr lang="en-US" dirty="0">
                <a:solidFill>
                  <a:srgbClr val="000000"/>
                </a:solidFill>
              </a:rPr>
              <a:t>Progressing work on the Southwark Stands together workforce workstream in conjunction with a specialist EDI consultant</a:t>
            </a:r>
            <a:endParaRPr lang="en-GB" dirty="0">
              <a:solidFill>
                <a:srgbClr val="000000"/>
              </a:solidFill>
              <a:cs typeface="Arial"/>
            </a:endParaRPr>
          </a:p>
          <a:p>
            <a:pPr marL="0" indent="-215900"/>
            <a:endParaRPr lang="en-GB" dirty="0">
              <a:cs typeface="Arial"/>
            </a:endParaRPr>
          </a:p>
        </p:txBody>
      </p:sp>
      <p:sp>
        <p:nvSpPr>
          <p:cNvPr id="5" name="Slide Number Placeholder 4"/>
          <p:cNvSpPr>
            <a:spLocks noGrp="1"/>
          </p:cNvSpPr>
          <p:nvPr>
            <p:ph type="sldNum" sz="quarter" idx="19"/>
          </p:nvPr>
        </p:nvSpPr>
        <p:spPr/>
        <p:txBody>
          <a:bodyPr/>
          <a:lstStyle/>
          <a:p>
            <a:fld id="{B9F1D033-0F2B-4A91-A3BE-A6E888F59A17}" type="slidenum">
              <a:rPr lang="en-GB" smtClean="0"/>
              <a:pPr/>
              <a:t>9</a:t>
            </a:fld>
            <a:endParaRPr lang="en-GB"/>
          </a:p>
        </p:txBody>
      </p:sp>
      <p:sp>
        <p:nvSpPr>
          <p:cNvPr id="6" name="TextBox 5"/>
          <p:cNvSpPr txBox="1"/>
          <p:nvPr/>
        </p:nvSpPr>
        <p:spPr>
          <a:xfrm>
            <a:off x="4790355" y="236357"/>
            <a:ext cx="4032002" cy="461665"/>
          </a:xfrm>
          <a:prstGeom prst="rect">
            <a:avLst/>
          </a:prstGeom>
          <a:noFill/>
        </p:spPr>
        <p:txBody>
          <a:bodyPr wrap="square" rtlCol="0" anchor="ctr">
            <a:spAutoFit/>
          </a:bodyPr>
          <a:lstStyle/>
          <a:p>
            <a:r>
              <a:rPr lang="en-GB" sz="2400" b="1" dirty="0">
                <a:latin typeface="Arial" panose="020B0604020202020204" pitchFamily="34" charset="0"/>
                <a:ea typeface="Calibri" panose="020F0502020204030204" pitchFamily="34" charset="0"/>
                <a:cs typeface="+mj-cs"/>
              </a:rPr>
              <a:t>Actions for 2020/21 </a:t>
            </a:r>
          </a:p>
        </p:txBody>
      </p:sp>
    </p:spTree>
    <p:extLst>
      <p:ext uri="{BB962C8B-B14F-4D97-AF65-F5344CB8AC3E}">
        <p14:creationId xmlns:p14="http://schemas.microsoft.com/office/powerpoint/2010/main" val="2435766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Southwark presentation">
  <a:themeElements>
    <a:clrScheme name="Southwark PwP Gold">
      <a:dk1>
        <a:srgbClr val="F0AB00"/>
      </a:dk1>
      <a:lt1>
        <a:srgbClr val="FFFFFF"/>
      </a:lt1>
      <a:dk2>
        <a:srgbClr val="CF0072"/>
      </a:dk2>
      <a:lt2>
        <a:srgbClr val="34B233"/>
      </a:lt2>
      <a:accent1>
        <a:srgbClr val="B6BF00"/>
      </a:accent1>
      <a:accent2>
        <a:srgbClr val="00C0B5"/>
      </a:accent2>
      <a:accent3>
        <a:srgbClr val="00A9E0"/>
      </a:accent3>
      <a:accent4>
        <a:srgbClr val="0065BD"/>
      </a:accent4>
      <a:accent5>
        <a:srgbClr val="80379B"/>
      </a:accent5>
      <a:accent6>
        <a:srgbClr val="CF007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3024</TotalTime>
  <Words>3430</Words>
  <Application>Microsoft Office PowerPoint</Application>
  <PresentationFormat>On-screen Show (4:3)</PresentationFormat>
  <Paragraphs>432</Paragraphs>
  <Slides>39</Slides>
  <Notes>24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39</vt:i4>
      </vt:variant>
    </vt:vector>
  </HeadingPairs>
  <TitlesOfParts>
    <vt:vector size="49" baseType="lpstr">
      <vt:lpstr>Arial</vt:lpstr>
      <vt:lpstr>Calibri</vt:lpstr>
      <vt:lpstr>Calibri Light</vt:lpstr>
      <vt:lpstr>DIN</vt:lpstr>
      <vt:lpstr>nta</vt:lpstr>
      <vt:lpstr>Times New Roman</vt:lpstr>
      <vt:lpstr>Wingdings</vt:lpstr>
      <vt:lpstr>Southwark presentation</vt:lpstr>
      <vt:lpstr>Office Theme</vt:lpstr>
      <vt:lpstr>1_Office Theme</vt:lpstr>
      <vt:lpstr>Workforce report playback session </vt:lpstr>
      <vt:lpstr>Agenda     </vt:lpstr>
      <vt:lpstr>Overview of the workforce report</vt:lpstr>
      <vt:lpstr>PowerPoint Presentation</vt:lpstr>
      <vt:lpstr>Broad ethnic profile </vt:lpstr>
      <vt:lpstr>Ethnicity by department</vt:lpstr>
      <vt:lpstr>Ethnicity Grade distribution by broad ethnic origin</vt:lpstr>
      <vt:lpstr>PowerPoint Presentation</vt:lpstr>
      <vt:lpstr>What we have done in to  2019/20 </vt:lpstr>
      <vt:lpstr>Disability profile of the workforce </vt:lpstr>
      <vt:lpstr> Disability Profile of the workforce</vt:lpstr>
      <vt:lpstr>Sickness Absence  Recorded reasons for sickness absence </vt:lpstr>
      <vt:lpstr>What we have done in 2019/20 </vt:lpstr>
      <vt:lpstr>Age profile of the workforce </vt:lpstr>
      <vt:lpstr>Age of the workforce</vt:lpstr>
      <vt:lpstr>What we have done in 2019/20 </vt:lpstr>
      <vt:lpstr>Apprenticeships </vt:lpstr>
      <vt:lpstr>Apprenticeships </vt:lpstr>
      <vt:lpstr>Apprenticeships  </vt:lpstr>
      <vt:lpstr>Sex profile of the workforce </vt:lpstr>
      <vt:lpstr>Sex of the workforce by department</vt:lpstr>
      <vt:lpstr>   Maternity/paternity/adoption leave </vt:lpstr>
      <vt:lpstr>What we have done in 2019/20 </vt:lpstr>
      <vt:lpstr>Sexual orientation of the workforce </vt:lpstr>
      <vt:lpstr>Sexual orientation of the workforce</vt:lpstr>
      <vt:lpstr>What we have done in 2019/20 </vt:lpstr>
      <vt:lpstr>Recruitment  and ethnicity </vt:lpstr>
      <vt:lpstr>Recruitment + Ethnicity (Annual Workforce report)</vt:lpstr>
      <vt:lpstr>Recruitment + Ethnicity (Annual Workforce report)</vt:lpstr>
      <vt:lpstr>Recruitment + Ethnicity (Annual Workforce report)</vt:lpstr>
      <vt:lpstr>What we have done in 2019/20</vt:lpstr>
      <vt:lpstr>Learning and Development </vt:lpstr>
      <vt:lpstr>Equalities monitoring of training courses </vt:lpstr>
      <vt:lpstr>Equalities monitoring of training courses</vt:lpstr>
      <vt:lpstr>What we have done in 2019/20 </vt:lpstr>
      <vt:lpstr>Summary</vt:lpstr>
      <vt:lpstr>PowerPoint Presentation</vt:lpstr>
      <vt:lpstr>Next steps</vt:lpstr>
      <vt:lpstr> Open floor for questions</vt:lpstr>
    </vt:vector>
  </TitlesOfParts>
  <Company>London Borough of Southwark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Nelson, Sabrina</dc:creator>
  <cp:lastModifiedBy>Dow, Reisha</cp:lastModifiedBy>
  <cp:revision>195</cp:revision>
  <cp:lastPrinted>2021-01-27T12:22:01Z</cp:lastPrinted>
  <dcterms:created xsi:type="dcterms:W3CDTF">2020-12-18T09:33:32Z</dcterms:created>
  <dcterms:modified xsi:type="dcterms:W3CDTF">2021-02-18T13:40:28Z</dcterms:modified>
</cp:coreProperties>
</file>