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theme/themeOverride16.xml" ContentType="application/vnd.openxmlformats-officedocument.themeOverride+xml"/>
  <Override PartName="/ppt/charts/chart21.xml" ContentType="application/vnd.openxmlformats-officedocument.drawingml.chart+xml"/>
  <Override PartName="/ppt/theme/themeOverride17.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heme/themeOverride18.xml" ContentType="application/vnd.openxmlformats-officedocument.themeOverride+xml"/>
  <Override PartName="/ppt/charts/chart25.xml" ContentType="application/vnd.openxmlformats-officedocument.drawingml.chart+xml"/>
  <Override PartName="/ppt/theme/themeOverride19.xml" ContentType="application/vnd.openxmlformats-officedocument.themeOverride+xml"/>
  <Override PartName="/ppt/charts/chart26.xml" ContentType="application/vnd.openxmlformats-officedocument.drawingml.chart+xml"/>
  <Override PartName="/ppt/theme/themeOverride20.xml" ContentType="application/vnd.openxmlformats-officedocument.themeOverride+xml"/>
  <Override PartName="/ppt/charts/chart27.xml" ContentType="application/vnd.openxmlformats-officedocument.drawingml.chart+xml"/>
  <Override PartName="/ppt/theme/themeOverride21.xml" ContentType="application/vnd.openxmlformats-officedocument.themeOverride+xml"/>
  <Override PartName="/ppt/charts/chart28.xml" ContentType="application/vnd.openxmlformats-officedocument.drawingml.chart+xml"/>
  <Override PartName="/ppt/theme/themeOverride22.xml" ContentType="application/vnd.openxmlformats-officedocument.themeOverride+xml"/>
  <Override PartName="/ppt/charts/chart29.xml" ContentType="application/vnd.openxmlformats-officedocument.drawingml.chart+xml"/>
  <Override PartName="/ppt/theme/themeOverride23.xml" ContentType="application/vnd.openxmlformats-officedocument.themeOverride+xml"/>
  <Override PartName="/ppt/drawings/drawing1.xml" ContentType="application/vnd.openxmlformats-officedocument.drawingml.chartshapes+xml"/>
  <Override PartName="/ppt/charts/chart30.xml" ContentType="application/vnd.openxmlformats-officedocument.drawingml.chart+xml"/>
  <Override PartName="/ppt/drawings/drawing2.xml" ContentType="application/vnd.openxmlformats-officedocument.drawingml.chartshapes+xml"/>
  <Override PartName="/ppt/charts/chart31.xml" ContentType="application/vnd.openxmlformats-officedocument.drawingml.chart+xml"/>
  <Override PartName="/ppt/theme/themeOverride24.xml" ContentType="application/vnd.openxmlformats-officedocument.themeOverride+xml"/>
  <Override PartName="/ppt/charts/chart32.xml" ContentType="application/vnd.openxmlformats-officedocument.drawingml.chart+xml"/>
  <Override PartName="/ppt/theme/themeOverride25.xml" ContentType="application/vnd.openxmlformats-officedocument.themeOverride+xml"/>
  <Override PartName="/ppt/charts/chart33.xml" ContentType="application/vnd.openxmlformats-officedocument.drawingml.chart+xml"/>
  <Override PartName="/ppt/theme/themeOverride26.xml" ContentType="application/vnd.openxmlformats-officedocument.themeOverride+xml"/>
  <Override PartName="/ppt/charts/chart34.xml" ContentType="application/vnd.openxmlformats-officedocument.drawingml.chart+xml"/>
  <Override PartName="/ppt/theme/themeOverride27.xml" ContentType="application/vnd.openxmlformats-officedocument.themeOverride+xml"/>
  <Override PartName="/ppt/charts/chart35.xml" ContentType="application/vnd.openxmlformats-officedocument.drawingml.chart+xml"/>
  <Override PartName="/ppt/theme/themeOverride28.xml" ContentType="application/vnd.openxmlformats-officedocument.themeOverride+xml"/>
  <Override PartName="/ppt/charts/chart36.xml" ContentType="application/vnd.openxmlformats-officedocument.drawingml.chart+xml"/>
  <Override PartName="/ppt/theme/themeOverride29.xml" ContentType="application/vnd.openxmlformats-officedocument.themeOverride+xml"/>
  <Override PartName="/ppt/drawings/drawing3.xml" ContentType="application/vnd.openxmlformats-officedocument.drawingml.chartshapes+xml"/>
  <Override PartName="/ppt/charts/chart37.xml" ContentType="application/vnd.openxmlformats-officedocument.drawingml.chart+xml"/>
  <Override PartName="/ppt/theme/themeOverride30.xml" ContentType="application/vnd.openxmlformats-officedocument.themeOverride+xml"/>
  <Override PartName="/ppt/drawings/drawing4.xml" ContentType="application/vnd.openxmlformats-officedocument.drawingml.chartshapes+xml"/>
  <Override PartName="/ppt/charts/chart38.xml" ContentType="application/vnd.openxmlformats-officedocument.drawingml.chart+xml"/>
  <Override PartName="/ppt/theme/themeOverride31.xml" ContentType="application/vnd.openxmlformats-officedocument.themeOverride+xml"/>
  <Override PartName="/ppt/charts/chart39.xml" ContentType="application/vnd.openxmlformats-officedocument.drawingml.chart+xml"/>
  <Override PartName="/ppt/theme/themeOverride32.xml" ContentType="application/vnd.openxmlformats-officedocument.themeOverride+xml"/>
  <Override PartName="/ppt/charts/chart40.xml" ContentType="application/vnd.openxmlformats-officedocument.drawingml.chart+xml"/>
  <Override PartName="/ppt/theme/themeOverride33.xml" ContentType="application/vnd.openxmlformats-officedocument.themeOverride+xml"/>
  <Override PartName="/ppt/charts/chart41.xml" ContentType="application/vnd.openxmlformats-officedocument.drawingml.chart+xml"/>
  <Override PartName="/ppt/theme/themeOverride34.xml" ContentType="application/vnd.openxmlformats-officedocument.themeOverride+xml"/>
  <Override PartName="/ppt/charts/chart42.xml" ContentType="application/vnd.openxmlformats-officedocument.drawingml.chart+xml"/>
  <Override PartName="/ppt/theme/themeOverride35.xml" ContentType="application/vnd.openxmlformats-officedocument.themeOverride+xml"/>
  <Override PartName="/ppt/charts/chart43.xml" ContentType="application/vnd.openxmlformats-officedocument.drawingml.chart+xml"/>
  <Override PartName="/ppt/theme/themeOverride36.xml" ContentType="application/vnd.openxmlformats-officedocument.themeOverride+xml"/>
  <Override PartName="/ppt/drawings/drawing5.xml" ContentType="application/vnd.openxmlformats-officedocument.drawingml.chartshapes+xml"/>
  <Override PartName="/ppt/charts/chart44.xml" ContentType="application/vnd.openxmlformats-officedocument.drawingml.chart+xml"/>
  <Override PartName="/ppt/theme/themeOverride37.xml" ContentType="application/vnd.openxmlformats-officedocument.themeOverride+xml"/>
  <Override PartName="/ppt/drawings/drawing6.xml" ContentType="application/vnd.openxmlformats-officedocument.drawingml.chartshapes+xml"/>
  <Override PartName="/ppt/charts/chart45.xml" ContentType="application/vnd.openxmlformats-officedocument.drawingml.chart+xml"/>
  <Override PartName="/ppt/theme/themeOverride38.xml" ContentType="application/vnd.openxmlformats-officedocument.themeOverride+xml"/>
  <Override PartName="/ppt/charts/chart46.xml" ContentType="application/vnd.openxmlformats-officedocument.drawingml.chart+xml"/>
  <Override PartName="/ppt/theme/themeOverride39.xml" ContentType="application/vnd.openxmlformats-officedocument.themeOverride+xml"/>
  <Override PartName="/ppt/charts/chart47.xml" ContentType="application/vnd.openxmlformats-officedocument.drawingml.chart+xml"/>
  <Override PartName="/ppt/theme/themeOverride40.xml" ContentType="application/vnd.openxmlformats-officedocument.themeOverride+xml"/>
  <Override PartName="/ppt/charts/chart48.xml" ContentType="application/vnd.openxmlformats-officedocument.drawingml.chart+xml"/>
  <Override PartName="/ppt/theme/themeOverride41.xml" ContentType="application/vnd.openxmlformats-officedocument.themeOverride+xml"/>
  <Override PartName="/ppt/charts/chart49.xml" ContentType="application/vnd.openxmlformats-officedocument.drawingml.chart+xml"/>
  <Override PartName="/ppt/theme/themeOverride42.xml" ContentType="application/vnd.openxmlformats-officedocument.themeOverride+xml"/>
  <Override PartName="/ppt/charts/chart50.xml" ContentType="application/vnd.openxmlformats-officedocument.drawingml.chart+xml"/>
  <Override PartName="/ppt/theme/themeOverride43.xml" ContentType="application/vnd.openxmlformats-officedocument.themeOverride+xml"/>
  <Override PartName="/ppt/drawings/drawing7.xml" ContentType="application/vnd.openxmlformats-officedocument.drawingml.chartshapes+xml"/>
  <Override PartName="/ppt/charts/chart51.xml" ContentType="application/vnd.openxmlformats-officedocument.drawingml.chart+xml"/>
  <Override PartName="/ppt/theme/themeOverride44.xml" ContentType="application/vnd.openxmlformats-officedocument.themeOverride+xml"/>
  <Override PartName="/ppt/drawings/drawing8.xml" ContentType="application/vnd.openxmlformats-officedocument.drawingml.chartshapes+xml"/>
  <Override PartName="/ppt/charts/chart52.xml" ContentType="application/vnd.openxmlformats-officedocument.drawingml.chart+xml"/>
  <Override PartName="/ppt/theme/themeOverride45.xml" ContentType="application/vnd.openxmlformats-officedocument.themeOverride+xml"/>
  <Override PartName="/ppt/charts/chart53.xml" ContentType="application/vnd.openxmlformats-officedocument.drawingml.chart+xml"/>
  <Override PartName="/ppt/theme/themeOverride46.xml" ContentType="application/vnd.openxmlformats-officedocument.themeOverride+xml"/>
  <Override PartName="/ppt/charts/chart54.xml" ContentType="application/vnd.openxmlformats-officedocument.drawingml.chart+xml"/>
  <Override PartName="/ppt/theme/themeOverride47.xml" ContentType="application/vnd.openxmlformats-officedocument.themeOverride+xml"/>
  <Override PartName="/ppt/charts/chart55.xml" ContentType="application/vnd.openxmlformats-officedocument.drawingml.chart+xml"/>
  <Override PartName="/ppt/theme/themeOverride48.xml" ContentType="application/vnd.openxmlformats-officedocument.themeOverride+xml"/>
  <Override PartName="/ppt/charts/chart56.xml" ContentType="application/vnd.openxmlformats-officedocument.drawingml.chart+xml"/>
  <Override PartName="/ppt/theme/themeOverride49.xml" ContentType="application/vnd.openxmlformats-officedocument.themeOverride+xml"/>
  <Override PartName="/ppt/charts/chart57.xml" ContentType="application/vnd.openxmlformats-officedocument.drawingml.chart+xml"/>
  <Override PartName="/ppt/theme/themeOverride50.xml" ContentType="application/vnd.openxmlformats-officedocument.themeOverride+xml"/>
  <Override PartName="/ppt/drawings/drawing9.xml" ContentType="application/vnd.openxmlformats-officedocument.drawingml.chartshapes+xml"/>
  <Override PartName="/ppt/charts/chart58.xml" ContentType="application/vnd.openxmlformats-officedocument.drawingml.chart+xml"/>
  <Override PartName="/ppt/theme/themeOverride51.xml" ContentType="application/vnd.openxmlformats-officedocument.themeOverride+xml"/>
  <Override PartName="/ppt/drawings/drawing10.xml" ContentType="application/vnd.openxmlformats-officedocument.drawingml.chartshapes+xml"/>
  <Override PartName="/ppt/charts/chart59.xml" ContentType="application/vnd.openxmlformats-officedocument.drawingml.chart+xml"/>
  <Override PartName="/ppt/theme/themeOverride52.xml" ContentType="application/vnd.openxmlformats-officedocument.themeOverride+xml"/>
  <Override PartName="/ppt/charts/chart60.xml" ContentType="application/vnd.openxmlformats-officedocument.drawingml.chart+xml"/>
  <Override PartName="/ppt/theme/themeOverride53.xml" ContentType="application/vnd.openxmlformats-officedocument.themeOverride+xml"/>
  <Override PartName="/ppt/charts/chart61.xml" ContentType="application/vnd.openxmlformats-officedocument.drawingml.chart+xml"/>
  <Override PartName="/ppt/theme/themeOverride54.xml" ContentType="application/vnd.openxmlformats-officedocument.themeOverride+xml"/>
  <Override PartName="/ppt/charts/chart62.xml" ContentType="application/vnd.openxmlformats-officedocument.drawingml.chart+xml"/>
  <Override PartName="/ppt/theme/themeOverride55.xml" ContentType="application/vnd.openxmlformats-officedocument.themeOverride+xml"/>
  <Override PartName="/ppt/drawings/drawing11.xml" ContentType="application/vnd.openxmlformats-officedocument.drawingml.chartshapes+xml"/>
  <Override PartName="/ppt/charts/chart63.xml" ContentType="application/vnd.openxmlformats-officedocument.drawingml.chart+xml"/>
  <Override PartName="/ppt/theme/themeOverride56.xml" ContentType="application/vnd.openxmlformats-officedocument.themeOverride+xml"/>
  <Override PartName="/ppt/drawings/drawing12.xml" ContentType="application/vnd.openxmlformats-officedocument.drawingml.chartshapes+xml"/>
  <Override PartName="/ppt/charts/chart64.xml" ContentType="application/vnd.openxmlformats-officedocument.drawingml.chart+xml"/>
  <Override PartName="/ppt/theme/themeOverride57.xml" ContentType="application/vnd.openxmlformats-officedocument.themeOverride+xml"/>
  <Override PartName="/ppt/charts/chart65.xml" ContentType="application/vnd.openxmlformats-officedocument.drawingml.chart+xml"/>
  <Override PartName="/ppt/theme/themeOverride58.xml" ContentType="application/vnd.openxmlformats-officedocument.themeOverride+xml"/>
  <Override PartName="/ppt/charts/chart66.xml" ContentType="application/vnd.openxmlformats-officedocument.drawingml.chart+xml"/>
  <Override PartName="/ppt/theme/themeOverride5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59"/>
  </p:notesMasterIdLst>
  <p:sldIdLst>
    <p:sldId id="263" r:id="rId3"/>
    <p:sldId id="276" r:id="rId4"/>
    <p:sldId id="272" r:id="rId5"/>
    <p:sldId id="303" r:id="rId6"/>
    <p:sldId id="358" r:id="rId7"/>
    <p:sldId id="286" r:id="rId8"/>
    <p:sldId id="377" r:id="rId9"/>
    <p:sldId id="375" r:id="rId10"/>
    <p:sldId id="376" r:id="rId11"/>
    <p:sldId id="378" r:id="rId12"/>
    <p:sldId id="331" r:id="rId13"/>
    <p:sldId id="363" r:id="rId14"/>
    <p:sldId id="347" r:id="rId15"/>
    <p:sldId id="365" r:id="rId16"/>
    <p:sldId id="348" r:id="rId17"/>
    <p:sldId id="362" r:id="rId18"/>
    <p:sldId id="322" r:id="rId19"/>
    <p:sldId id="361" r:id="rId20"/>
    <p:sldId id="366" r:id="rId21"/>
    <p:sldId id="349" r:id="rId22"/>
    <p:sldId id="364" r:id="rId23"/>
    <p:sldId id="379" r:id="rId24"/>
    <p:sldId id="359" r:id="rId25"/>
    <p:sldId id="360" r:id="rId26"/>
    <p:sldId id="280" r:id="rId27"/>
    <p:sldId id="264" r:id="rId28"/>
    <p:sldId id="279" r:id="rId29"/>
    <p:sldId id="281" r:id="rId30"/>
    <p:sldId id="284" r:id="rId31"/>
    <p:sldId id="283" r:id="rId32"/>
    <p:sldId id="334" r:id="rId33"/>
    <p:sldId id="315" r:id="rId34"/>
    <p:sldId id="353" r:id="rId35"/>
    <p:sldId id="354" r:id="rId36"/>
    <p:sldId id="355" r:id="rId37"/>
    <p:sldId id="371" r:id="rId38"/>
    <p:sldId id="372" r:id="rId39"/>
    <p:sldId id="373" r:id="rId40"/>
    <p:sldId id="290" r:id="rId41"/>
    <p:sldId id="336" r:id="rId42"/>
    <p:sldId id="317" r:id="rId43"/>
    <p:sldId id="288" r:id="rId44"/>
    <p:sldId id="337" r:id="rId45"/>
    <p:sldId id="318" r:id="rId46"/>
    <p:sldId id="325" r:id="rId47"/>
    <p:sldId id="342" r:id="rId48"/>
    <p:sldId id="341" r:id="rId49"/>
    <p:sldId id="380" r:id="rId50"/>
    <p:sldId id="314" r:id="rId51"/>
    <p:sldId id="381" r:id="rId52"/>
    <p:sldId id="309" r:id="rId53"/>
    <p:sldId id="329" r:id="rId54"/>
    <p:sldId id="328" r:id="rId55"/>
    <p:sldId id="352" r:id="rId56"/>
    <p:sldId id="333" r:id="rId57"/>
    <p:sldId id="30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keOdowd, Nora" initials="NCOD" lastIdx="2" clrIdx="0"/>
  <p:cmAuthor id="1" name="Blackman, Sigrid" initials="BS" lastIdx="31" clrIdx="1"/>
  <p:cmAuthor id="2" name="Williamson, Chris" initials="WC"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B233"/>
    <a:srgbClr val="7F7F7F"/>
    <a:srgbClr val="878787"/>
    <a:srgbClr val="767676"/>
    <a:srgbClr val="CF0072"/>
    <a:srgbClr val="767687"/>
    <a:srgbClr val="006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26" autoAdjust="0"/>
    <p:restoredTop sz="99767" autoAdjust="0"/>
  </p:normalViewPr>
  <p:slideViewPr>
    <p:cSldViewPr snapToGrid="0" snapToObjects="1">
      <p:cViewPr>
        <p:scale>
          <a:sx n="80" d="100"/>
          <a:sy n="80" d="100"/>
        </p:scale>
        <p:origin x="-3012" y="-8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a.cookeodowd\Downloads\ethnic-groups-by-borough%20(2).xls"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nora.cookeodowd\Downloads\conceptionstatisticstables2016%20(1).xls"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Reproductive%20health\Copy%20of%20180522%20Draft%20analysis%20-%20LARC%20LSL%20takup%20bpas%20+%20MSI%20%202014-15%20to%202017-18.xlsx"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Reproductive%20health\Copy%20of%20180522%20Draft%20analysis%20-%20LARC%20LSL%20takup%20bpas%20+%20MSI%20%202014-15%20to%202017-18.xlsx"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1"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1" Type="http://schemas.openxmlformats.org/officeDocument/2006/relationships/oleObject" Target="file:///\\lbsth-lbfp01\LSPHData\SWKPH\Protection\Sexual%20Health\SH%20clinic%20turn%20away%20survey\April%202018%20Survey\Data%20Analysis\20180618_Master%20Data%20Analysis%20Spreadsheet.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16.xml"/></Relationships>
</file>

<file path=ppt/charts/_rels/chart21.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Trends%20of%20Selected%20STIs%20LSL%202012-17.xls" TargetMode="External"/><Relationship Id="rId1" Type="http://schemas.openxmlformats.org/officeDocument/2006/relationships/themeOverride" Target="../theme/themeOverride17.xml"/></Relationships>
</file>

<file path=ppt/charts/_rels/chart22.xml.rels><?xml version="1.0" encoding="UTF-8" standalone="yes"?>
<Relationships xmlns="http://schemas.openxmlformats.org/package/2006/relationships"><Relationship Id="rId1" Type="http://schemas.openxmlformats.org/officeDocument/2006/relationships/oleObject" Target="file:///\\lbsth-lbfp01\LSPHData\SWKPH\People%20and%20Intelligence\Health%20Intelligence\Lifestyle%20&amp;%20Risk%20Factors\Sexual%20Health\STIs\STI%20&amp;%20HIV%20Portal\2016\Annual%20STIs%20trends%202016.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lbsth-lbfp01\LSPHData\SWKPH\People%20and%20Intelligence\Health%20Intelligence\Lifestyle%20&amp;%20Risk%20Factors\Sexual%20Health\STIs\STI%20&amp;%20HIV%20Portal\2016\Annual%20STIs%20trends%202016.xlsx"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Trends%20of%20Selected%20STIs%20LSL%202012-17.xls" TargetMode="External"/><Relationship Id="rId1" Type="http://schemas.openxmlformats.org/officeDocument/2006/relationships/themeOverride" Target="../theme/themeOverride18.xml"/></Relationships>
</file>

<file path=ppt/charts/_rels/chart25.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19.xml"/></Relationships>
</file>

<file path=ppt/charts/_rels/chart26.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0.xml"/></Relationships>
</file>

<file path=ppt/charts/_rels/chart27.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1.xml"/></Relationships>
</file>

<file path=ppt/charts/_rels/chart28.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2.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Contraception\Copy%20of%20Come%20Correct%20LSL%203-year%20data.xlsx" TargetMode="External"/><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s>
</file>

<file path=ppt/charts/_rels/chart31.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4.xml"/></Relationships>
</file>

<file path=ppt/charts/_rels/chart32.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25.xml"/></Relationships>
</file>

<file path=ppt/charts/_rels/chart33.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6.xml"/></Relationships>
</file>

<file path=ppt/charts/_rels/chart34.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7.xml"/></Relationships>
</file>

<file path=ppt/charts/_rels/chart35.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8.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29.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0.xml"/></Relationships>
</file>

<file path=ppt/charts/_rels/chart38.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1.xml"/></Relationships>
</file>

<file path=ppt/charts/_rels/chart39.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Contraception\Copy%20of%20Come%20Correct%20LSL%203-year%20data.xlsx" TargetMode="External"/><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3.xml"/></Relationships>
</file>

<file path=ppt/charts/_rels/chart41.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4.xml"/></Relationships>
</file>

<file path=ppt/charts/_rels/chart42.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5.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6.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7.xml"/></Relationships>
</file>

<file path=ppt/charts/_rels/chart45.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38.xml"/></Relationships>
</file>

<file path=ppt/charts/_rels/chart46.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39.xml"/></Relationships>
</file>

<file path=ppt/charts/_rels/chart47.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0.xml"/></Relationships>
</file>

<file path=ppt/charts/_rels/chart48.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1.xml"/></Relationships>
</file>

<file path=ppt/charts/_rels/chart49.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2.xml"/></Relationships>
</file>

<file path=ppt/charts/_rels/chart5.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2.xlsx" TargetMode="External"/><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3.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4.xml"/></Relationships>
</file>

<file path=ppt/charts/_rels/chart52.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5.xml"/></Relationships>
</file>

<file path=ppt/charts/_rels/chart53.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46.xml"/></Relationships>
</file>

<file path=ppt/charts/_rels/chart54.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7.xml"/></Relationships>
</file>

<file path=ppt/charts/_rels/chart55.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8.xml"/></Relationships>
</file>

<file path=ppt/charts/_rels/chart56.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49.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50.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51.xml"/></Relationships>
</file>

<file path=ppt/charts/_rels/chart59.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STIs\STI%20&amp;%20HIV%20Portal\Annual%20STI%20trends%202017.xlsx" TargetMode="External"/><Relationship Id="rId1" Type="http://schemas.openxmlformats.org/officeDocument/2006/relationships/themeOverride" Target="../theme/themeOverride52.xml"/></Relationships>
</file>

<file path=ppt/charts/_rels/chart6.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606%20Analysis.xlsx" TargetMode="External"/><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RHProfiles-20180925%20Analysis.xlsx" TargetMode="External"/><Relationship Id="rId1" Type="http://schemas.openxmlformats.org/officeDocument/2006/relationships/themeOverride" Target="../theme/themeOverride53.xml"/></Relationships>
</file>

<file path=ppt/charts/_rels/chart61.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RHProfiles-20180925%20Analysis.xlsx" TargetMode="External"/><Relationship Id="rId1" Type="http://schemas.openxmlformats.org/officeDocument/2006/relationships/themeOverride" Target="../theme/themeOverride54.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lbsth-lbfp01\LSPHData\SWKPH\People%20and%20Intelligence\Health%20Intelligence\Lifestyle%20&amp;%20Risk%20Factors\Sexual%20Health\HIV%20&amp;%20AIDs\PHE%20-%20Local%20Authority%20HIV%20Tables%202017%20-%20LSL.xls" TargetMode="External"/><Relationship Id="rId1" Type="http://schemas.openxmlformats.org/officeDocument/2006/relationships/themeOverride" Target="../theme/themeOverride55.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lbsth-lbfp01\LSPHData\SWKPH\People%20and%20Intelligence\Health%20Intelligence\Lifestyle%20&amp;%20Risk%20Factors\Sexual%20Health\HIV%20&amp;%20AIDs\PHE%20-%20Local%20Authority%20HIV%20Tables%202017%20-%20LSL.xls" TargetMode="External"/><Relationship Id="rId1" Type="http://schemas.openxmlformats.org/officeDocument/2006/relationships/themeOverride" Target="../theme/themeOverride56.xml"/></Relationships>
</file>

<file path=ppt/charts/_rels/chart64.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HIV%20&amp;%20AIDs\PHE%20-%20Local%20Authority%20HIV%20Tables%202017%20-%20LSL.xls" TargetMode="External"/><Relationship Id="rId1" Type="http://schemas.openxmlformats.org/officeDocument/2006/relationships/themeOverride" Target="../theme/themeOverride57.xml"/></Relationships>
</file>

<file path=ppt/charts/_rels/chart65.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HIV%20&amp;%20AIDs\PHE%20-%20Local%20Authority%20HIV%20Tables%202017%20-%20LSL.xls" TargetMode="External"/><Relationship Id="rId1" Type="http://schemas.openxmlformats.org/officeDocument/2006/relationships/themeOverride" Target="../theme/themeOverride58.xml"/></Relationships>
</file>

<file path=ppt/charts/_rels/chart66.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Lifestyle%20&amp;%20Risk%20Factors\Sexual%20Health\PHE%20Sexual%20and%20reproductive%20health%20profiles\PHE%20SRHProfiles-20180925%20Analysis.xlsx" TargetMode="External"/><Relationship Id="rId1" Type="http://schemas.openxmlformats.org/officeDocument/2006/relationships/themeOverride" Target="../theme/themeOverride59.xml"/></Relationships>
</file>

<file path=ppt/charts/_rels/chart7.xml.rels><?xml version="1.0" encoding="UTF-8" standalone="yes"?>
<Relationships xmlns="http://schemas.openxmlformats.org/package/2006/relationships"><Relationship Id="rId1" Type="http://schemas.openxmlformats.org/officeDocument/2006/relationships/oleObject" Target="file:///\\lbsth-lbfp01\LSPHData\SWKPH\People%20and%20Intelligence\Health%20Intelligence\Lifestyle%20&amp;%20Risk%20Factors\Sexual%20Health\PHE%20Sexual%20and%20reproductive%20health%20profiles\PHE%20SexualandReproductiveHealthProfiles-201802.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lbsth-lbfp01\lsphdata\SWKPH\People%20and%20Intelligence\Health%20Intelligence\Confidential%20Datasets%20and%20IG\NHS%20Digital%20-%20Births\Analyses\General%20fertility%20rate%20-%20national\PHE%20General%20Fertility%20Rate%20London%2020180801.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nora.cookeodowd\Downloads\nomis_2018_08_01_111532.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17623280166196"/>
          <c:y val="7.4501622788101143E-2"/>
          <c:w val="0.85814443147542663"/>
          <c:h val="0.62149775833274767"/>
        </c:manualLayout>
      </c:layout>
      <c:barChart>
        <c:barDir val="col"/>
        <c:grouping val="clustered"/>
        <c:varyColors val="0"/>
        <c:ser>
          <c:idx val="0"/>
          <c:order val="0"/>
          <c:tx>
            <c:strRef>
              <c:f>'[ethnic-groups-by-borough (2).xls]2016'!$P$14</c:f>
              <c:strCache>
                <c:ptCount val="1"/>
                <c:pt idx="0">
                  <c:v>Lambeth</c:v>
                </c:pt>
              </c:strCache>
            </c:strRef>
          </c:tx>
          <c:spPr>
            <a:solidFill>
              <a:schemeClr val="accent3"/>
            </a:solidFill>
          </c:spPr>
          <c:invertIfNegative val="0"/>
          <c:cat>
            <c:strRef>
              <c:f>'[ethnic-groups-by-borough (2).xls]2016'!$Q$13:$T$13</c:f>
              <c:strCache>
                <c:ptCount val="4"/>
                <c:pt idx="0">
                  <c:v>Asian</c:v>
                </c:pt>
                <c:pt idx="1">
                  <c:v>Black</c:v>
                </c:pt>
                <c:pt idx="2">
                  <c:v>Mixed/ Other</c:v>
                </c:pt>
                <c:pt idx="3">
                  <c:v>White</c:v>
                </c:pt>
              </c:strCache>
            </c:strRef>
          </c:cat>
          <c:val>
            <c:numRef>
              <c:f>'[ethnic-groups-by-borough (2).xls]2016'!$Q$14:$T$14</c:f>
              <c:numCache>
                <c:formatCode>0%</c:formatCode>
                <c:ptCount val="4"/>
                <c:pt idx="0">
                  <c:v>4.3209876543209874E-2</c:v>
                </c:pt>
                <c:pt idx="1">
                  <c:v>0.23765432098765432</c:v>
                </c:pt>
                <c:pt idx="2">
                  <c:v>8.3333333333333329E-2</c:v>
                </c:pt>
                <c:pt idx="3">
                  <c:v>0.63580246913580252</c:v>
                </c:pt>
              </c:numCache>
            </c:numRef>
          </c:val>
        </c:ser>
        <c:ser>
          <c:idx val="2"/>
          <c:order val="1"/>
          <c:tx>
            <c:strRef>
              <c:f>'[ethnic-groups-by-borough (2).xls]2016'!$P$16</c:f>
              <c:strCache>
                <c:ptCount val="1"/>
                <c:pt idx="0">
                  <c:v>Southwark</c:v>
                </c:pt>
              </c:strCache>
            </c:strRef>
          </c:tx>
          <c:spPr>
            <a:solidFill>
              <a:schemeClr val="accent1"/>
            </a:solidFill>
          </c:spPr>
          <c:invertIfNegative val="0"/>
          <c:cat>
            <c:strRef>
              <c:f>'[ethnic-groups-by-borough (2).xls]2016'!$Q$13:$T$13</c:f>
              <c:strCache>
                <c:ptCount val="4"/>
                <c:pt idx="0">
                  <c:v>Asian</c:v>
                </c:pt>
                <c:pt idx="1">
                  <c:v>Black</c:v>
                </c:pt>
                <c:pt idx="2">
                  <c:v>Mixed/ Other</c:v>
                </c:pt>
                <c:pt idx="3">
                  <c:v>White</c:v>
                </c:pt>
              </c:strCache>
            </c:strRef>
          </c:cat>
          <c:val>
            <c:numRef>
              <c:f>'[ethnic-groups-by-borough (2).xls]2016'!$Q$16:$T$16</c:f>
              <c:numCache>
                <c:formatCode>0%</c:formatCode>
                <c:ptCount val="4"/>
                <c:pt idx="0">
                  <c:v>9.4155844155844159E-2</c:v>
                </c:pt>
                <c:pt idx="1">
                  <c:v>0.23051948051948051</c:v>
                </c:pt>
                <c:pt idx="2">
                  <c:v>0.12012987012987013</c:v>
                </c:pt>
                <c:pt idx="3">
                  <c:v>0.55194805194805197</c:v>
                </c:pt>
              </c:numCache>
            </c:numRef>
          </c:val>
        </c:ser>
        <c:ser>
          <c:idx val="1"/>
          <c:order val="2"/>
          <c:tx>
            <c:strRef>
              <c:f>'[ethnic-groups-by-borough (2).xls]2016'!$P$15</c:f>
              <c:strCache>
                <c:ptCount val="1"/>
                <c:pt idx="0">
                  <c:v>Lewisham</c:v>
                </c:pt>
              </c:strCache>
            </c:strRef>
          </c:tx>
          <c:spPr>
            <a:solidFill>
              <a:srgbClr val="34B233"/>
            </a:solidFill>
          </c:spPr>
          <c:invertIfNegative val="0"/>
          <c:cat>
            <c:strRef>
              <c:f>'[ethnic-groups-by-borough (2).xls]2016'!$Q$13:$T$13</c:f>
              <c:strCache>
                <c:ptCount val="4"/>
                <c:pt idx="0">
                  <c:v>Asian</c:v>
                </c:pt>
                <c:pt idx="1">
                  <c:v>Black</c:v>
                </c:pt>
                <c:pt idx="2">
                  <c:v>Mixed/ Other</c:v>
                </c:pt>
                <c:pt idx="3">
                  <c:v>White</c:v>
                </c:pt>
              </c:strCache>
            </c:strRef>
          </c:cat>
          <c:val>
            <c:numRef>
              <c:f>'[ethnic-groups-by-borough (2).xls]2016'!$Q$15:$T$15</c:f>
              <c:numCache>
                <c:formatCode>0%</c:formatCode>
                <c:ptCount val="4"/>
                <c:pt idx="0">
                  <c:v>7.3333333333333334E-2</c:v>
                </c:pt>
                <c:pt idx="1">
                  <c:v>0.21666666666666667</c:v>
                </c:pt>
                <c:pt idx="2">
                  <c:v>0.08</c:v>
                </c:pt>
                <c:pt idx="3">
                  <c:v>0.63</c:v>
                </c:pt>
              </c:numCache>
            </c:numRef>
          </c:val>
        </c:ser>
        <c:ser>
          <c:idx val="3"/>
          <c:order val="3"/>
          <c:tx>
            <c:strRef>
              <c:f>'[ethnic-groups-by-borough (2).xls]2016'!$P$17</c:f>
              <c:strCache>
                <c:ptCount val="1"/>
                <c:pt idx="0">
                  <c:v>London</c:v>
                </c:pt>
              </c:strCache>
            </c:strRef>
          </c:tx>
          <c:spPr>
            <a:solidFill>
              <a:schemeClr val="accent2"/>
            </a:solidFill>
          </c:spPr>
          <c:invertIfNegative val="0"/>
          <c:cat>
            <c:strRef>
              <c:f>'[ethnic-groups-by-borough (2).xls]2016'!$Q$13:$T$13</c:f>
              <c:strCache>
                <c:ptCount val="4"/>
                <c:pt idx="0">
                  <c:v>Asian</c:v>
                </c:pt>
                <c:pt idx="1">
                  <c:v>Black</c:v>
                </c:pt>
                <c:pt idx="2">
                  <c:v>Mixed/ Other</c:v>
                </c:pt>
                <c:pt idx="3">
                  <c:v>White</c:v>
                </c:pt>
              </c:strCache>
            </c:strRef>
          </c:cat>
          <c:val>
            <c:numRef>
              <c:f>'[ethnic-groups-by-borough (2).xls]2016'!$Q$17:$T$17</c:f>
              <c:numCache>
                <c:formatCode>0%</c:formatCode>
                <c:ptCount val="4"/>
                <c:pt idx="0">
                  <c:v>0.18474634763602898</c:v>
                </c:pt>
                <c:pt idx="1">
                  <c:v>0.12423789255722996</c:v>
                </c:pt>
                <c:pt idx="2">
                  <c:v>0.10203612101691016</c:v>
                </c:pt>
                <c:pt idx="3">
                  <c:v>0.58886460370412974</c:v>
                </c:pt>
              </c:numCache>
            </c:numRef>
          </c:val>
        </c:ser>
        <c:ser>
          <c:idx val="4"/>
          <c:order val="4"/>
          <c:tx>
            <c:strRef>
              <c:f>'[ethnic-groups-by-borough (2).xls]2016'!$P$18</c:f>
              <c:strCache>
                <c:ptCount val="1"/>
                <c:pt idx="0">
                  <c:v>England</c:v>
                </c:pt>
              </c:strCache>
            </c:strRef>
          </c:tx>
          <c:spPr>
            <a:solidFill>
              <a:schemeClr val="accent4"/>
            </a:solidFill>
          </c:spPr>
          <c:invertIfNegative val="0"/>
          <c:cat>
            <c:strRef>
              <c:f>'[ethnic-groups-by-borough (2).xls]2016'!$Q$13:$T$13</c:f>
              <c:strCache>
                <c:ptCount val="4"/>
                <c:pt idx="0">
                  <c:v>Asian</c:v>
                </c:pt>
                <c:pt idx="1">
                  <c:v>Black</c:v>
                </c:pt>
                <c:pt idx="2">
                  <c:v>Mixed/ Other</c:v>
                </c:pt>
                <c:pt idx="3">
                  <c:v>White</c:v>
                </c:pt>
              </c:strCache>
            </c:strRef>
          </c:cat>
          <c:val>
            <c:numRef>
              <c:f>'[ethnic-groups-by-borough (2).xls]2016'!$Q$18:$T$18</c:f>
              <c:numCache>
                <c:formatCode>0%</c:formatCode>
                <c:ptCount val="4"/>
                <c:pt idx="0">
                  <c:v>8.1892492560364641E-2</c:v>
                </c:pt>
                <c:pt idx="1">
                  <c:v>3.6576637661506005E-2</c:v>
                </c:pt>
                <c:pt idx="2">
                  <c:v>3.7273514898105251E-2</c:v>
                </c:pt>
                <c:pt idx="3">
                  <c:v>0.84427618939993221</c:v>
                </c:pt>
              </c:numCache>
            </c:numRef>
          </c:val>
        </c:ser>
        <c:dLbls>
          <c:showLegendKey val="0"/>
          <c:showVal val="0"/>
          <c:showCatName val="0"/>
          <c:showSerName val="0"/>
          <c:showPercent val="0"/>
          <c:showBubbleSize val="0"/>
        </c:dLbls>
        <c:gapWidth val="150"/>
        <c:axId val="95092096"/>
        <c:axId val="103937152"/>
      </c:barChart>
      <c:catAx>
        <c:axId val="95092096"/>
        <c:scaling>
          <c:orientation val="minMax"/>
        </c:scaling>
        <c:delete val="0"/>
        <c:axPos val="b"/>
        <c:majorTickMark val="out"/>
        <c:minorTickMark val="none"/>
        <c:tickLblPos val="nextTo"/>
        <c:crossAx val="103937152"/>
        <c:crosses val="autoZero"/>
        <c:auto val="1"/>
        <c:lblAlgn val="ctr"/>
        <c:lblOffset val="100"/>
        <c:noMultiLvlLbl val="0"/>
      </c:catAx>
      <c:valAx>
        <c:axId val="103937152"/>
        <c:scaling>
          <c:orientation val="minMax"/>
          <c:max val="0.8"/>
        </c:scaling>
        <c:delete val="0"/>
        <c:axPos val="l"/>
        <c:majorGridlines>
          <c:spPr>
            <a:ln>
              <a:noFill/>
            </a:ln>
          </c:spPr>
        </c:majorGridlines>
        <c:numFmt formatCode="0%" sourceLinked="1"/>
        <c:majorTickMark val="out"/>
        <c:minorTickMark val="none"/>
        <c:tickLblPos val="nextTo"/>
        <c:crossAx val="95092096"/>
        <c:crosses val="autoZero"/>
        <c:crossBetween val="between"/>
      </c:valAx>
      <c:spPr>
        <a:noFill/>
      </c:spPr>
    </c:plotArea>
    <c:legend>
      <c:legendPos val="b"/>
      <c:layout>
        <c:manualLayout>
          <c:xMode val="edge"/>
          <c:yMode val="edge"/>
          <c:x val="3.0913598868443935E-2"/>
          <c:y val="0.81588648623777604"/>
          <c:w val="0.89999983045276621"/>
          <c:h val="0.10230419663283641"/>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93886362125955158"/>
          <c:h val="0.65166415086580665"/>
        </c:manualLayout>
      </c:layout>
      <c:lineChart>
        <c:grouping val="standard"/>
        <c:varyColors val="0"/>
        <c:ser>
          <c:idx val="3"/>
          <c:order val="0"/>
          <c:tx>
            <c:strRef>
              <c:f>Reproductive!$Q$21</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numRef>
              <c:f>Reproductive!$P$22:$P$40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Reproductive!$Q$22:$Q$40</c:f>
              <c:numCache>
                <c:formatCode>0</c:formatCode>
                <c:ptCount val="19"/>
                <c:pt idx="0">
                  <c:v>85.300303809301198</c:v>
                </c:pt>
                <c:pt idx="1">
                  <c:v>85.666824869482696</c:v>
                </c:pt>
                <c:pt idx="2">
                  <c:v>87.487781036168101</c:v>
                </c:pt>
                <c:pt idx="3">
                  <c:v>92.021536955457705</c:v>
                </c:pt>
                <c:pt idx="4">
                  <c:v>97.831325301204799</c:v>
                </c:pt>
                <c:pt idx="5">
                  <c:v>96.020360944007393</c:v>
                </c:pt>
                <c:pt idx="6">
                  <c:v>79.174983366600102</c:v>
                </c:pt>
                <c:pt idx="7">
                  <c:v>77.084303679552903</c:v>
                </c:pt>
                <c:pt idx="8">
                  <c:v>71.808510638297903</c:v>
                </c:pt>
                <c:pt idx="9">
                  <c:v>68.442010950721794</c:v>
                </c:pt>
                <c:pt idx="10">
                  <c:v>65.844636251541303</c:v>
                </c:pt>
                <c:pt idx="11">
                  <c:v>54.094292803970198</c:v>
                </c:pt>
                <c:pt idx="12">
                  <c:v>49.311094996374202</c:v>
                </c:pt>
                <c:pt idx="13">
                  <c:v>34.784666351159501</c:v>
                </c:pt>
                <c:pt idx="14">
                  <c:v>33.299999999999997</c:v>
                </c:pt>
                <c:pt idx="15">
                  <c:v>24.7</c:v>
                </c:pt>
                <c:pt idx="16">
                  <c:v>33.6</c:v>
                </c:pt>
                <c:pt idx="17">
                  <c:v>28.8</c:v>
                </c:pt>
                <c:pt idx="18">
                  <c:v>22.8</c:v>
                </c:pt>
              </c:numCache>
            </c:numRef>
          </c:val>
          <c:smooth val="0"/>
        </c:ser>
        <c:ser>
          <c:idx val="2"/>
          <c:order val="1"/>
          <c:tx>
            <c:strRef>
              <c:f>Reproductive!$R$21</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numRef>
              <c:f>Reproductive!$P$22:$P$40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Reproductive!$R$22:$R$40</c:f>
              <c:numCache>
                <c:formatCode>0</c:formatCode>
                <c:ptCount val="19"/>
                <c:pt idx="0">
                  <c:v>87.171052631578902</c:v>
                </c:pt>
                <c:pt idx="1">
                  <c:v>84.307859668207797</c:v>
                </c:pt>
                <c:pt idx="2">
                  <c:v>82.9590488771466</c:v>
                </c:pt>
                <c:pt idx="3">
                  <c:v>83.770942735683903</c:v>
                </c:pt>
                <c:pt idx="4">
                  <c:v>81.747193753050297</c:v>
                </c:pt>
                <c:pt idx="5">
                  <c:v>86.135978707960305</c:v>
                </c:pt>
                <c:pt idx="6">
                  <c:v>80.290262172284599</c:v>
                </c:pt>
                <c:pt idx="7">
                  <c:v>63.872702823845799</c:v>
                </c:pt>
                <c:pt idx="8">
                  <c:v>64.724199288256202</c:v>
                </c:pt>
                <c:pt idx="9">
                  <c:v>64.290400174939904</c:v>
                </c:pt>
                <c:pt idx="10">
                  <c:v>56.874160322436197</c:v>
                </c:pt>
                <c:pt idx="11">
                  <c:v>53.257142857142902</c:v>
                </c:pt>
                <c:pt idx="12">
                  <c:v>45.443786982248497</c:v>
                </c:pt>
                <c:pt idx="13">
                  <c:v>42.704626334519602</c:v>
                </c:pt>
                <c:pt idx="14">
                  <c:v>31.9</c:v>
                </c:pt>
                <c:pt idx="15">
                  <c:v>30.6</c:v>
                </c:pt>
                <c:pt idx="16">
                  <c:v>27.4</c:v>
                </c:pt>
                <c:pt idx="17">
                  <c:v>24.8</c:v>
                </c:pt>
                <c:pt idx="18">
                  <c:v>25.9</c:v>
                </c:pt>
              </c:numCache>
            </c:numRef>
          </c:val>
          <c:smooth val="0"/>
        </c:ser>
        <c:ser>
          <c:idx val="1"/>
          <c:order val="2"/>
          <c:tx>
            <c:strRef>
              <c:f>Reproductive!$S$21</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numRef>
              <c:f>Reproductive!$P$22:$P$40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Reproductive!$S$22:$S$40</c:f>
              <c:numCache>
                <c:formatCode>0</c:formatCode>
                <c:ptCount val="19"/>
                <c:pt idx="0">
                  <c:v>80.0100326059694</c:v>
                </c:pt>
                <c:pt idx="1">
                  <c:v>75.4017305315204</c:v>
                </c:pt>
                <c:pt idx="2">
                  <c:v>67.253607238933697</c:v>
                </c:pt>
                <c:pt idx="3">
                  <c:v>65.420560747663501</c:v>
                </c:pt>
                <c:pt idx="4">
                  <c:v>74.971428571428604</c:v>
                </c:pt>
                <c:pt idx="5">
                  <c:v>72.994300745287106</c:v>
                </c:pt>
                <c:pt idx="6">
                  <c:v>68.274822313159603</c:v>
                </c:pt>
                <c:pt idx="7">
                  <c:v>67.673973185784206</c:v>
                </c:pt>
                <c:pt idx="8">
                  <c:v>62.763268744734603</c:v>
                </c:pt>
                <c:pt idx="9">
                  <c:v>64.070869386073298</c:v>
                </c:pt>
                <c:pt idx="10">
                  <c:v>59.9311601538773</c:v>
                </c:pt>
                <c:pt idx="11">
                  <c:v>48.493602971522897</c:v>
                </c:pt>
                <c:pt idx="12">
                  <c:v>41.780966448617903</c:v>
                </c:pt>
                <c:pt idx="13">
                  <c:v>39.895923677363399</c:v>
                </c:pt>
                <c:pt idx="14">
                  <c:v>42</c:v>
                </c:pt>
                <c:pt idx="15">
                  <c:v>33.1</c:v>
                </c:pt>
                <c:pt idx="16">
                  <c:v>31.4</c:v>
                </c:pt>
                <c:pt idx="17">
                  <c:v>23.4</c:v>
                </c:pt>
                <c:pt idx="18">
                  <c:v>22.1</c:v>
                </c:pt>
              </c:numCache>
            </c:numRef>
          </c:val>
          <c:smooth val="0"/>
        </c:ser>
        <c:ser>
          <c:idx val="0"/>
          <c:order val="3"/>
          <c:tx>
            <c:strRef>
              <c:f>Reproductive!$T$21</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numRef>
              <c:f>Reproductive!$P$22:$P$40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Reproductive!$T$22:$T$40</c:f>
              <c:numCache>
                <c:formatCode>0</c:formatCode>
                <c:ptCount val="19"/>
                <c:pt idx="0">
                  <c:v>51.052827255213401</c:v>
                </c:pt>
                <c:pt idx="1">
                  <c:v>50.508039020101798</c:v>
                </c:pt>
                <c:pt idx="2">
                  <c:v>50.358033027400602</c:v>
                </c:pt>
                <c:pt idx="3">
                  <c:v>50.349446237169403</c:v>
                </c:pt>
                <c:pt idx="4">
                  <c:v>52.144389993914402</c:v>
                </c:pt>
                <c:pt idx="5">
                  <c:v>50.311187179088201</c:v>
                </c:pt>
                <c:pt idx="6">
                  <c:v>47.477631829430798</c:v>
                </c:pt>
                <c:pt idx="7">
                  <c:v>44.159737286092998</c:v>
                </c:pt>
                <c:pt idx="8">
                  <c:v>43.255898531617902</c:v>
                </c:pt>
                <c:pt idx="9">
                  <c:v>42.583918229299201</c:v>
                </c:pt>
                <c:pt idx="10">
                  <c:v>40.830531818787698</c:v>
                </c:pt>
                <c:pt idx="11">
                  <c:v>36.7485269577802</c:v>
                </c:pt>
                <c:pt idx="12">
                  <c:v>32.831513492606597</c:v>
                </c:pt>
                <c:pt idx="13">
                  <c:v>28.7358444570846</c:v>
                </c:pt>
                <c:pt idx="14">
                  <c:v>25.9</c:v>
                </c:pt>
                <c:pt idx="15">
                  <c:v>21.8</c:v>
                </c:pt>
                <c:pt idx="16">
                  <c:v>21.5</c:v>
                </c:pt>
                <c:pt idx="17">
                  <c:v>19.2</c:v>
                </c:pt>
                <c:pt idx="18">
                  <c:v>17.100000000000001</c:v>
                </c:pt>
              </c:numCache>
            </c:numRef>
          </c:val>
          <c:smooth val="0"/>
        </c:ser>
        <c:ser>
          <c:idx val="4"/>
          <c:order val="4"/>
          <c:tx>
            <c:strRef>
              <c:f>Reproductive!$U$21</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numRef>
              <c:f>Reproductive!$P$22:$P$40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Reproductive!$U$22:$U$40</c:f>
              <c:numCache>
                <c:formatCode>0</c:formatCode>
                <c:ptCount val="19"/>
                <c:pt idx="0">
                  <c:v>46.644023312362499</c:v>
                </c:pt>
                <c:pt idx="1">
                  <c:v>44.750251703775199</c:v>
                </c:pt>
                <c:pt idx="2">
                  <c:v>43.638134994063201</c:v>
                </c:pt>
                <c:pt idx="3">
                  <c:v>42.478675618691497</c:v>
                </c:pt>
                <c:pt idx="4">
                  <c:v>42.760491262081104</c:v>
                </c:pt>
                <c:pt idx="5">
                  <c:v>42.118388952721297</c:v>
                </c:pt>
                <c:pt idx="6">
                  <c:v>41.595795980673401</c:v>
                </c:pt>
                <c:pt idx="7">
                  <c:v>41.426295144139701</c:v>
                </c:pt>
                <c:pt idx="8">
                  <c:v>40.586425669437702</c:v>
                </c:pt>
                <c:pt idx="9">
                  <c:v>41.381035417762298</c:v>
                </c:pt>
                <c:pt idx="10">
                  <c:v>39.667749484502302</c:v>
                </c:pt>
                <c:pt idx="11">
                  <c:v>37.113627592412598</c:v>
                </c:pt>
                <c:pt idx="12">
                  <c:v>34.172206843049501</c:v>
                </c:pt>
                <c:pt idx="13">
                  <c:v>30.703799813667501</c:v>
                </c:pt>
                <c:pt idx="14">
                  <c:v>27.7</c:v>
                </c:pt>
                <c:pt idx="15">
                  <c:v>24.3</c:v>
                </c:pt>
                <c:pt idx="16">
                  <c:v>22.8</c:v>
                </c:pt>
                <c:pt idx="17">
                  <c:v>20.8</c:v>
                </c:pt>
                <c:pt idx="18">
                  <c:v>18.8</c:v>
                </c:pt>
              </c:numCache>
            </c:numRef>
          </c:val>
          <c:smooth val="0"/>
        </c:ser>
        <c:dLbls>
          <c:showLegendKey val="0"/>
          <c:showVal val="0"/>
          <c:showCatName val="0"/>
          <c:showSerName val="0"/>
          <c:showPercent val="0"/>
          <c:showBubbleSize val="0"/>
        </c:dLbls>
        <c:marker val="1"/>
        <c:smooth val="0"/>
        <c:axId val="151628416"/>
        <c:axId val="151659264"/>
      </c:lineChart>
      <c:catAx>
        <c:axId val="151628416"/>
        <c:scaling>
          <c:orientation val="minMax"/>
        </c:scaling>
        <c:delete val="0"/>
        <c:axPos val="b"/>
        <c:numFmt formatCode="General" sourceLinked="1"/>
        <c:majorTickMark val="out"/>
        <c:minorTickMark val="none"/>
        <c:tickLblPos val="nextTo"/>
        <c:crossAx val="151659264"/>
        <c:crosses val="autoZero"/>
        <c:auto val="1"/>
        <c:lblAlgn val="ctr"/>
        <c:lblOffset val="100"/>
        <c:noMultiLvlLbl val="0"/>
      </c:catAx>
      <c:valAx>
        <c:axId val="151659264"/>
        <c:scaling>
          <c:orientation val="minMax"/>
        </c:scaling>
        <c:delete val="0"/>
        <c:axPos val="l"/>
        <c:majorGridlines>
          <c:spPr>
            <a:ln>
              <a:noFill/>
            </a:ln>
          </c:spPr>
        </c:majorGridlines>
        <c:numFmt formatCode="#,##0" sourceLinked="0"/>
        <c:majorTickMark val="out"/>
        <c:minorTickMark val="none"/>
        <c:tickLblPos val="nextTo"/>
        <c:crossAx val="151628416"/>
        <c:crosses val="autoZero"/>
        <c:crossBetween val="between"/>
      </c:valAx>
      <c:spPr>
        <a:noFill/>
        <a:ln>
          <a:noFill/>
        </a:ln>
      </c:spPr>
    </c:plotArea>
    <c:legend>
      <c:legendPos val="b"/>
      <c:layout>
        <c:manualLayout>
          <c:xMode val="edge"/>
          <c:yMode val="edge"/>
          <c:x val="0.1152926389771826"/>
          <c:y val="0.88689486913341897"/>
          <c:w val="0.68627910532128722"/>
          <c:h val="9.1647438283790086E-2"/>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567829171992766E-2"/>
          <c:y val="4.212581274132756E-2"/>
          <c:w val="0.91894354758668417"/>
          <c:h val="0.67822281477323232"/>
        </c:manualLayout>
      </c:layout>
      <c:lineChart>
        <c:grouping val="standard"/>
        <c:varyColors val="0"/>
        <c:ser>
          <c:idx val="3"/>
          <c:order val="0"/>
          <c:tx>
            <c:strRef>
              <c:f>Reproductive!$Q$5</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numRef>
              <c:f>Reproductive!$P$87:$P$91</c:f>
              <c:numCache>
                <c:formatCode>General</c:formatCode>
                <c:ptCount val="5"/>
                <c:pt idx="0">
                  <c:v>2012</c:v>
                </c:pt>
                <c:pt idx="1">
                  <c:v>2013</c:v>
                </c:pt>
                <c:pt idx="2">
                  <c:v>2014</c:v>
                </c:pt>
                <c:pt idx="3">
                  <c:v>2015</c:v>
                </c:pt>
                <c:pt idx="4">
                  <c:v>2016</c:v>
                </c:pt>
              </c:numCache>
            </c:numRef>
          </c:cat>
          <c:val>
            <c:numRef>
              <c:f>Reproductive!$Q$87:$Q$91</c:f>
              <c:numCache>
                <c:formatCode>General</c:formatCode>
                <c:ptCount val="5"/>
                <c:pt idx="0">
                  <c:v>24.7186557388365</c:v>
                </c:pt>
                <c:pt idx="1">
                  <c:v>24.9341548029285</c:v>
                </c:pt>
                <c:pt idx="2">
                  <c:v>24.076083192908801</c:v>
                </c:pt>
                <c:pt idx="3">
                  <c:v>22.338091902011001</c:v>
                </c:pt>
                <c:pt idx="4">
                  <c:v>21.412429378531101</c:v>
                </c:pt>
              </c:numCache>
            </c:numRef>
          </c:val>
          <c:smooth val="0"/>
        </c:ser>
        <c:ser>
          <c:idx val="2"/>
          <c:order val="1"/>
          <c:tx>
            <c:strRef>
              <c:f>Reproductive!$R$5</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numRef>
              <c:f>Reproductive!$P$87:$P$91</c:f>
              <c:numCache>
                <c:formatCode>General</c:formatCode>
                <c:ptCount val="5"/>
                <c:pt idx="0">
                  <c:v>2012</c:v>
                </c:pt>
                <c:pt idx="1">
                  <c:v>2013</c:v>
                </c:pt>
                <c:pt idx="2">
                  <c:v>2014</c:v>
                </c:pt>
                <c:pt idx="3">
                  <c:v>2015</c:v>
                </c:pt>
                <c:pt idx="4">
                  <c:v>2016</c:v>
                </c:pt>
              </c:numCache>
            </c:numRef>
          </c:cat>
          <c:val>
            <c:numRef>
              <c:f>Reproductive!$R$87:$R$91</c:f>
              <c:numCache>
                <c:formatCode>General</c:formatCode>
                <c:ptCount val="5"/>
                <c:pt idx="0">
                  <c:v>25.706044285243401</c:v>
                </c:pt>
                <c:pt idx="1">
                  <c:v>26.828568935210001</c:v>
                </c:pt>
                <c:pt idx="2">
                  <c:v>24.7343304142478</c:v>
                </c:pt>
                <c:pt idx="3">
                  <c:v>25.2996822202864</c:v>
                </c:pt>
                <c:pt idx="4">
                  <c:v>22.180810513196</c:v>
                </c:pt>
              </c:numCache>
            </c:numRef>
          </c:val>
          <c:smooth val="0"/>
        </c:ser>
        <c:ser>
          <c:idx val="1"/>
          <c:order val="2"/>
          <c:tx>
            <c:strRef>
              <c:f>Reproductive!$S$5</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numRef>
              <c:f>Reproductive!$P$87:$P$91</c:f>
              <c:numCache>
                <c:formatCode>General</c:formatCode>
                <c:ptCount val="5"/>
                <c:pt idx="0">
                  <c:v>2012</c:v>
                </c:pt>
                <c:pt idx="1">
                  <c:v>2013</c:v>
                </c:pt>
                <c:pt idx="2">
                  <c:v>2014</c:v>
                </c:pt>
                <c:pt idx="3">
                  <c:v>2015</c:v>
                </c:pt>
                <c:pt idx="4">
                  <c:v>2016</c:v>
                </c:pt>
              </c:numCache>
            </c:numRef>
          </c:cat>
          <c:val>
            <c:numRef>
              <c:f>Reproductive!$S$87:$S$91</c:f>
              <c:numCache>
                <c:formatCode>General</c:formatCode>
                <c:ptCount val="5"/>
                <c:pt idx="0">
                  <c:v>27.395316915000599</c:v>
                </c:pt>
                <c:pt idx="1">
                  <c:v>27.638938053097299</c:v>
                </c:pt>
                <c:pt idx="2">
                  <c:v>25.024333131144999</c:v>
                </c:pt>
                <c:pt idx="3">
                  <c:v>26.3252445967608</c:v>
                </c:pt>
                <c:pt idx="4">
                  <c:v>23.7525167328726</c:v>
                </c:pt>
              </c:numCache>
            </c:numRef>
          </c:val>
          <c:smooth val="0"/>
        </c:ser>
        <c:ser>
          <c:idx val="0"/>
          <c:order val="3"/>
          <c:tx>
            <c:strRef>
              <c:f>Reproductive!$T$5</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numRef>
              <c:f>Reproductive!$P$87:$P$91</c:f>
              <c:numCache>
                <c:formatCode>General</c:formatCode>
                <c:ptCount val="5"/>
                <c:pt idx="0">
                  <c:v>2012</c:v>
                </c:pt>
                <c:pt idx="1">
                  <c:v>2013</c:v>
                </c:pt>
                <c:pt idx="2">
                  <c:v>2014</c:v>
                </c:pt>
                <c:pt idx="3">
                  <c:v>2015</c:v>
                </c:pt>
                <c:pt idx="4">
                  <c:v>2016</c:v>
                </c:pt>
              </c:numCache>
            </c:numRef>
          </c:cat>
          <c:val>
            <c:numRef>
              <c:f>Reproductive!$T$87:$T$91</c:f>
              <c:numCache>
                <c:formatCode>General</c:formatCode>
                <c:ptCount val="5"/>
                <c:pt idx="0">
                  <c:v>22.385038223722699</c:v>
                </c:pt>
                <c:pt idx="1">
                  <c:v>22.782303541806801</c:v>
                </c:pt>
                <c:pt idx="2">
                  <c:v>21.8097274344751</c:v>
                </c:pt>
                <c:pt idx="3">
                  <c:v>21.554306836982601</c:v>
                </c:pt>
                <c:pt idx="4">
                  <c:v>20.750687356343398</c:v>
                </c:pt>
              </c:numCache>
            </c:numRef>
          </c:val>
          <c:smooth val="0"/>
        </c:ser>
        <c:ser>
          <c:idx val="4"/>
          <c:order val="4"/>
          <c:tx>
            <c:strRef>
              <c:f>Reproductive!$U$5</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numRef>
              <c:f>Reproductive!$P$87:$P$91</c:f>
              <c:numCache>
                <c:formatCode>General</c:formatCode>
                <c:ptCount val="5"/>
                <c:pt idx="0">
                  <c:v>2012</c:v>
                </c:pt>
                <c:pt idx="1">
                  <c:v>2013</c:v>
                </c:pt>
                <c:pt idx="2">
                  <c:v>2014</c:v>
                </c:pt>
                <c:pt idx="3">
                  <c:v>2015</c:v>
                </c:pt>
                <c:pt idx="4">
                  <c:v>2016</c:v>
                </c:pt>
              </c:numCache>
            </c:numRef>
          </c:cat>
          <c:val>
            <c:numRef>
              <c:f>Reproductive!$U$87:$U$91</c:f>
              <c:numCache>
                <c:formatCode>General</c:formatCode>
                <c:ptCount val="5"/>
                <c:pt idx="0">
                  <c:v>16.622290810615802</c:v>
                </c:pt>
                <c:pt idx="1">
                  <c:v>16.559772240453501</c:v>
                </c:pt>
                <c:pt idx="2">
                  <c:v>16.542763491366198</c:v>
                </c:pt>
                <c:pt idx="3">
                  <c:v>16.6989103734062</c:v>
                </c:pt>
                <c:pt idx="4">
                  <c:v>16.6762467715924</c:v>
                </c:pt>
              </c:numCache>
            </c:numRef>
          </c:val>
          <c:smooth val="0"/>
        </c:ser>
        <c:dLbls>
          <c:showLegendKey val="0"/>
          <c:showVal val="0"/>
          <c:showCatName val="0"/>
          <c:showSerName val="0"/>
          <c:showPercent val="0"/>
          <c:showBubbleSize val="0"/>
        </c:dLbls>
        <c:marker val="1"/>
        <c:smooth val="0"/>
        <c:axId val="151741952"/>
        <c:axId val="151743872"/>
      </c:lineChart>
      <c:catAx>
        <c:axId val="151741952"/>
        <c:scaling>
          <c:orientation val="minMax"/>
        </c:scaling>
        <c:delete val="0"/>
        <c:axPos val="b"/>
        <c:numFmt formatCode="General" sourceLinked="1"/>
        <c:majorTickMark val="out"/>
        <c:minorTickMark val="none"/>
        <c:tickLblPos val="nextTo"/>
        <c:crossAx val="151743872"/>
        <c:crosses val="autoZero"/>
        <c:auto val="1"/>
        <c:lblAlgn val="ctr"/>
        <c:lblOffset val="100"/>
        <c:noMultiLvlLbl val="0"/>
      </c:catAx>
      <c:valAx>
        <c:axId val="151743872"/>
        <c:scaling>
          <c:orientation val="minMax"/>
        </c:scaling>
        <c:delete val="0"/>
        <c:axPos val="l"/>
        <c:majorGridlines>
          <c:spPr>
            <a:ln>
              <a:noFill/>
            </a:ln>
          </c:spPr>
        </c:majorGridlines>
        <c:numFmt formatCode="0" sourceLinked="0"/>
        <c:majorTickMark val="out"/>
        <c:minorTickMark val="none"/>
        <c:tickLblPos val="nextTo"/>
        <c:crossAx val="151741952"/>
        <c:crosses val="autoZero"/>
        <c:crossBetween val="between"/>
      </c:valAx>
      <c:spPr>
        <a:noFill/>
        <a:ln>
          <a:noFill/>
        </a:ln>
      </c:spPr>
    </c:plotArea>
    <c:legend>
      <c:legendPos val="b"/>
      <c:layout>
        <c:manualLayout>
          <c:xMode val="edge"/>
          <c:yMode val="edge"/>
          <c:x val="0"/>
          <c:y val="0.85309989942226272"/>
          <c:w val="1"/>
          <c:h val="0.14690010694574804"/>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46223273358584"/>
          <c:y val="6.7064541339985059E-2"/>
          <c:w val="0.83446433400376896"/>
          <c:h val="0.64775897858351239"/>
        </c:manualLayout>
      </c:layout>
      <c:barChart>
        <c:barDir val="col"/>
        <c:grouping val="clustered"/>
        <c:varyColors val="0"/>
        <c:ser>
          <c:idx val="1"/>
          <c:order val="0"/>
          <c:tx>
            <c:v>All conceptions</c:v>
          </c:tx>
          <c:spPr>
            <a:solidFill>
              <a:srgbClr val="0070C0"/>
            </a:solidFill>
          </c:spPr>
          <c:invertIfNegative val="0"/>
          <c:cat>
            <c:strRef>
              <c:f>'[conceptionstatisticstables2016 (1).xls]Chart'!$B$6:$B$10</c:f>
              <c:strCache>
                <c:ptCount val="5"/>
                <c:pt idx="0">
                  <c:v>Lambeth </c:v>
                </c:pt>
                <c:pt idx="1">
                  <c:v>Southwark </c:v>
                </c:pt>
                <c:pt idx="2">
                  <c:v>Lewisham </c:v>
                </c:pt>
                <c:pt idx="3">
                  <c:v>London</c:v>
                </c:pt>
                <c:pt idx="4">
                  <c:v>England</c:v>
                </c:pt>
              </c:strCache>
            </c:strRef>
          </c:cat>
          <c:val>
            <c:numRef>
              <c:f>'[conceptionstatisticstables2016 (1).xls]Chart'!$J$6:$J$10</c:f>
              <c:numCache>
                <c:formatCode>0\%</c:formatCode>
                <c:ptCount val="5"/>
                <c:pt idx="0">
                  <c:v>31</c:v>
                </c:pt>
                <c:pt idx="1">
                  <c:v>30</c:v>
                </c:pt>
                <c:pt idx="2">
                  <c:v>27</c:v>
                </c:pt>
                <c:pt idx="3">
                  <c:v>25</c:v>
                </c:pt>
                <c:pt idx="4">
                  <c:v>22</c:v>
                </c:pt>
              </c:numCache>
            </c:numRef>
          </c:val>
        </c:ser>
        <c:ser>
          <c:idx val="0"/>
          <c:order val="1"/>
          <c:tx>
            <c:v>Under 18 conceptions</c:v>
          </c:tx>
          <c:spPr>
            <a:solidFill>
              <a:srgbClr val="CF0072"/>
            </a:solidFill>
          </c:spPr>
          <c:invertIfNegative val="0"/>
          <c:cat>
            <c:strRef>
              <c:f>'[conceptionstatisticstables2016 (1).xls]Chart'!$B$6:$B$10</c:f>
              <c:strCache>
                <c:ptCount val="5"/>
                <c:pt idx="0">
                  <c:v>Lambeth </c:v>
                </c:pt>
                <c:pt idx="1">
                  <c:v>Southwark </c:v>
                </c:pt>
                <c:pt idx="2">
                  <c:v>Lewisham </c:v>
                </c:pt>
                <c:pt idx="3">
                  <c:v>London</c:v>
                </c:pt>
                <c:pt idx="4">
                  <c:v>England</c:v>
                </c:pt>
              </c:strCache>
            </c:strRef>
          </c:cat>
          <c:val>
            <c:numRef>
              <c:f>'[conceptionstatisticstables2016 (1).xls]Chart'!$G$6:$G$10</c:f>
              <c:numCache>
                <c:formatCode>0\%</c:formatCode>
                <c:ptCount val="5"/>
                <c:pt idx="0">
                  <c:v>62</c:v>
                </c:pt>
                <c:pt idx="1">
                  <c:v>69</c:v>
                </c:pt>
                <c:pt idx="2">
                  <c:v>59</c:v>
                </c:pt>
                <c:pt idx="3">
                  <c:v>64</c:v>
                </c:pt>
                <c:pt idx="4">
                  <c:v>52</c:v>
                </c:pt>
              </c:numCache>
            </c:numRef>
          </c:val>
        </c:ser>
        <c:dLbls>
          <c:showLegendKey val="0"/>
          <c:showVal val="0"/>
          <c:showCatName val="0"/>
          <c:showSerName val="0"/>
          <c:showPercent val="0"/>
          <c:showBubbleSize val="0"/>
        </c:dLbls>
        <c:gapWidth val="50"/>
        <c:axId val="153324928"/>
        <c:axId val="153326720"/>
      </c:barChart>
      <c:catAx>
        <c:axId val="153324928"/>
        <c:scaling>
          <c:orientation val="minMax"/>
        </c:scaling>
        <c:delete val="0"/>
        <c:axPos val="b"/>
        <c:majorTickMark val="out"/>
        <c:minorTickMark val="none"/>
        <c:tickLblPos val="nextTo"/>
        <c:crossAx val="153326720"/>
        <c:crosses val="autoZero"/>
        <c:auto val="1"/>
        <c:lblAlgn val="ctr"/>
        <c:lblOffset val="100"/>
        <c:noMultiLvlLbl val="0"/>
      </c:catAx>
      <c:valAx>
        <c:axId val="153326720"/>
        <c:scaling>
          <c:orientation val="minMax"/>
        </c:scaling>
        <c:delete val="0"/>
        <c:axPos val="l"/>
        <c:numFmt formatCode="0\%" sourceLinked="0"/>
        <c:majorTickMark val="out"/>
        <c:minorTickMark val="none"/>
        <c:tickLblPos val="nextTo"/>
        <c:crossAx val="153324928"/>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382241803559103E-2"/>
          <c:y val="4.2125723314600315E-2"/>
          <c:w val="0.88979478866406592"/>
          <c:h val="0.65085086744053822"/>
        </c:manualLayout>
      </c:layout>
      <c:lineChart>
        <c:grouping val="standard"/>
        <c:varyColors val="0"/>
        <c:ser>
          <c:idx val="2"/>
          <c:order val="0"/>
          <c:tx>
            <c:strRef>
              <c:f>Sheet1!$A$6</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multiLvlStrRef>
              <c:f>Sheet1!$B$3:$Q$4</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2014/15</c:v>
                  </c:pt>
                  <c:pt idx="4">
                    <c:v>2015/16</c:v>
                  </c:pt>
                  <c:pt idx="8">
                    <c:v>2016/17</c:v>
                  </c:pt>
                  <c:pt idx="12">
                    <c:v>2017/18</c:v>
                  </c:pt>
                </c:lvl>
              </c:multiLvlStrCache>
            </c:multiLvlStrRef>
          </c:cat>
          <c:val>
            <c:numRef>
              <c:f>Sheet1!$B$6:$P$6</c:f>
              <c:numCache>
                <c:formatCode>0%</c:formatCode>
                <c:ptCount val="15"/>
                <c:pt idx="0">
                  <c:v>0.34090909090909088</c:v>
                </c:pt>
                <c:pt idx="1">
                  <c:v>0.39465875370919884</c:v>
                </c:pt>
                <c:pt idx="2">
                  <c:v>0.34971098265895956</c:v>
                </c:pt>
                <c:pt idx="3">
                  <c:v>0.39646464646464646</c:v>
                </c:pt>
                <c:pt idx="4">
                  <c:v>0.38368580060422963</c:v>
                </c:pt>
                <c:pt idx="5">
                  <c:v>0.33043478260869563</c:v>
                </c:pt>
                <c:pt idx="6">
                  <c:v>0.3804034582132565</c:v>
                </c:pt>
                <c:pt idx="7">
                  <c:v>0.30809399477806787</c:v>
                </c:pt>
                <c:pt idx="8">
                  <c:v>0.31129476584022037</c:v>
                </c:pt>
                <c:pt idx="9">
                  <c:v>0.30491803278688523</c:v>
                </c:pt>
                <c:pt idx="10">
                  <c:v>0.28832116788321166</c:v>
                </c:pt>
                <c:pt idx="11">
                  <c:v>0.24050632911392406</c:v>
                </c:pt>
                <c:pt idx="12">
                  <c:v>0.19607843137254902</c:v>
                </c:pt>
                <c:pt idx="13">
                  <c:v>0.21808510638297873</c:v>
                </c:pt>
                <c:pt idx="14">
                  <c:v>0.20504731861198738</c:v>
                </c:pt>
              </c:numCache>
            </c:numRef>
          </c:val>
          <c:smooth val="0"/>
        </c:ser>
        <c:ser>
          <c:idx val="3"/>
          <c:order val="1"/>
          <c:tx>
            <c:strRef>
              <c:f>Sheet1!$A$5</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cat>
            <c:multiLvlStrRef>
              <c:f>Sheet1!$B$3:$Q$4</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2014/15</c:v>
                  </c:pt>
                  <c:pt idx="4">
                    <c:v>2015/16</c:v>
                  </c:pt>
                  <c:pt idx="8">
                    <c:v>2016/17</c:v>
                  </c:pt>
                  <c:pt idx="12">
                    <c:v>2017/18</c:v>
                  </c:pt>
                </c:lvl>
              </c:multiLvlStrCache>
            </c:multiLvlStrRef>
          </c:cat>
          <c:val>
            <c:numRef>
              <c:f>Sheet1!$B$5:$P$5</c:f>
              <c:numCache>
                <c:formatCode>0%</c:formatCode>
                <c:ptCount val="15"/>
                <c:pt idx="0">
                  <c:v>0.3449367088607595</c:v>
                </c:pt>
                <c:pt idx="1">
                  <c:v>0.40307692307692305</c:v>
                </c:pt>
                <c:pt idx="2">
                  <c:v>0.37260273972602742</c:v>
                </c:pt>
                <c:pt idx="3">
                  <c:v>0.37801608579088469</c:v>
                </c:pt>
                <c:pt idx="4">
                  <c:v>0.35774647887323946</c:v>
                </c:pt>
                <c:pt idx="5">
                  <c:v>0.42011834319526625</c:v>
                </c:pt>
                <c:pt idx="6">
                  <c:v>0.3864306784660767</c:v>
                </c:pt>
                <c:pt idx="7">
                  <c:v>0.36184210526315791</c:v>
                </c:pt>
                <c:pt idx="8">
                  <c:v>0.32697547683923706</c:v>
                </c:pt>
                <c:pt idx="9">
                  <c:v>0.27480916030534353</c:v>
                </c:pt>
                <c:pt idx="10">
                  <c:v>0.28755364806866951</c:v>
                </c:pt>
                <c:pt idx="11">
                  <c:v>0.27388535031847133</c:v>
                </c:pt>
                <c:pt idx="12">
                  <c:v>0.22068965517241379</c:v>
                </c:pt>
                <c:pt idx="13">
                  <c:v>0.2638888888888889</c:v>
                </c:pt>
                <c:pt idx="14">
                  <c:v>0.22522522522522523</c:v>
                </c:pt>
              </c:numCache>
            </c:numRef>
          </c:val>
          <c:smooth val="0"/>
        </c:ser>
        <c:ser>
          <c:idx val="1"/>
          <c:order val="2"/>
          <c:tx>
            <c:strRef>
              <c:f>Sheet1!$A$7</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multiLvlStrRef>
              <c:f>Sheet1!$B$3:$Q$4</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2014/15</c:v>
                  </c:pt>
                  <c:pt idx="4">
                    <c:v>2015/16</c:v>
                  </c:pt>
                  <c:pt idx="8">
                    <c:v>2016/17</c:v>
                  </c:pt>
                  <c:pt idx="12">
                    <c:v>2017/18</c:v>
                  </c:pt>
                </c:lvl>
              </c:multiLvlStrCache>
            </c:multiLvlStrRef>
          </c:cat>
          <c:val>
            <c:numRef>
              <c:f>Sheet1!$B$7:$P$7</c:f>
              <c:numCache>
                <c:formatCode>0%</c:formatCode>
                <c:ptCount val="15"/>
                <c:pt idx="0">
                  <c:v>0.44961240310077522</c:v>
                </c:pt>
                <c:pt idx="1">
                  <c:v>0.39308176100628933</c:v>
                </c:pt>
                <c:pt idx="2">
                  <c:v>0.37308868501529052</c:v>
                </c:pt>
                <c:pt idx="3">
                  <c:v>0.42328042328042326</c:v>
                </c:pt>
                <c:pt idx="4">
                  <c:v>0.39632545931758528</c:v>
                </c:pt>
                <c:pt idx="5">
                  <c:v>0.35693215339233036</c:v>
                </c:pt>
                <c:pt idx="6">
                  <c:v>0.33333333333333331</c:v>
                </c:pt>
                <c:pt idx="7">
                  <c:v>0.30219780219780218</c:v>
                </c:pt>
                <c:pt idx="8">
                  <c:v>0.28531073446327682</c:v>
                </c:pt>
                <c:pt idx="9">
                  <c:v>0.30827067669172931</c:v>
                </c:pt>
                <c:pt idx="10">
                  <c:v>0.2899628252788104</c:v>
                </c:pt>
                <c:pt idx="11">
                  <c:v>0.26</c:v>
                </c:pt>
                <c:pt idx="12">
                  <c:v>0.2857142857142857</c:v>
                </c:pt>
                <c:pt idx="13">
                  <c:v>0.22916666666666666</c:v>
                </c:pt>
                <c:pt idx="14">
                  <c:v>0.21666666666666667</c:v>
                </c:pt>
              </c:numCache>
            </c:numRef>
          </c:val>
          <c:smooth val="0"/>
        </c:ser>
        <c:dLbls>
          <c:showLegendKey val="0"/>
          <c:showVal val="0"/>
          <c:showCatName val="0"/>
          <c:showSerName val="0"/>
          <c:showPercent val="0"/>
          <c:showBubbleSize val="0"/>
        </c:dLbls>
        <c:marker val="1"/>
        <c:smooth val="0"/>
        <c:axId val="153468288"/>
        <c:axId val="153470464"/>
      </c:lineChart>
      <c:catAx>
        <c:axId val="153468288"/>
        <c:scaling>
          <c:orientation val="minMax"/>
        </c:scaling>
        <c:delete val="0"/>
        <c:axPos val="b"/>
        <c:numFmt formatCode="General" sourceLinked="1"/>
        <c:majorTickMark val="out"/>
        <c:minorTickMark val="none"/>
        <c:tickLblPos val="nextTo"/>
        <c:crossAx val="153470464"/>
        <c:crosses val="autoZero"/>
        <c:auto val="1"/>
        <c:lblAlgn val="ctr"/>
        <c:lblOffset val="100"/>
        <c:noMultiLvlLbl val="0"/>
      </c:catAx>
      <c:valAx>
        <c:axId val="153470464"/>
        <c:scaling>
          <c:orientation val="minMax"/>
        </c:scaling>
        <c:delete val="0"/>
        <c:axPos val="l"/>
        <c:majorGridlines>
          <c:spPr>
            <a:ln>
              <a:noFill/>
            </a:ln>
          </c:spPr>
        </c:majorGridlines>
        <c:numFmt formatCode="0%" sourceLinked="0"/>
        <c:majorTickMark val="out"/>
        <c:minorTickMark val="none"/>
        <c:tickLblPos val="nextTo"/>
        <c:crossAx val="153468288"/>
        <c:crosses val="autoZero"/>
        <c:crossBetween val="between"/>
      </c:valAx>
      <c:spPr>
        <a:noFill/>
        <a:ln>
          <a:noFill/>
        </a:ln>
      </c:spPr>
    </c:plotArea>
    <c:legend>
      <c:legendPos val="b"/>
      <c:layout>
        <c:manualLayout>
          <c:xMode val="edge"/>
          <c:yMode val="edge"/>
          <c:x val="0.1017907697341446"/>
          <c:y val="0.90023777791588688"/>
          <c:w val="0.79641846053171084"/>
          <c:h val="9.9762222084113075E-2"/>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07258122252229"/>
          <c:y val="4.2125723314600315E-2"/>
          <c:w val="0.85312225622065263"/>
          <c:h val="0.58302266756078625"/>
        </c:manualLayout>
      </c:layout>
      <c:lineChart>
        <c:grouping val="standard"/>
        <c:varyColors val="0"/>
        <c:ser>
          <c:idx val="2"/>
          <c:order val="0"/>
          <c:tx>
            <c:strRef>
              <c:f>Sheet1!$A$13</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multiLvlStrRef>
              <c:f>Sheet1!$B$10:$Q$11</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2014/15</c:v>
                  </c:pt>
                  <c:pt idx="4">
                    <c:v>2015/16</c:v>
                  </c:pt>
                  <c:pt idx="8">
                    <c:v>2016/17</c:v>
                  </c:pt>
                  <c:pt idx="12">
                    <c:v>2017/18</c:v>
                  </c:pt>
                </c:lvl>
              </c:multiLvlStrCache>
            </c:multiLvlStrRef>
          </c:cat>
          <c:val>
            <c:numRef>
              <c:f>Sheet1!$B$13:$Q$13</c:f>
              <c:numCache>
                <c:formatCode>0.00%</c:formatCode>
                <c:ptCount val="16"/>
                <c:pt idx="0">
                  <c:v>0.30399999999999999</c:v>
                </c:pt>
                <c:pt idx="1">
                  <c:v>0.21099999999999999</c:v>
                </c:pt>
                <c:pt idx="2">
                  <c:v>0.27100000000000002</c:v>
                </c:pt>
                <c:pt idx="3">
                  <c:v>0.224</c:v>
                </c:pt>
                <c:pt idx="4">
                  <c:v>0.23699999999999999</c:v>
                </c:pt>
                <c:pt idx="5">
                  <c:v>0.20499999999999999</c:v>
                </c:pt>
                <c:pt idx="6">
                  <c:v>0.28799999999999998</c:v>
                </c:pt>
                <c:pt idx="7">
                  <c:v>0.39800000000000002</c:v>
                </c:pt>
                <c:pt idx="8">
                  <c:v>0.378</c:v>
                </c:pt>
                <c:pt idx="9">
                  <c:v>0.248</c:v>
                </c:pt>
                <c:pt idx="10">
                  <c:v>0.193</c:v>
                </c:pt>
                <c:pt idx="11">
                  <c:v>0.184</c:v>
                </c:pt>
                <c:pt idx="12">
                  <c:v>0.19</c:v>
                </c:pt>
                <c:pt idx="13">
                  <c:v>0.2</c:v>
                </c:pt>
                <c:pt idx="14">
                  <c:v>0.12</c:v>
                </c:pt>
                <c:pt idx="15">
                  <c:v>0.1</c:v>
                </c:pt>
              </c:numCache>
            </c:numRef>
          </c:val>
          <c:smooth val="0"/>
        </c:ser>
        <c:ser>
          <c:idx val="3"/>
          <c:order val="1"/>
          <c:tx>
            <c:strRef>
              <c:f>Sheet1!$A$12</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cat>
            <c:multiLvlStrRef>
              <c:f>Sheet1!$B$10:$Q$11</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2014/15</c:v>
                  </c:pt>
                  <c:pt idx="4">
                    <c:v>2015/16</c:v>
                  </c:pt>
                  <c:pt idx="8">
                    <c:v>2016/17</c:v>
                  </c:pt>
                  <c:pt idx="12">
                    <c:v>2017/18</c:v>
                  </c:pt>
                </c:lvl>
              </c:multiLvlStrCache>
            </c:multiLvlStrRef>
          </c:cat>
          <c:val>
            <c:numRef>
              <c:f>Sheet1!$B$12:$Q$12</c:f>
              <c:numCache>
                <c:formatCode>0.00%</c:formatCode>
                <c:ptCount val="16"/>
                <c:pt idx="0">
                  <c:v>0.29699999999999999</c:v>
                </c:pt>
                <c:pt idx="1">
                  <c:v>0.19700000000000001</c:v>
                </c:pt>
                <c:pt idx="2">
                  <c:v>0.19700000000000001</c:v>
                </c:pt>
                <c:pt idx="3">
                  <c:v>0.29799999999999999</c:v>
                </c:pt>
                <c:pt idx="4">
                  <c:v>0.27400000000000002</c:v>
                </c:pt>
                <c:pt idx="5">
                  <c:v>0.19600000000000001</c:v>
                </c:pt>
                <c:pt idx="6">
                  <c:v>0.26200000000000001</c:v>
                </c:pt>
                <c:pt idx="7">
                  <c:v>0.36</c:v>
                </c:pt>
                <c:pt idx="8">
                  <c:v>0.29099999999999998</c:v>
                </c:pt>
                <c:pt idx="9">
                  <c:v>0.24</c:v>
                </c:pt>
                <c:pt idx="10">
                  <c:v>0.20399999999999999</c:v>
                </c:pt>
                <c:pt idx="11">
                  <c:v>0.14799999999999999</c:v>
                </c:pt>
                <c:pt idx="12">
                  <c:v>0.19</c:v>
                </c:pt>
                <c:pt idx="13">
                  <c:v>0.15</c:v>
                </c:pt>
                <c:pt idx="14">
                  <c:v>0.14000000000000001</c:v>
                </c:pt>
                <c:pt idx="15">
                  <c:v>0.13</c:v>
                </c:pt>
              </c:numCache>
            </c:numRef>
          </c:val>
          <c:smooth val="0"/>
        </c:ser>
        <c:ser>
          <c:idx val="1"/>
          <c:order val="2"/>
          <c:tx>
            <c:strRef>
              <c:f>Sheet1!$A$14</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multiLvlStrRef>
              <c:f>Sheet1!$B$10:$Q$11</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2014/15</c:v>
                  </c:pt>
                  <c:pt idx="4">
                    <c:v>2015/16</c:v>
                  </c:pt>
                  <c:pt idx="8">
                    <c:v>2016/17</c:v>
                  </c:pt>
                  <c:pt idx="12">
                    <c:v>2017/18</c:v>
                  </c:pt>
                </c:lvl>
              </c:multiLvlStrCache>
            </c:multiLvlStrRef>
          </c:cat>
          <c:val>
            <c:numRef>
              <c:f>Sheet1!$B$14:$Q$14</c:f>
              <c:numCache>
                <c:formatCode>0.00%</c:formatCode>
                <c:ptCount val="16"/>
                <c:pt idx="0">
                  <c:v>0.218</c:v>
                </c:pt>
                <c:pt idx="1">
                  <c:v>0.29399999999999998</c:v>
                </c:pt>
                <c:pt idx="2">
                  <c:v>0.28999999999999998</c:v>
                </c:pt>
                <c:pt idx="3">
                  <c:v>0.28899999999999998</c:v>
                </c:pt>
                <c:pt idx="4">
                  <c:v>0.19600000000000001</c:v>
                </c:pt>
                <c:pt idx="5">
                  <c:v>0.23400000000000001</c:v>
                </c:pt>
                <c:pt idx="6">
                  <c:v>0.23200000000000001</c:v>
                </c:pt>
                <c:pt idx="7">
                  <c:v>0.33300000000000002</c:v>
                </c:pt>
                <c:pt idx="8">
                  <c:v>0.20300000000000001</c:v>
                </c:pt>
                <c:pt idx="9">
                  <c:v>0.37</c:v>
                </c:pt>
                <c:pt idx="10">
                  <c:v>0.185</c:v>
                </c:pt>
                <c:pt idx="11">
                  <c:v>0.24099999999999999</c:v>
                </c:pt>
                <c:pt idx="12">
                  <c:v>0.24</c:v>
                </c:pt>
                <c:pt idx="13">
                  <c:v>0.21</c:v>
                </c:pt>
                <c:pt idx="14">
                  <c:v>0.19</c:v>
                </c:pt>
                <c:pt idx="15">
                  <c:v>0.22</c:v>
                </c:pt>
              </c:numCache>
            </c:numRef>
          </c:val>
          <c:smooth val="0"/>
        </c:ser>
        <c:dLbls>
          <c:showLegendKey val="0"/>
          <c:showVal val="0"/>
          <c:showCatName val="0"/>
          <c:showSerName val="0"/>
          <c:showPercent val="0"/>
          <c:showBubbleSize val="0"/>
        </c:dLbls>
        <c:marker val="1"/>
        <c:smooth val="0"/>
        <c:axId val="153549056"/>
        <c:axId val="153637248"/>
      </c:lineChart>
      <c:catAx>
        <c:axId val="153549056"/>
        <c:scaling>
          <c:orientation val="minMax"/>
        </c:scaling>
        <c:delete val="0"/>
        <c:axPos val="b"/>
        <c:numFmt formatCode="General" sourceLinked="1"/>
        <c:majorTickMark val="out"/>
        <c:minorTickMark val="none"/>
        <c:tickLblPos val="nextTo"/>
        <c:crossAx val="153637248"/>
        <c:crosses val="autoZero"/>
        <c:auto val="1"/>
        <c:lblAlgn val="ctr"/>
        <c:lblOffset val="100"/>
        <c:noMultiLvlLbl val="0"/>
      </c:catAx>
      <c:valAx>
        <c:axId val="153637248"/>
        <c:scaling>
          <c:orientation val="minMax"/>
        </c:scaling>
        <c:delete val="0"/>
        <c:axPos val="l"/>
        <c:majorGridlines>
          <c:spPr>
            <a:ln>
              <a:noFill/>
            </a:ln>
          </c:spPr>
        </c:majorGridlines>
        <c:numFmt formatCode="0%" sourceLinked="0"/>
        <c:majorTickMark val="out"/>
        <c:minorTickMark val="none"/>
        <c:tickLblPos val="nextTo"/>
        <c:crossAx val="153549056"/>
        <c:crosses val="autoZero"/>
        <c:crossBetween val="between"/>
      </c:valAx>
      <c:spPr>
        <a:noFill/>
        <a:ln>
          <a:noFill/>
        </a:ln>
      </c:spPr>
    </c:plotArea>
    <c:legend>
      <c:legendPos val="b"/>
      <c:layout>
        <c:manualLayout>
          <c:xMode val="edge"/>
          <c:yMode val="edge"/>
          <c:x val="8.7987772275396336E-2"/>
          <c:y val="0.88957538834070848"/>
          <c:w val="0.82402418930510568"/>
          <c:h val="0.11042461165929154"/>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87099542488576E-2"/>
          <c:y val="4.3216089676533537E-2"/>
          <c:w val="0.87140290904413542"/>
          <c:h val="0.58228082976896001"/>
        </c:manualLayout>
      </c:layout>
      <c:barChart>
        <c:barDir val="col"/>
        <c:grouping val="clustered"/>
        <c:varyColors val="0"/>
        <c:ser>
          <c:idx val="0"/>
          <c:order val="0"/>
          <c:tx>
            <c:strRef>
              <c:f>Reproductive!$Q$188</c:f>
              <c:strCache>
                <c:ptCount val="1"/>
                <c:pt idx="0">
                  <c:v>Lambeth</c:v>
                </c:pt>
              </c:strCache>
            </c:strRef>
          </c:tx>
          <c:spPr>
            <a:solidFill>
              <a:schemeClr val="accent3"/>
            </a:solidFill>
          </c:spPr>
          <c:invertIfNegative val="0"/>
          <c:cat>
            <c:strRef>
              <c:f>Reproductive!$P$189:$P$191</c:f>
              <c:strCache>
                <c:ptCount val="3"/>
                <c:pt idx="0">
                  <c:v>2014/15</c:v>
                </c:pt>
                <c:pt idx="1">
                  <c:v>2015/16</c:v>
                </c:pt>
                <c:pt idx="2">
                  <c:v>2016/17</c:v>
                </c:pt>
              </c:strCache>
            </c:strRef>
          </c:cat>
          <c:val>
            <c:numRef>
              <c:f>Reproductive!$Q$189:$Q$191</c:f>
              <c:numCache>
                <c:formatCode>0\%</c:formatCode>
                <c:ptCount val="3"/>
                <c:pt idx="0">
                  <c:v>82.3</c:v>
                </c:pt>
                <c:pt idx="1">
                  <c:v>86.184812442817901</c:v>
                </c:pt>
                <c:pt idx="2">
                  <c:v>89.789029535864984</c:v>
                </c:pt>
              </c:numCache>
            </c:numRef>
          </c:val>
        </c:ser>
        <c:ser>
          <c:idx val="1"/>
          <c:order val="1"/>
          <c:tx>
            <c:strRef>
              <c:f>Reproductive!$R$188</c:f>
              <c:strCache>
                <c:ptCount val="1"/>
                <c:pt idx="0">
                  <c:v>Southwark </c:v>
                </c:pt>
              </c:strCache>
            </c:strRef>
          </c:tx>
          <c:spPr>
            <a:solidFill>
              <a:schemeClr val="accent1"/>
            </a:solidFill>
          </c:spPr>
          <c:invertIfNegative val="0"/>
          <c:cat>
            <c:strRef>
              <c:f>Reproductive!$P$189:$P$191</c:f>
              <c:strCache>
                <c:ptCount val="3"/>
                <c:pt idx="0">
                  <c:v>2014/15</c:v>
                </c:pt>
                <c:pt idx="1">
                  <c:v>2015/16</c:v>
                </c:pt>
                <c:pt idx="2">
                  <c:v>2016/17</c:v>
                </c:pt>
              </c:strCache>
            </c:strRef>
          </c:cat>
          <c:val>
            <c:numRef>
              <c:f>Reproductive!$R$189:$R$191</c:f>
              <c:numCache>
                <c:formatCode>0\%</c:formatCode>
                <c:ptCount val="3"/>
                <c:pt idx="0">
                  <c:v>83</c:v>
                </c:pt>
                <c:pt idx="1">
                  <c:v>89.698307579102305</c:v>
                </c:pt>
                <c:pt idx="2">
                  <c:v>86.443883984867597</c:v>
                </c:pt>
              </c:numCache>
            </c:numRef>
          </c:val>
        </c:ser>
        <c:ser>
          <c:idx val="2"/>
          <c:order val="2"/>
          <c:tx>
            <c:strRef>
              <c:f>Reproductive!$S$188</c:f>
              <c:strCache>
                <c:ptCount val="1"/>
                <c:pt idx="0">
                  <c:v>Lewisham</c:v>
                </c:pt>
              </c:strCache>
            </c:strRef>
          </c:tx>
          <c:spPr>
            <a:solidFill>
              <a:srgbClr val="34B233"/>
            </a:solidFill>
            <a:ln>
              <a:solidFill>
                <a:srgbClr val="34B233"/>
              </a:solidFill>
            </a:ln>
          </c:spPr>
          <c:invertIfNegative val="0"/>
          <c:cat>
            <c:strRef>
              <c:f>Reproductive!$P$189:$P$191</c:f>
              <c:strCache>
                <c:ptCount val="3"/>
                <c:pt idx="0">
                  <c:v>2014/15</c:v>
                </c:pt>
                <c:pt idx="1">
                  <c:v>2015/16</c:v>
                </c:pt>
                <c:pt idx="2">
                  <c:v>2016/17</c:v>
                </c:pt>
              </c:strCache>
            </c:strRef>
          </c:cat>
          <c:val>
            <c:numRef>
              <c:f>Reproductive!$S$189:$S$191</c:f>
              <c:numCache>
                <c:formatCode>0\%</c:formatCode>
                <c:ptCount val="3"/>
                <c:pt idx="0">
                  <c:v>77.400000000000006</c:v>
                </c:pt>
                <c:pt idx="1">
                  <c:v>74.922839506172807</c:v>
                </c:pt>
                <c:pt idx="2">
                  <c:v>81.910728269381366</c:v>
                </c:pt>
              </c:numCache>
            </c:numRef>
          </c:val>
        </c:ser>
        <c:ser>
          <c:idx val="3"/>
          <c:order val="3"/>
          <c:tx>
            <c:strRef>
              <c:f>Reproductive!$T$188</c:f>
              <c:strCache>
                <c:ptCount val="1"/>
                <c:pt idx="0">
                  <c:v>London</c:v>
                </c:pt>
              </c:strCache>
            </c:strRef>
          </c:tx>
          <c:spPr>
            <a:solidFill>
              <a:schemeClr val="accent2"/>
            </a:solidFill>
          </c:spPr>
          <c:invertIfNegative val="0"/>
          <c:cat>
            <c:strRef>
              <c:f>Reproductive!$P$189:$P$191</c:f>
              <c:strCache>
                <c:ptCount val="3"/>
                <c:pt idx="0">
                  <c:v>2014/15</c:v>
                </c:pt>
                <c:pt idx="1">
                  <c:v>2015/16</c:v>
                </c:pt>
                <c:pt idx="2">
                  <c:v>2016/17</c:v>
                </c:pt>
              </c:strCache>
            </c:strRef>
          </c:cat>
          <c:val>
            <c:numRef>
              <c:f>Reproductive!$T$189:$T$191</c:f>
              <c:numCache>
                <c:formatCode>0\%</c:formatCode>
                <c:ptCount val="3"/>
                <c:pt idx="0">
                  <c:v>83.8</c:v>
                </c:pt>
                <c:pt idx="1">
                  <c:v>83.877091829559802</c:v>
                </c:pt>
                <c:pt idx="2">
                  <c:v>83.835185808914332</c:v>
                </c:pt>
              </c:numCache>
            </c:numRef>
          </c:val>
        </c:ser>
        <c:ser>
          <c:idx val="4"/>
          <c:order val="4"/>
          <c:tx>
            <c:strRef>
              <c:f>Reproductive!$U$188</c:f>
              <c:strCache>
                <c:ptCount val="1"/>
                <c:pt idx="0">
                  <c:v>England</c:v>
                </c:pt>
              </c:strCache>
            </c:strRef>
          </c:tx>
          <c:spPr>
            <a:solidFill>
              <a:schemeClr val="accent4"/>
            </a:solidFill>
          </c:spPr>
          <c:invertIfNegative val="0"/>
          <c:cat>
            <c:strRef>
              <c:f>Reproductive!$P$189:$P$191</c:f>
              <c:strCache>
                <c:ptCount val="3"/>
                <c:pt idx="0">
                  <c:v>2014/15</c:v>
                </c:pt>
                <c:pt idx="1">
                  <c:v>2015/16</c:v>
                </c:pt>
                <c:pt idx="2">
                  <c:v>2016/17</c:v>
                </c:pt>
              </c:strCache>
            </c:strRef>
          </c:cat>
          <c:val>
            <c:numRef>
              <c:f>Reproductive!$U$189:$U$191</c:f>
              <c:numCache>
                <c:formatCode>0\%</c:formatCode>
                <c:ptCount val="3"/>
                <c:pt idx="0">
                  <c:v>89.4</c:v>
                </c:pt>
                <c:pt idx="1">
                  <c:v>86.994343860038299</c:v>
                </c:pt>
                <c:pt idx="2">
                  <c:v>87.219500130348464</c:v>
                </c:pt>
              </c:numCache>
            </c:numRef>
          </c:val>
        </c:ser>
        <c:dLbls>
          <c:showLegendKey val="0"/>
          <c:showVal val="0"/>
          <c:showCatName val="0"/>
          <c:showSerName val="0"/>
          <c:showPercent val="0"/>
          <c:showBubbleSize val="0"/>
        </c:dLbls>
        <c:gapWidth val="150"/>
        <c:axId val="157458432"/>
        <c:axId val="157459968"/>
      </c:barChart>
      <c:lineChart>
        <c:grouping val="standard"/>
        <c:varyColors val="0"/>
        <c:ser>
          <c:idx val="5"/>
          <c:order val="5"/>
          <c:tx>
            <c:strRef>
              <c:f>Reproductive!$V$188</c:f>
              <c:strCache>
                <c:ptCount val="1"/>
                <c:pt idx="0">
                  <c:v>Acceptable target</c:v>
                </c:pt>
              </c:strCache>
            </c:strRef>
          </c:tx>
          <c:spPr>
            <a:ln>
              <a:solidFill>
                <a:srgbClr val="F0AB50"/>
              </a:solidFill>
              <a:prstDash val="dash"/>
            </a:ln>
          </c:spPr>
          <c:marker>
            <c:symbol val="none"/>
          </c:marker>
          <c:cat>
            <c:strRef>
              <c:f>Reproductive!$P$189:$P$191</c:f>
              <c:strCache>
                <c:ptCount val="3"/>
                <c:pt idx="0">
                  <c:v>2014/15</c:v>
                </c:pt>
                <c:pt idx="1">
                  <c:v>2015/16</c:v>
                </c:pt>
                <c:pt idx="2">
                  <c:v>2016/17</c:v>
                </c:pt>
              </c:strCache>
            </c:strRef>
          </c:cat>
          <c:val>
            <c:numRef>
              <c:f>Reproductive!$V$189:$V$191</c:f>
              <c:numCache>
                <c:formatCode>0\%</c:formatCode>
                <c:ptCount val="3"/>
                <c:pt idx="0">
                  <c:v>80</c:v>
                </c:pt>
                <c:pt idx="1">
                  <c:v>80</c:v>
                </c:pt>
                <c:pt idx="2">
                  <c:v>80</c:v>
                </c:pt>
              </c:numCache>
            </c:numRef>
          </c:val>
          <c:smooth val="0"/>
        </c:ser>
        <c:ser>
          <c:idx val="6"/>
          <c:order val="6"/>
          <c:tx>
            <c:strRef>
              <c:f>Reproductive!$W$188</c:f>
              <c:strCache>
                <c:ptCount val="1"/>
                <c:pt idx="0">
                  <c:v>Achieveable target</c:v>
                </c:pt>
              </c:strCache>
            </c:strRef>
          </c:tx>
          <c:spPr>
            <a:ln>
              <a:solidFill>
                <a:srgbClr val="34B233"/>
              </a:solidFill>
              <a:prstDash val="dash"/>
            </a:ln>
          </c:spPr>
          <c:marker>
            <c:symbol val="none"/>
          </c:marker>
          <c:cat>
            <c:strRef>
              <c:f>Reproductive!$P$189:$P$191</c:f>
              <c:strCache>
                <c:ptCount val="3"/>
                <c:pt idx="0">
                  <c:v>2014/15</c:v>
                </c:pt>
                <c:pt idx="1">
                  <c:v>2015/16</c:v>
                </c:pt>
                <c:pt idx="2">
                  <c:v>2016/17</c:v>
                </c:pt>
              </c:strCache>
            </c:strRef>
          </c:cat>
          <c:val>
            <c:numRef>
              <c:f>Reproductive!$W$189:$W$191</c:f>
              <c:numCache>
                <c:formatCode>0\%</c:formatCode>
                <c:ptCount val="3"/>
                <c:pt idx="0">
                  <c:v>90</c:v>
                </c:pt>
                <c:pt idx="1">
                  <c:v>90</c:v>
                </c:pt>
                <c:pt idx="2">
                  <c:v>90</c:v>
                </c:pt>
              </c:numCache>
            </c:numRef>
          </c:val>
          <c:smooth val="0"/>
        </c:ser>
        <c:dLbls>
          <c:showLegendKey val="0"/>
          <c:showVal val="0"/>
          <c:showCatName val="0"/>
          <c:showSerName val="0"/>
          <c:showPercent val="0"/>
          <c:showBubbleSize val="0"/>
        </c:dLbls>
        <c:marker val="1"/>
        <c:smooth val="0"/>
        <c:axId val="157463296"/>
        <c:axId val="157461504"/>
      </c:lineChart>
      <c:catAx>
        <c:axId val="157458432"/>
        <c:scaling>
          <c:orientation val="minMax"/>
        </c:scaling>
        <c:delete val="0"/>
        <c:axPos val="b"/>
        <c:majorTickMark val="out"/>
        <c:minorTickMark val="none"/>
        <c:tickLblPos val="nextTo"/>
        <c:crossAx val="157459968"/>
        <c:crosses val="autoZero"/>
        <c:auto val="1"/>
        <c:lblAlgn val="ctr"/>
        <c:lblOffset val="100"/>
        <c:noMultiLvlLbl val="0"/>
      </c:catAx>
      <c:valAx>
        <c:axId val="157459968"/>
        <c:scaling>
          <c:orientation val="minMax"/>
          <c:max val="95"/>
          <c:min val="70"/>
        </c:scaling>
        <c:delete val="0"/>
        <c:axPos val="l"/>
        <c:majorGridlines>
          <c:spPr>
            <a:ln>
              <a:noFill/>
            </a:ln>
          </c:spPr>
        </c:majorGridlines>
        <c:numFmt formatCode="0\%" sourceLinked="1"/>
        <c:majorTickMark val="out"/>
        <c:minorTickMark val="none"/>
        <c:tickLblPos val="nextTo"/>
        <c:crossAx val="157458432"/>
        <c:crosses val="autoZero"/>
        <c:crossBetween val="between"/>
      </c:valAx>
      <c:valAx>
        <c:axId val="157461504"/>
        <c:scaling>
          <c:orientation val="minMax"/>
          <c:max val="95"/>
          <c:min val="65"/>
        </c:scaling>
        <c:delete val="1"/>
        <c:axPos val="r"/>
        <c:numFmt formatCode="0\%" sourceLinked="1"/>
        <c:majorTickMark val="out"/>
        <c:minorTickMark val="none"/>
        <c:tickLblPos val="nextTo"/>
        <c:crossAx val="157463296"/>
        <c:crosses val="max"/>
        <c:crossBetween val="midCat"/>
      </c:valAx>
      <c:catAx>
        <c:axId val="157463296"/>
        <c:scaling>
          <c:orientation val="minMax"/>
        </c:scaling>
        <c:delete val="0"/>
        <c:axPos val="t"/>
        <c:majorTickMark val="none"/>
        <c:minorTickMark val="none"/>
        <c:tickLblPos val="none"/>
        <c:spPr>
          <a:ln>
            <a:noFill/>
          </a:ln>
        </c:spPr>
        <c:crossAx val="157461504"/>
        <c:crosses val="max"/>
        <c:auto val="1"/>
        <c:lblAlgn val="ctr"/>
        <c:lblOffset val="100"/>
        <c:noMultiLvlLbl val="0"/>
      </c:catAx>
      <c:spPr>
        <a:noFill/>
      </c:spPr>
    </c:plotArea>
    <c:legend>
      <c:legendPos val="b"/>
      <c:layout>
        <c:manualLayout>
          <c:xMode val="edge"/>
          <c:yMode val="edge"/>
          <c:x val="7.2934754913007039E-3"/>
          <c:y val="0.73722082371792974"/>
          <c:w val="0.97606055116405466"/>
          <c:h val="0.2015361623658472"/>
        </c:manualLayout>
      </c:layout>
      <c:overlay val="0"/>
    </c:legend>
    <c:plotVisOnly val="1"/>
    <c:dispBlanksAs val="gap"/>
    <c:showDLblsOverMax val="0"/>
  </c:chart>
  <c:spPr>
    <a:noFill/>
    <a:ln>
      <a:noFill/>
    </a:ln>
  </c:spPr>
  <c:txPr>
    <a:bodyPr/>
    <a:lstStyle/>
    <a:p>
      <a:pPr>
        <a:defRPr sz="900">
          <a:solidFill>
            <a:srgbClr val="767676"/>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302301932518226E-2"/>
          <c:y val="4.2125723314600315E-2"/>
          <c:w val="0.90048424319789477"/>
          <c:h val="0.69445849309590457"/>
        </c:manualLayout>
      </c:layout>
      <c:lineChart>
        <c:grouping val="standard"/>
        <c:varyColors val="0"/>
        <c:ser>
          <c:idx val="3"/>
          <c:order val="0"/>
          <c:tx>
            <c:strRef>
              <c:f>Reproductive!$Q$130</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strRef>
              <c:f>Reproductive!$P$131:$P$139</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Reproductive!$Q$131:$Q$139</c:f>
              <c:numCache>
                <c:formatCode>General</c:formatCode>
                <c:ptCount val="9"/>
                <c:pt idx="0">
                  <c:v>132.565198538066</c:v>
                </c:pt>
                <c:pt idx="1">
                  <c:v>132.30885012684701</c:v>
                </c:pt>
                <c:pt idx="2">
                  <c:v>132.60840737302701</c:v>
                </c:pt>
                <c:pt idx="3">
                  <c:v>153.99988244283799</c:v>
                </c:pt>
                <c:pt idx="4">
                  <c:v>139.232134776706</c:v>
                </c:pt>
                <c:pt idx="5">
                  <c:v>129.26756076729501</c:v>
                </c:pt>
                <c:pt idx="6">
                  <c:v>151.60041804963799</c:v>
                </c:pt>
                <c:pt idx="7">
                  <c:v>209.03954802259901</c:v>
                </c:pt>
                <c:pt idx="8">
                  <c:v>170.9978625</c:v>
                </c:pt>
              </c:numCache>
            </c:numRef>
          </c:val>
          <c:smooth val="0"/>
        </c:ser>
        <c:ser>
          <c:idx val="2"/>
          <c:order val="1"/>
          <c:tx>
            <c:strRef>
              <c:f>Reproductive!$R$5</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strRef>
              <c:f>Reproductive!$P$131:$P$139</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Reproductive!$R$131:$R$139</c:f>
              <c:numCache>
                <c:formatCode>General</c:formatCode>
                <c:ptCount val="9"/>
                <c:pt idx="0">
                  <c:v>136.552828875671</c:v>
                </c:pt>
                <c:pt idx="1">
                  <c:v>123.47743321285699</c:v>
                </c:pt>
                <c:pt idx="2">
                  <c:v>156.070103620315</c:v>
                </c:pt>
                <c:pt idx="3">
                  <c:v>133.164156229193</c:v>
                </c:pt>
                <c:pt idx="4">
                  <c:v>133.39483624848799</c:v>
                </c:pt>
                <c:pt idx="5">
                  <c:v>159.89373216569899</c:v>
                </c:pt>
                <c:pt idx="6">
                  <c:v>186.49620259376999</c:v>
                </c:pt>
                <c:pt idx="7">
                  <c:v>220.23499800336401</c:v>
                </c:pt>
                <c:pt idx="8">
                  <c:v>211.16138760000001</c:v>
                </c:pt>
              </c:numCache>
            </c:numRef>
          </c:val>
          <c:smooth val="0"/>
        </c:ser>
        <c:ser>
          <c:idx val="1"/>
          <c:order val="2"/>
          <c:tx>
            <c:strRef>
              <c:f>Reproductive!$S$5</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strRef>
              <c:f>Reproductive!$P$131:$P$139</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Reproductive!$S$131:$S$139</c:f>
              <c:numCache>
                <c:formatCode>General</c:formatCode>
                <c:ptCount val="9"/>
                <c:pt idx="0">
                  <c:v>356.78027556200101</c:v>
                </c:pt>
                <c:pt idx="1">
                  <c:v>363.32179930795797</c:v>
                </c:pt>
                <c:pt idx="2">
                  <c:v>391.88365409736099</c:v>
                </c:pt>
                <c:pt idx="3">
                  <c:v>395.931658752815</c:v>
                </c:pt>
                <c:pt idx="4">
                  <c:v>420.53097345132699</c:v>
                </c:pt>
                <c:pt idx="5">
                  <c:v>393.56194721473798</c:v>
                </c:pt>
                <c:pt idx="6">
                  <c:v>330.27472223757701</c:v>
                </c:pt>
                <c:pt idx="7">
                  <c:v>282.96239865048699</c:v>
                </c:pt>
                <c:pt idx="8">
                  <c:v>240.2418615</c:v>
                </c:pt>
              </c:numCache>
            </c:numRef>
          </c:val>
          <c:smooth val="0"/>
        </c:ser>
        <c:ser>
          <c:idx val="0"/>
          <c:order val="3"/>
          <c:tx>
            <c:strRef>
              <c:f>Reproductive!$T$5</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strRef>
              <c:f>Reproductive!$P$131:$P$139</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Reproductive!$T$131:$T$139</c:f>
              <c:numCache>
                <c:formatCode>General</c:formatCode>
                <c:ptCount val="9"/>
                <c:pt idx="0">
                  <c:v>211.95940373523399</c:v>
                </c:pt>
                <c:pt idx="1">
                  <c:v>210.37620667096701</c:v>
                </c:pt>
                <c:pt idx="2">
                  <c:v>236.825503723282</c:v>
                </c:pt>
                <c:pt idx="3">
                  <c:v>224.18068963584599</c:v>
                </c:pt>
                <c:pt idx="4">
                  <c:v>217.632580710198</c:v>
                </c:pt>
                <c:pt idx="5">
                  <c:v>203.290322902182</c:v>
                </c:pt>
                <c:pt idx="6">
                  <c:v>191.729640836078</c:v>
                </c:pt>
                <c:pt idx="7">
                  <c:v>191.81349098086801</c:v>
                </c:pt>
                <c:pt idx="8">
                  <c:v>198.57484059999999</c:v>
                </c:pt>
              </c:numCache>
            </c:numRef>
          </c:val>
          <c:smooth val="0"/>
        </c:ser>
        <c:ser>
          <c:idx val="4"/>
          <c:order val="4"/>
          <c:tx>
            <c:strRef>
              <c:f>Reproductive!$U$5</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strRef>
              <c:f>Reproductive!$P$131:$P$139</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Reproductive!$U$131:$U$139</c:f>
              <c:numCache>
                <c:formatCode>General</c:formatCode>
                <c:ptCount val="9"/>
                <c:pt idx="0">
                  <c:v>216.402398749128</c:v>
                </c:pt>
                <c:pt idx="1">
                  <c:v>228.842708399028</c:v>
                </c:pt>
                <c:pt idx="2">
                  <c:v>245.491248869553</c:v>
                </c:pt>
                <c:pt idx="3">
                  <c:v>239.721266570403</c:v>
                </c:pt>
                <c:pt idx="4">
                  <c:v>228.36387680306299</c:v>
                </c:pt>
                <c:pt idx="5">
                  <c:v>235.69763119656699</c:v>
                </c:pt>
                <c:pt idx="6">
                  <c:v>236.42876680425701</c:v>
                </c:pt>
                <c:pt idx="7">
                  <c:v>236.98418234251099</c:v>
                </c:pt>
                <c:pt idx="8">
                  <c:v>242.36449099999999</c:v>
                </c:pt>
              </c:numCache>
            </c:numRef>
          </c:val>
          <c:smooth val="0"/>
        </c:ser>
        <c:dLbls>
          <c:showLegendKey val="0"/>
          <c:showVal val="0"/>
          <c:showCatName val="0"/>
          <c:showSerName val="0"/>
          <c:showPercent val="0"/>
          <c:showBubbleSize val="0"/>
        </c:dLbls>
        <c:marker val="1"/>
        <c:smooth val="0"/>
        <c:axId val="157554560"/>
        <c:axId val="157556736"/>
      </c:lineChart>
      <c:catAx>
        <c:axId val="157554560"/>
        <c:scaling>
          <c:orientation val="minMax"/>
        </c:scaling>
        <c:delete val="0"/>
        <c:axPos val="b"/>
        <c:numFmt formatCode="General" sourceLinked="1"/>
        <c:majorTickMark val="out"/>
        <c:minorTickMark val="none"/>
        <c:tickLblPos val="nextTo"/>
        <c:crossAx val="157556736"/>
        <c:crosses val="autoZero"/>
        <c:auto val="1"/>
        <c:lblAlgn val="ctr"/>
        <c:lblOffset val="100"/>
        <c:noMultiLvlLbl val="0"/>
      </c:catAx>
      <c:valAx>
        <c:axId val="157556736"/>
        <c:scaling>
          <c:orientation val="minMax"/>
          <c:max val="500"/>
        </c:scaling>
        <c:delete val="0"/>
        <c:axPos val="l"/>
        <c:majorGridlines>
          <c:spPr>
            <a:ln>
              <a:noFill/>
            </a:ln>
          </c:spPr>
        </c:majorGridlines>
        <c:numFmt formatCode="0" sourceLinked="0"/>
        <c:majorTickMark val="out"/>
        <c:minorTickMark val="none"/>
        <c:tickLblPos val="nextTo"/>
        <c:crossAx val="157554560"/>
        <c:crosses val="autoZero"/>
        <c:crossBetween val="between"/>
      </c:valAx>
      <c:spPr>
        <a:noFill/>
        <a:ln>
          <a:noFill/>
        </a:ln>
      </c:spPr>
    </c:plotArea>
    <c:legend>
      <c:legendPos val="b"/>
      <c:layout>
        <c:manualLayout>
          <c:xMode val="edge"/>
          <c:yMode val="edge"/>
          <c:x val="5.0000067493476755E-2"/>
          <c:y val="0.88087847851144407"/>
          <c:w val="0.89999986501304652"/>
          <c:h val="0.1191215214885559"/>
        </c:manualLayout>
      </c:layout>
      <c:overlay val="0"/>
    </c:legend>
    <c:plotVisOnly val="1"/>
    <c:dispBlanksAs val="gap"/>
    <c:showDLblsOverMax val="0"/>
  </c:chart>
  <c:spPr>
    <a:noFill/>
    <a:ln>
      <a:noFill/>
    </a:ln>
  </c:spPr>
  <c:txPr>
    <a:bodyPr/>
    <a:lstStyle/>
    <a:p>
      <a:pPr>
        <a:defRPr sz="9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679985310162221E-2"/>
          <c:y val="4.2125723314600315E-2"/>
          <c:w val="0.92513214965218715"/>
          <c:h val="0.69867955563618189"/>
        </c:manualLayout>
      </c:layout>
      <c:lineChart>
        <c:grouping val="standard"/>
        <c:varyColors val="0"/>
        <c:ser>
          <c:idx val="3"/>
          <c:order val="0"/>
          <c:tx>
            <c:strRef>
              <c:f>Reproductive!$Q$5</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strRef>
              <c:f>Reproductive!$P$114:$P$122</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Reproductive!$Q$114:$Q$122</c:f>
              <c:numCache>
                <c:formatCode>General</c:formatCode>
                <c:ptCount val="9"/>
                <c:pt idx="0">
                  <c:v>110.26451093353199</c:v>
                </c:pt>
                <c:pt idx="1">
                  <c:v>150.51649005255899</c:v>
                </c:pt>
                <c:pt idx="2">
                  <c:v>135.019469325264</c:v>
                </c:pt>
                <c:pt idx="3">
                  <c:v>105.801445953095</c:v>
                </c:pt>
                <c:pt idx="4">
                  <c:v>84.699548655829801</c:v>
                </c:pt>
                <c:pt idx="5">
                  <c:v>152.35105376145501</c:v>
                </c:pt>
                <c:pt idx="6">
                  <c:v>105.66089742853499</c:v>
                </c:pt>
                <c:pt idx="7">
                  <c:v>100.564971751412</c:v>
                </c:pt>
                <c:pt idx="8">
                  <c:v>106.8736641</c:v>
                </c:pt>
              </c:numCache>
            </c:numRef>
          </c:val>
          <c:smooth val="0"/>
        </c:ser>
        <c:ser>
          <c:idx val="2"/>
          <c:order val="1"/>
          <c:tx>
            <c:strRef>
              <c:f>Reproductive!$R$5</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strRef>
              <c:f>Reproductive!$P$114:$P$122</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Reproductive!$R$114:$R$122</c:f>
              <c:numCache>
                <c:formatCode>General</c:formatCode>
                <c:ptCount val="9"/>
                <c:pt idx="0">
                  <c:v>111.605677446462</c:v>
                </c:pt>
                <c:pt idx="1">
                  <c:v>137.62588910183001</c:v>
                </c:pt>
                <c:pt idx="2">
                  <c:v>127.92631444288099</c:v>
                </c:pt>
                <c:pt idx="3">
                  <c:v>131.907890604389</c:v>
                </c:pt>
                <c:pt idx="4">
                  <c:v>138.381559098899</c:v>
                </c:pt>
                <c:pt idx="5">
                  <c:v>132.834792876119</c:v>
                </c:pt>
                <c:pt idx="6">
                  <c:v>116.56012662110599</c:v>
                </c:pt>
                <c:pt idx="7">
                  <c:v>140.369559166979</c:v>
                </c:pt>
                <c:pt idx="8">
                  <c:v>115.8371041</c:v>
                </c:pt>
              </c:numCache>
            </c:numRef>
          </c:val>
          <c:smooth val="0"/>
        </c:ser>
        <c:ser>
          <c:idx val="1"/>
          <c:order val="2"/>
          <c:tx>
            <c:strRef>
              <c:f>Reproductive!$S$5</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strRef>
              <c:f>Reproductive!$P$114:$P$122</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Reproductive!$S$114:$S$122</c:f>
              <c:numCache>
                <c:formatCode>General</c:formatCode>
                <c:ptCount val="9"/>
                <c:pt idx="0">
                  <c:v>160.98622189992699</c:v>
                </c:pt>
                <c:pt idx="1">
                  <c:v>142.733564013841</c:v>
                </c:pt>
                <c:pt idx="2">
                  <c:v>190.13614328427499</c:v>
                </c:pt>
                <c:pt idx="3">
                  <c:v>166.406059475821</c:v>
                </c:pt>
                <c:pt idx="4">
                  <c:v>168.49557522123899</c:v>
                </c:pt>
                <c:pt idx="5">
                  <c:v>160.810258001721</c:v>
                </c:pt>
                <c:pt idx="6">
                  <c:v>135.42645514344099</c:v>
                </c:pt>
                <c:pt idx="7">
                  <c:v>125.156445556946</c:v>
                </c:pt>
                <c:pt idx="8">
                  <c:v>118.7712574</c:v>
                </c:pt>
              </c:numCache>
            </c:numRef>
          </c:val>
          <c:smooth val="0"/>
        </c:ser>
        <c:ser>
          <c:idx val="0"/>
          <c:order val="3"/>
          <c:tx>
            <c:strRef>
              <c:f>Reproductive!$T$5</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strRef>
              <c:f>Reproductive!$P$114:$P$122</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Reproductive!$T$114:$T$122</c:f>
              <c:numCache>
                <c:formatCode>General</c:formatCode>
                <c:ptCount val="9"/>
                <c:pt idx="0">
                  <c:v>106.472148513615</c:v>
                </c:pt>
                <c:pt idx="1">
                  <c:v>109.51020143023101</c:v>
                </c:pt>
                <c:pt idx="2">
                  <c:v>120.59337213147001</c:v>
                </c:pt>
                <c:pt idx="3">
                  <c:v>117.744902391327</c:v>
                </c:pt>
                <c:pt idx="4">
                  <c:v>118.52267351220399</c:v>
                </c:pt>
                <c:pt idx="5">
                  <c:v>115.42544443281599</c:v>
                </c:pt>
                <c:pt idx="6">
                  <c:v>109.155226980271</c:v>
                </c:pt>
                <c:pt idx="7">
                  <c:v>114.80195306391001</c:v>
                </c:pt>
                <c:pt idx="8">
                  <c:v>109.5023786</c:v>
                </c:pt>
              </c:numCache>
            </c:numRef>
          </c:val>
          <c:smooth val="0"/>
        </c:ser>
        <c:ser>
          <c:idx val="4"/>
          <c:order val="4"/>
          <c:tx>
            <c:strRef>
              <c:f>Reproductive!$U$5</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strRef>
              <c:f>Reproductive!$P$114:$P$122</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Reproductive!$U$114:$U$122</c:f>
              <c:numCache>
                <c:formatCode>General</c:formatCode>
                <c:ptCount val="9"/>
                <c:pt idx="0">
                  <c:v>89.290712123982601</c:v>
                </c:pt>
                <c:pt idx="1">
                  <c:v>91.578133052503702</c:v>
                </c:pt>
                <c:pt idx="2">
                  <c:v>95.735242651660002</c:v>
                </c:pt>
                <c:pt idx="3">
                  <c:v>96.099221910510707</c:v>
                </c:pt>
                <c:pt idx="4">
                  <c:v>94.709593574790404</c:v>
                </c:pt>
                <c:pt idx="5">
                  <c:v>89.623296800669806</c:v>
                </c:pt>
                <c:pt idx="6">
                  <c:v>89.648415675182093</c:v>
                </c:pt>
                <c:pt idx="7">
                  <c:v>90.927153245727993</c:v>
                </c:pt>
                <c:pt idx="8">
                  <c:v>90.275092979999997</c:v>
                </c:pt>
              </c:numCache>
            </c:numRef>
          </c:val>
          <c:smooth val="0"/>
        </c:ser>
        <c:dLbls>
          <c:showLegendKey val="0"/>
          <c:showVal val="0"/>
          <c:showCatName val="0"/>
          <c:showSerName val="0"/>
          <c:showPercent val="0"/>
          <c:showBubbleSize val="0"/>
        </c:dLbls>
        <c:marker val="1"/>
        <c:smooth val="0"/>
        <c:axId val="157673728"/>
        <c:axId val="157802880"/>
      </c:lineChart>
      <c:catAx>
        <c:axId val="157673728"/>
        <c:scaling>
          <c:orientation val="minMax"/>
        </c:scaling>
        <c:delete val="0"/>
        <c:axPos val="b"/>
        <c:numFmt formatCode="General" sourceLinked="1"/>
        <c:majorTickMark val="out"/>
        <c:minorTickMark val="none"/>
        <c:tickLblPos val="nextTo"/>
        <c:crossAx val="157802880"/>
        <c:crosses val="autoZero"/>
        <c:auto val="1"/>
        <c:lblAlgn val="ctr"/>
        <c:lblOffset val="100"/>
        <c:noMultiLvlLbl val="0"/>
      </c:catAx>
      <c:valAx>
        <c:axId val="157802880"/>
        <c:scaling>
          <c:orientation val="minMax"/>
        </c:scaling>
        <c:delete val="0"/>
        <c:axPos val="l"/>
        <c:majorGridlines>
          <c:spPr>
            <a:ln>
              <a:noFill/>
            </a:ln>
          </c:spPr>
        </c:majorGridlines>
        <c:numFmt formatCode="0" sourceLinked="0"/>
        <c:majorTickMark val="out"/>
        <c:minorTickMark val="none"/>
        <c:tickLblPos val="nextTo"/>
        <c:crossAx val="157673728"/>
        <c:crosses val="autoZero"/>
        <c:crossBetween val="between"/>
      </c:valAx>
      <c:spPr>
        <a:noFill/>
        <a:ln>
          <a:noFill/>
        </a:ln>
      </c:spPr>
    </c:plotArea>
    <c:legend>
      <c:legendPos val="b"/>
      <c:layout>
        <c:manualLayout>
          <c:xMode val="edge"/>
          <c:yMode val="edge"/>
          <c:x val="1.9280921003760818E-2"/>
          <c:y val="0.82498076920372554"/>
          <c:w val="0.94953404050352541"/>
          <c:h val="0.13929987245095268"/>
        </c:manualLayout>
      </c:layout>
      <c:overlay val="0"/>
    </c:legend>
    <c:plotVisOnly val="1"/>
    <c:dispBlanksAs val="gap"/>
    <c:showDLblsOverMax val="0"/>
  </c:chart>
  <c:spPr>
    <a:noFill/>
    <a:ln>
      <a:noFill/>
    </a:ln>
  </c:spPr>
  <c:txPr>
    <a:bodyPr/>
    <a:lstStyle/>
    <a:p>
      <a:pPr>
        <a:defRPr sz="9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Comparison!$H$60</c:f>
              <c:strCache>
                <c:ptCount val="1"/>
                <c:pt idx="0">
                  <c:v>Service users</c:v>
                </c:pt>
              </c:strCache>
            </c:strRef>
          </c:tx>
          <c:spPr>
            <a:solidFill>
              <a:schemeClr val="accent1"/>
            </a:solidFill>
          </c:spPr>
          <c:invertIfNegative val="0"/>
          <c:dLbls>
            <c:txPr>
              <a:bodyPr/>
              <a:lstStyle/>
              <a:p>
                <a:pPr>
                  <a:defRPr sz="900" b="1"/>
                </a:pPr>
                <a:endParaRPr lang="en-US"/>
              </a:p>
            </c:txPr>
            <c:dLblPos val="outEnd"/>
            <c:showLegendKey val="0"/>
            <c:showVal val="1"/>
            <c:showCatName val="0"/>
            <c:showSerName val="0"/>
            <c:showPercent val="0"/>
            <c:showBubbleSize val="0"/>
            <c:showLeaderLines val="0"/>
          </c:dLbls>
          <c:cat>
            <c:strRef>
              <c:f>Comparison!$G$61:$G$67</c:f>
              <c:strCache>
                <c:ptCount val="7"/>
                <c:pt idx="0">
                  <c:v>&lt;20</c:v>
                </c:pt>
                <c:pt idx="1">
                  <c:v>20-24</c:v>
                </c:pt>
                <c:pt idx="2">
                  <c:v>25-34</c:v>
                </c:pt>
                <c:pt idx="3">
                  <c:v>35-44</c:v>
                </c:pt>
                <c:pt idx="4">
                  <c:v>45+</c:v>
                </c:pt>
                <c:pt idx="5">
                  <c:v>Not known</c:v>
                </c:pt>
                <c:pt idx="6">
                  <c:v>Total</c:v>
                </c:pt>
              </c:strCache>
            </c:strRef>
          </c:cat>
          <c:val>
            <c:numRef>
              <c:f>Comparison!$H$61:$H$67</c:f>
              <c:numCache>
                <c:formatCode>0%</c:formatCode>
                <c:ptCount val="7"/>
                <c:pt idx="0">
                  <c:v>0.78396517322691817</c:v>
                </c:pt>
                <c:pt idx="1">
                  <c:v>0.68665616561656162</c:v>
                </c:pt>
                <c:pt idx="2">
                  <c:v>0.59921632721481854</c:v>
                </c:pt>
                <c:pt idx="3">
                  <c:v>0.52818651819447204</c:v>
                </c:pt>
                <c:pt idx="4">
                  <c:v>0.41350176359609547</c:v>
                </c:pt>
                <c:pt idx="5">
                  <c:v>0.41666666666666669</c:v>
                </c:pt>
                <c:pt idx="6">
                  <c:v>0.60493659381821574</c:v>
                </c:pt>
              </c:numCache>
            </c:numRef>
          </c:val>
        </c:ser>
        <c:dLbls>
          <c:showLegendKey val="0"/>
          <c:showVal val="0"/>
          <c:showCatName val="0"/>
          <c:showSerName val="0"/>
          <c:showPercent val="0"/>
          <c:showBubbleSize val="0"/>
        </c:dLbls>
        <c:gapWidth val="50"/>
        <c:axId val="157962624"/>
        <c:axId val="157964160"/>
      </c:barChart>
      <c:catAx>
        <c:axId val="157962624"/>
        <c:scaling>
          <c:orientation val="minMax"/>
        </c:scaling>
        <c:delete val="0"/>
        <c:axPos val="b"/>
        <c:majorTickMark val="out"/>
        <c:minorTickMark val="none"/>
        <c:tickLblPos val="nextTo"/>
        <c:txPr>
          <a:bodyPr/>
          <a:lstStyle/>
          <a:p>
            <a:pPr>
              <a:defRPr sz="900"/>
            </a:pPr>
            <a:endParaRPr lang="en-US"/>
          </a:p>
        </c:txPr>
        <c:crossAx val="157964160"/>
        <c:crosses val="autoZero"/>
        <c:auto val="1"/>
        <c:lblAlgn val="ctr"/>
        <c:lblOffset val="100"/>
        <c:noMultiLvlLbl val="0"/>
      </c:catAx>
      <c:valAx>
        <c:axId val="157964160"/>
        <c:scaling>
          <c:orientation val="minMax"/>
        </c:scaling>
        <c:delete val="0"/>
        <c:axPos val="l"/>
        <c:majorGridlines>
          <c:spPr>
            <a:ln>
              <a:noFill/>
            </a:ln>
          </c:spPr>
        </c:majorGridlines>
        <c:numFmt formatCode="0%" sourceLinked="1"/>
        <c:majorTickMark val="out"/>
        <c:minorTickMark val="none"/>
        <c:tickLblPos val="nextTo"/>
        <c:txPr>
          <a:bodyPr/>
          <a:lstStyle/>
          <a:p>
            <a:pPr>
              <a:defRPr sz="900"/>
            </a:pPr>
            <a:endParaRPr lang="en-US"/>
          </a:p>
        </c:txPr>
        <c:crossAx val="157962624"/>
        <c:crosses val="autoZero"/>
        <c:crossBetween val="between"/>
      </c:valAx>
      <c:spPr>
        <a:noFill/>
      </c:spPr>
    </c:plotArea>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44505703061682"/>
          <c:y val="6.332113935528251E-2"/>
          <c:w val="0.8081562728130558"/>
          <c:h val="0.73653003157927655"/>
        </c:manualLayout>
      </c:layout>
      <c:lineChart>
        <c:grouping val="standard"/>
        <c:varyColors val="0"/>
        <c:ser>
          <c:idx val="3"/>
          <c:order val="0"/>
          <c:tx>
            <c:strRef>
              <c:f>'All STIs'!$X$21</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STIs'!$W$22:$W$27</c:f>
              <c:numCache>
                <c:formatCode>General</c:formatCode>
                <c:ptCount val="6"/>
                <c:pt idx="0">
                  <c:v>2012</c:v>
                </c:pt>
                <c:pt idx="1">
                  <c:v>2013</c:v>
                </c:pt>
                <c:pt idx="2">
                  <c:v>2014</c:v>
                </c:pt>
                <c:pt idx="3">
                  <c:v>2015</c:v>
                </c:pt>
                <c:pt idx="4">
                  <c:v>2016</c:v>
                </c:pt>
                <c:pt idx="5">
                  <c:v>2017</c:v>
                </c:pt>
              </c:numCache>
            </c:numRef>
          </c:cat>
          <c:val>
            <c:numRef>
              <c:f>'All STIs'!$X$22:$X$27</c:f>
              <c:numCache>
                <c:formatCode>_-* #,##0_-;\-* #,##0_-;_-* "-"??_-;_-@_-</c:formatCode>
                <c:ptCount val="6"/>
                <c:pt idx="0">
                  <c:v>47862.038999999997</c:v>
                </c:pt>
                <c:pt idx="1">
                  <c:v>53104.847999999998</c:v>
                </c:pt>
                <c:pt idx="2">
                  <c:v>55181.800999999999</c:v>
                </c:pt>
                <c:pt idx="3">
                  <c:v>59455.144999999997</c:v>
                </c:pt>
                <c:pt idx="4">
                  <c:v>63398.663999999997</c:v>
                </c:pt>
                <c:pt idx="5">
                  <c:v>59480.097999999998</c:v>
                </c:pt>
              </c:numCache>
            </c:numRef>
          </c:val>
          <c:smooth val="0"/>
        </c:ser>
        <c:ser>
          <c:idx val="2"/>
          <c:order val="1"/>
          <c:tx>
            <c:strRef>
              <c:f>'All STIs'!$Y$21</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STIs'!$W$22:$W$27</c:f>
              <c:numCache>
                <c:formatCode>General</c:formatCode>
                <c:ptCount val="6"/>
                <c:pt idx="0">
                  <c:v>2012</c:v>
                </c:pt>
                <c:pt idx="1">
                  <c:v>2013</c:v>
                </c:pt>
                <c:pt idx="2">
                  <c:v>2014</c:v>
                </c:pt>
                <c:pt idx="3">
                  <c:v>2015</c:v>
                </c:pt>
                <c:pt idx="4">
                  <c:v>2016</c:v>
                </c:pt>
                <c:pt idx="5">
                  <c:v>2017</c:v>
                </c:pt>
              </c:numCache>
            </c:numRef>
          </c:cat>
          <c:val>
            <c:numRef>
              <c:f>'All STIs'!$Y$22:$Y$27</c:f>
              <c:numCache>
                <c:formatCode>_-* #,##0_-;\-* #,##0_-;_-* "-"??_-;_-@_-</c:formatCode>
                <c:ptCount val="6"/>
                <c:pt idx="0">
                  <c:v>41614.519999999997</c:v>
                </c:pt>
                <c:pt idx="1">
                  <c:v>45420.809000000001</c:v>
                </c:pt>
                <c:pt idx="2">
                  <c:v>48879.938000000002</c:v>
                </c:pt>
                <c:pt idx="3">
                  <c:v>53156.379000000001</c:v>
                </c:pt>
                <c:pt idx="4">
                  <c:v>56999.925999999999</c:v>
                </c:pt>
                <c:pt idx="5">
                  <c:v>54202.031000000003</c:v>
                </c:pt>
              </c:numCache>
            </c:numRef>
          </c:val>
          <c:smooth val="0"/>
        </c:ser>
        <c:ser>
          <c:idx val="1"/>
          <c:order val="2"/>
          <c:tx>
            <c:strRef>
              <c:f>'All STIs'!$Z$21</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STIs'!$W$22:$W$27</c:f>
              <c:numCache>
                <c:formatCode>General</c:formatCode>
                <c:ptCount val="6"/>
                <c:pt idx="0">
                  <c:v>2012</c:v>
                </c:pt>
                <c:pt idx="1">
                  <c:v>2013</c:v>
                </c:pt>
                <c:pt idx="2">
                  <c:v>2014</c:v>
                </c:pt>
                <c:pt idx="3">
                  <c:v>2015</c:v>
                </c:pt>
                <c:pt idx="4">
                  <c:v>2016</c:v>
                </c:pt>
                <c:pt idx="5">
                  <c:v>2017</c:v>
                </c:pt>
              </c:numCache>
            </c:numRef>
          </c:cat>
          <c:val>
            <c:numRef>
              <c:f>'All STIs'!$Z$22:$Z$27</c:f>
              <c:numCache>
                <c:formatCode>_-* #,##0_-;\-* #,##0_-;_-* "-"??_-;_-@_-</c:formatCode>
                <c:ptCount val="6"/>
                <c:pt idx="0">
                  <c:v>36699.788999999997</c:v>
                </c:pt>
                <c:pt idx="1">
                  <c:v>37790.281000000003</c:v>
                </c:pt>
                <c:pt idx="2">
                  <c:v>40971.690999999999</c:v>
                </c:pt>
                <c:pt idx="3">
                  <c:v>41273.190999999999</c:v>
                </c:pt>
                <c:pt idx="4">
                  <c:v>39162.894999999997</c:v>
                </c:pt>
                <c:pt idx="5">
                  <c:v>36077.016000000003</c:v>
                </c:pt>
              </c:numCache>
            </c:numRef>
          </c:val>
          <c:smooth val="0"/>
        </c:ser>
        <c:ser>
          <c:idx val="0"/>
          <c:order val="3"/>
          <c:tx>
            <c:strRef>
              <c:f>'All STIs'!$AA$21</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STIs'!$W$22:$W$27</c:f>
              <c:numCache>
                <c:formatCode>General</c:formatCode>
                <c:ptCount val="6"/>
                <c:pt idx="0">
                  <c:v>2012</c:v>
                </c:pt>
                <c:pt idx="1">
                  <c:v>2013</c:v>
                </c:pt>
                <c:pt idx="2">
                  <c:v>2014</c:v>
                </c:pt>
                <c:pt idx="3">
                  <c:v>2015</c:v>
                </c:pt>
                <c:pt idx="4">
                  <c:v>2016</c:v>
                </c:pt>
                <c:pt idx="5">
                  <c:v>2017</c:v>
                </c:pt>
              </c:numCache>
            </c:numRef>
          </c:cat>
          <c:val>
            <c:numRef>
              <c:f>'All STIs'!$AA$22:$AA$27</c:f>
              <c:numCache>
                <c:formatCode>_-* #,##0_-;\-* #,##0_-;_-* "-"??_-;_-@_-</c:formatCode>
                <c:ptCount val="6"/>
                <c:pt idx="0">
                  <c:v>26926.518</c:v>
                </c:pt>
                <c:pt idx="1">
                  <c:v>28707.437999999998</c:v>
                </c:pt>
                <c:pt idx="2">
                  <c:v>30639.315999999999</c:v>
                </c:pt>
                <c:pt idx="3">
                  <c:v>32461.625</c:v>
                </c:pt>
                <c:pt idx="4">
                  <c:v>32986.839999999997</c:v>
                </c:pt>
                <c:pt idx="5">
                  <c:v>31448.995999999999</c:v>
                </c:pt>
              </c:numCache>
            </c:numRef>
          </c:val>
          <c:smooth val="0"/>
        </c:ser>
        <c:ser>
          <c:idx val="4"/>
          <c:order val="4"/>
          <c:tx>
            <c:strRef>
              <c:f>'All STIs'!$AB$21</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STIs'!$W$22:$W$27</c:f>
              <c:numCache>
                <c:formatCode>General</c:formatCode>
                <c:ptCount val="6"/>
                <c:pt idx="0">
                  <c:v>2012</c:v>
                </c:pt>
                <c:pt idx="1">
                  <c:v>2013</c:v>
                </c:pt>
                <c:pt idx="2">
                  <c:v>2014</c:v>
                </c:pt>
                <c:pt idx="3">
                  <c:v>2015</c:v>
                </c:pt>
                <c:pt idx="4">
                  <c:v>2016</c:v>
                </c:pt>
                <c:pt idx="5">
                  <c:v>2017</c:v>
                </c:pt>
              </c:numCache>
            </c:numRef>
          </c:cat>
          <c:val>
            <c:numRef>
              <c:f>'All STIs'!$AB$22:$AB$27</c:f>
              <c:numCache>
                <c:formatCode>_-* #,##0_-;\-* #,##0_-;_-* "-"??_-;_-@_-</c:formatCode>
                <c:ptCount val="6"/>
                <c:pt idx="0">
                  <c:v>14475.573</c:v>
                </c:pt>
                <c:pt idx="1">
                  <c:v>15429.566000000001</c:v>
                </c:pt>
                <c:pt idx="2">
                  <c:v>16219.45</c:v>
                </c:pt>
                <c:pt idx="3">
                  <c:v>16451.695</c:v>
                </c:pt>
                <c:pt idx="4">
                  <c:v>16783.803</c:v>
                </c:pt>
                <c:pt idx="5">
                  <c:v>16739.473000000002</c:v>
                </c:pt>
              </c:numCache>
            </c:numRef>
          </c:val>
          <c:smooth val="0"/>
        </c:ser>
        <c:dLbls>
          <c:showLegendKey val="0"/>
          <c:showVal val="0"/>
          <c:showCatName val="0"/>
          <c:showSerName val="0"/>
          <c:showPercent val="0"/>
          <c:showBubbleSize val="0"/>
        </c:dLbls>
        <c:marker val="1"/>
        <c:smooth val="0"/>
        <c:axId val="158414336"/>
        <c:axId val="158415872"/>
      </c:lineChart>
      <c:catAx>
        <c:axId val="158414336"/>
        <c:scaling>
          <c:orientation val="minMax"/>
        </c:scaling>
        <c:delete val="0"/>
        <c:axPos val="b"/>
        <c:numFmt formatCode="General" sourceLinked="1"/>
        <c:majorTickMark val="out"/>
        <c:minorTickMark val="none"/>
        <c:tickLblPos val="nextTo"/>
        <c:crossAx val="158415872"/>
        <c:crosses val="autoZero"/>
        <c:auto val="1"/>
        <c:lblAlgn val="ctr"/>
        <c:lblOffset val="100"/>
        <c:noMultiLvlLbl val="0"/>
      </c:catAx>
      <c:valAx>
        <c:axId val="158415872"/>
        <c:scaling>
          <c:orientation val="minMax"/>
          <c:max val="70000"/>
        </c:scaling>
        <c:delete val="0"/>
        <c:axPos val="l"/>
        <c:majorGridlines>
          <c:spPr>
            <a:ln>
              <a:noFill/>
            </a:ln>
          </c:spPr>
        </c:majorGridlines>
        <c:numFmt formatCode="#,##0" sourceLinked="0"/>
        <c:majorTickMark val="out"/>
        <c:minorTickMark val="none"/>
        <c:tickLblPos val="nextTo"/>
        <c:crossAx val="158414336"/>
        <c:crosses val="autoZero"/>
        <c:crossBetween val="between"/>
        <c:majorUnit val="10000"/>
      </c:valAx>
      <c:spPr>
        <a:noFill/>
        <a:ln>
          <a:noFill/>
        </a:ln>
      </c:spPr>
    </c:plotArea>
    <c:legend>
      <c:legendPos val="b"/>
      <c:layout>
        <c:manualLayout>
          <c:xMode val="edge"/>
          <c:yMode val="edge"/>
          <c:x val="0"/>
          <c:y val="0.89105915135201741"/>
          <c:w val="1"/>
          <c:h val="0.10894084864798263"/>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'Population 2016'!$V$37</c:f>
              <c:strCache>
                <c:ptCount val="1"/>
                <c:pt idx="0">
                  <c:v>Lambeth</c:v>
                </c:pt>
              </c:strCache>
            </c:strRef>
          </c:tx>
          <c:spPr>
            <a:solidFill>
              <a:srgbClr val="00A9E0"/>
            </a:solidFill>
          </c:spPr>
          <c:invertIfNegative val="0"/>
          <c:cat>
            <c:strRef>
              <c:f>'Population 2016'!$U$38:$U$44</c:f>
              <c:strCache>
                <c:ptCount val="7"/>
                <c:pt idx="0">
                  <c:v>&lt;15</c:v>
                </c:pt>
                <c:pt idx="1">
                  <c:v>15-19</c:v>
                </c:pt>
                <c:pt idx="2">
                  <c:v>20-24</c:v>
                </c:pt>
                <c:pt idx="3">
                  <c:v>25-34</c:v>
                </c:pt>
                <c:pt idx="4">
                  <c:v>35-44</c:v>
                </c:pt>
                <c:pt idx="5">
                  <c:v>45-64</c:v>
                </c:pt>
                <c:pt idx="6">
                  <c:v>65+</c:v>
                </c:pt>
              </c:strCache>
            </c:strRef>
          </c:cat>
          <c:val>
            <c:numRef>
              <c:f>'Population 2016'!$V$38:$V$44</c:f>
              <c:numCache>
                <c:formatCode>0%</c:formatCode>
                <c:ptCount val="7"/>
                <c:pt idx="0">
                  <c:v>0.16661765661805902</c:v>
                </c:pt>
                <c:pt idx="1">
                  <c:v>4.4387627181076139E-2</c:v>
                </c:pt>
                <c:pt idx="2">
                  <c:v>6.6705255631254581E-2</c:v>
                </c:pt>
                <c:pt idx="3">
                  <c:v>0.27798912286458061</c:v>
                </c:pt>
                <c:pt idx="4">
                  <c:v>0.16322203409242161</c:v>
                </c:pt>
                <c:pt idx="5">
                  <c:v>0.20167892949672356</c:v>
                </c:pt>
                <c:pt idx="6">
                  <c:v>7.9399374115884519E-2</c:v>
                </c:pt>
              </c:numCache>
            </c:numRef>
          </c:val>
        </c:ser>
        <c:ser>
          <c:idx val="1"/>
          <c:order val="1"/>
          <c:tx>
            <c:strRef>
              <c:f>'Population 2016'!$W$37</c:f>
              <c:strCache>
                <c:ptCount val="1"/>
                <c:pt idx="0">
                  <c:v>Southwark</c:v>
                </c:pt>
              </c:strCache>
            </c:strRef>
          </c:tx>
          <c:spPr>
            <a:solidFill>
              <a:srgbClr val="CF0072"/>
            </a:solidFill>
          </c:spPr>
          <c:invertIfNegative val="0"/>
          <c:cat>
            <c:strRef>
              <c:f>'Population 2016'!$U$38:$U$44</c:f>
              <c:strCache>
                <c:ptCount val="7"/>
                <c:pt idx="0">
                  <c:v>&lt;15</c:v>
                </c:pt>
                <c:pt idx="1">
                  <c:v>15-19</c:v>
                </c:pt>
                <c:pt idx="2">
                  <c:v>20-24</c:v>
                </c:pt>
                <c:pt idx="3">
                  <c:v>25-34</c:v>
                </c:pt>
                <c:pt idx="4">
                  <c:v>35-44</c:v>
                </c:pt>
                <c:pt idx="5">
                  <c:v>45-64</c:v>
                </c:pt>
                <c:pt idx="6">
                  <c:v>65+</c:v>
                </c:pt>
              </c:strCache>
            </c:strRef>
          </c:cat>
          <c:val>
            <c:numRef>
              <c:f>'Population 2016'!$W$38:$W$44</c:f>
              <c:numCache>
                <c:formatCode>0%</c:formatCode>
                <c:ptCount val="7"/>
                <c:pt idx="0">
                  <c:v>0.17744621456418155</c:v>
                </c:pt>
                <c:pt idx="1">
                  <c:v>4.7404983074232722E-2</c:v>
                </c:pt>
                <c:pt idx="2">
                  <c:v>7.789703357879707E-2</c:v>
                </c:pt>
                <c:pt idx="3">
                  <c:v>0.24229997914360429</c:v>
                </c:pt>
                <c:pt idx="4">
                  <c:v>0.16215366350612054</c:v>
                </c:pt>
                <c:pt idx="5">
                  <c:v>0.21235019492708282</c:v>
                </c:pt>
                <c:pt idx="6">
                  <c:v>8.0447931205980969E-2</c:v>
                </c:pt>
              </c:numCache>
            </c:numRef>
          </c:val>
        </c:ser>
        <c:ser>
          <c:idx val="2"/>
          <c:order val="2"/>
          <c:tx>
            <c:strRef>
              <c:f>'Population 2016'!$X$37</c:f>
              <c:strCache>
                <c:ptCount val="1"/>
                <c:pt idx="0">
                  <c:v>Lewisham</c:v>
                </c:pt>
              </c:strCache>
            </c:strRef>
          </c:tx>
          <c:spPr>
            <a:solidFill>
              <a:srgbClr val="34B233"/>
            </a:solidFill>
          </c:spPr>
          <c:invertIfNegative val="0"/>
          <c:cat>
            <c:strRef>
              <c:f>'Population 2016'!$U$38:$U$44</c:f>
              <c:strCache>
                <c:ptCount val="7"/>
                <c:pt idx="0">
                  <c:v>&lt;15</c:v>
                </c:pt>
                <c:pt idx="1">
                  <c:v>15-19</c:v>
                </c:pt>
                <c:pt idx="2">
                  <c:v>20-24</c:v>
                </c:pt>
                <c:pt idx="3">
                  <c:v>25-34</c:v>
                </c:pt>
                <c:pt idx="4">
                  <c:v>35-44</c:v>
                </c:pt>
                <c:pt idx="5">
                  <c:v>45-64</c:v>
                </c:pt>
                <c:pt idx="6">
                  <c:v>65+</c:v>
                </c:pt>
              </c:strCache>
            </c:strRef>
          </c:cat>
          <c:val>
            <c:numRef>
              <c:f>'Population 2016'!$X$38:$X$44</c:f>
              <c:numCache>
                <c:formatCode>0%</c:formatCode>
                <c:ptCount val="7"/>
                <c:pt idx="0">
                  <c:v>0.1967193370424519</c:v>
                </c:pt>
                <c:pt idx="1">
                  <c:v>5.062846475277933E-2</c:v>
                </c:pt>
                <c:pt idx="2">
                  <c:v>6.4040842681405002E-2</c:v>
                </c:pt>
                <c:pt idx="3">
                  <c:v>0.19973369287026227</c:v>
                </c:pt>
                <c:pt idx="4">
                  <c:v>0.17359477823909428</c:v>
                </c:pt>
                <c:pt idx="5">
                  <c:v>0.221797706948408</c:v>
                </c:pt>
                <c:pt idx="6">
                  <c:v>9.3485177465599215E-2</c:v>
                </c:pt>
              </c:numCache>
            </c:numRef>
          </c:val>
        </c:ser>
        <c:ser>
          <c:idx val="3"/>
          <c:order val="3"/>
          <c:tx>
            <c:strRef>
              <c:f>'Population 2016'!$Y$37</c:f>
              <c:strCache>
                <c:ptCount val="1"/>
                <c:pt idx="0">
                  <c:v>London</c:v>
                </c:pt>
              </c:strCache>
            </c:strRef>
          </c:tx>
          <c:spPr>
            <a:solidFill>
              <a:srgbClr val="0065BD"/>
            </a:solidFill>
          </c:spPr>
          <c:invertIfNegative val="0"/>
          <c:cat>
            <c:strRef>
              <c:f>'Population 2016'!$U$38:$U$44</c:f>
              <c:strCache>
                <c:ptCount val="7"/>
                <c:pt idx="0">
                  <c:v>&lt;15</c:v>
                </c:pt>
                <c:pt idx="1">
                  <c:v>15-19</c:v>
                </c:pt>
                <c:pt idx="2">
                  <c:v>20-24</c:v>
                </c:pt>
                <c:pt idx="3">
                  <c:v>25-34</c:v>
                </c:pt>
                <c:pt idx="4">
                  <c:v>35-44</c:v>
                </c:pt>
                <c:pt idx="5">
                  <c:v>45-64</c:v>
                </c:pt>
                <c:pt idx="6">
                  <c:v>65+</c:v>
                </c:pt>
              </c:strCache>
            </c:strRef>
          </c:cat>
          <c:val>
            <c:numRef>
              <c:f>'Population 2016'!$Y$38:$Y$44</c:f>
              <c:numCache>
                <c:formatCode>0%</c:formatCode>
                <c:ptCount val="7"/>
                <c:pt idx="0">
                  <c:v>0.19387720776828379</c:v>
                </c:pt>
                <c:pt idx="1">
                  <c:v>5.3330351841502616E-2</c:v>
                </c:pt>
                <c:pt idx="2">
                  <c:v>6.4516647682652195E-2</c:v>
                </c:pt>
                <c:pt idx="3">
                  <c:v>0.19209583861812643</c:v>
                </c:pt>
                <c:pt idx="4">
                  <c:v>0.15846237578907002</c:v>
                </c:pt>
                <c:pt idx="5">
                  <c:v>0.22135797982566938</c:v>
                </c:pt>
                <c:pt idx="6">
                  <c:v>0.11635959847469554</c:v>
                </c:pt>
              </c:numCache>
            </c:numRef>
          </c:val>
        </c:ser>
        <c:ser>
          <c:idx val="4"/>
          <c:order val="4"/>
          <c:tx>
            <c:strRef>
              <c:f>'Population 2016'!$Z$37</c:f>
              <c:strCache>
                <c:ptCount val="1"/>
                <c:pt idx="0">
                  <c:v>England</c:v>
                </c:pt>
              </c:strCache>
            </c:strRef>
          </c:tx>
          <c:spPr>
            <a:solidFill>
              <a:srgbClr val="878787"/>
            </a:solidFill>
          </c:spPr>
          <c:invertIfNegative val="0"/>
          <c:cat>
            <c:strRef>
              <c:f>'Population 2016'!$U$38:$U$44</c:f>
              <c:strCache>
                <c:ptCount val="7"/>
                <c:pt idx="0">
                  <c:v>&lt;15</c:v>
                </c:pt>
                <c:pt idx="1">
                  <c:v>15-19</c:v>
                </c:pt>
                <c:pt idx="2">
                  <c:v>20-24</c:v>
                </c:pt>
                <c:pt idx="3">
                  <c:v>25-34</c:v>
                </c:pt>
                <c:pt idx="4">
                  <c:v>35-44</c:v>
                </c:pt>
                <c:pt idx="5">
                  <c:v>45-64</c:v>
                </c:pt>
                <c:pt idx="6">
                  <c:v>65+</c:v>
                </c:pt>
              </c:strCache>
            </c:strRef>
          </c:cat>
          <c:val>
            <c:numRef>
              <c:f>'Population 2016'!$Z$38:$Z$44</c:f>
              <c:numCache>
                <c:formatCode>0%</c:formatCode>
                <c:ptCount val="7"/>
                <c:pt idx="0">
                  <c:v>0.17962571406740171</c:v>
                </c:pt>
                <c:pt idx="1">
                  <c:v>5.7527070740505545E-2</c:v>
                </c:pt>
                <c:pt idx="2">
                  <c:v>6.4412529571551691E-2</c:v>
                </c:pt>
                <c:pt idx="3">
                  <c:v>0.13680974223325018</c:v>
                </c:pt>
                <c:pt idx="4">
                  <c:v>0.12832504165560921</c:v>
                </c:pt>
                <c:pt idx="5">
                  <c:v>0.25448342530235407</c:v>
                </c:pt>
                <c:pt idx="6">
                  <c:v>0.17881647642932763</c:v>
                </c:pt>
              </c:numCache>
            </c:numRef>
          </c:val>
        </c:ser>
        <c:dLbls>
          <c:showLegendKey val="0"/>
          <c:showVal val="0"/>
          <c:showCatName val="0"/>
          <c:showSerName val="0"/>
          <c:showPercent val="0"/>
          <c:showBubbleSize val="0"/>
        </c:dLbls>
        <c:gapWidth val="25"/>
        <c:axId val="120016896"/>
        <c:axId val="120018432"/>
      </c:barChart>
      <c:catAx>
        <c:axId val="120016896"/>
        <c:scaling>
          <c:orientation val="minMax"/>
        </c:scaling>
        <c:delete val="0"/>
        <c:axPos val="b"/>
        <c:majorTickMark val="out"/>
        <c:minorTickMark val="none"/>
        <c:tickLblPos val="nextTo"/>
        <c:crossAx val="120018432"/>
        <c:crosses val="autoZero"/>
        <c:auto val="1"/>
        <c:lblAlgn val="ctr"/>
        <c:lblOffset val="100"/>
        <c:noMultiLvlLbl val="0"/>
      </c:catAx>
      <c:valAx>
        <c:axId val="120018432"/>
        <c:scaling>
          <c:orientation val="minMax"/>
        </c:scaling>
        <c:delete val="0"/>
        <c:axPos val="l"/>
        <c:numFmt formatCode="0%" sourceLinked="1"/>
        <c:majorTickMark val="out"/>
        <c:minorTickMark val="none"/>
        <c:tickLblPos val="nextTo"/>
        <c:crossAx val="120016896"/>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37569630253575"/>
          <c:y val="4.2125723314600315E-2"/>
          <c:w val="0.87066935369899856"/>
          <c:h val="0.71780795139554066"/>
        </c:manualLayout>
      </c:layout>
      <c:lineChart>
        <c:grouping val="standard"/>
        <c:varyColors val="0"/>
        <c:ser>
          <c:idx val="3"/>
          <c:order val="0"/>
          <c:tx>
            <c:strRef>
              <c:f>'All STIs'!$Q$7</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layout/>
              <c:showLegendKey val="0"/>
              <c:showVal val="1"/>
              <c:showCatName val="0"/>
              <c:showSerName val="0"/>
              <c:showPercent val="0"/>
              <c:showBubbleSize val="0"/>
            </c:dLbl>
            <c:txPr>
              <a:bodyPr/>
              <a:lstStyle/>
              <a:p>
                <a:pPr>
                  <a:defRPr lang="en-GB" b="1"/>
                </a:pPr>
                <a:endParaRPr lang="en-US"/>
              </a:p>
            </c:txPr>
            <c:showLegendKey val="0"/>
            <c:showVal val="0"/>
            <c:showCatName val="0"/>
            <c:showSerName val="0"/>
            <c:showPercent val="0"/>
            <c:showBubbleSize val="0"/>
          </c:dLbls>
          <c:cat>
            <c:numRef>
              <c:f>'All STIs'!$P$8:$P$13</c:f>
              <c:numCache>
                <c:formatCode>General</c:formatCode>
                <c:ptCount val="6"/>
                <c:pt idx="0">
                  <c:v>2012</c:v>
                </c:pt>
                <c:pt idx="1">
                  <c:v>2013</c:v>
                </c:pt>
                <c:pt idx="2">
                  <c:v>2014</c:v>
                </c:pt>
                <c:pt idx="3">
                  <c:v>2015</c:v>
                </c:pt>
                <c:pt idx="4">
                  <c:v>2016</c:v>
                </c:pt>
                <c:pt idx="5">
                  <c:v>2017</c:v>
                </c:pt>
              </c:numCache>
            </c:numRef>
          </c:cat>
          <c:val>
            <c:numRef>
              <c:f>'All STIs'!$Q$8:$Q$13</c:f>
              <c:numCache>
                <c:formatCode>#,##0</c:formatCode>
                <c:ptCount val="6"/>
                <c:pt idx="0">
                  <c:v>3192.0120000000002</c:v>
                </c:pt>
                <c:pt idx="1">
                  <c:v>3436.2008999999998</c:v>
                </c:pt>
                <c:pt idx="2">
                  <c:v>3592.1260000000002</c:v>
                </c:pt>
                <c:pt idx="3">
                  <c:v>3471.3908999999999</c:v>
                </c:pt>
                <c:pt idx="4">
                  <c:v>3133.1350000000002</c:v>
                </c:pt>
                <c:pt idx="5">
                  <c:v>2924.8164000000002</c:v>
                </c:pt>
              </c:numCache>
            </c:numRef>
          </c:val>
          <c:smooth val="0"/>
        </c:ser>
        <c:ser>
          <c:idx val="2"/>
          <c:order val="1"/>
          <c:tx>
            <c:strRef>
              <c:f>'All STIs'!$R$7</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STIs'!$P$8:$P$13</c:f>
              <c:numCache>
                <c:formatCode>General</c:formatCode>
                <c:ptCount val="6"/>
                <c:pt idx="0">
                  <c:v>2012</c:v>
                </c:pt>
                <c:pt idx="1">
                  <c:v>2013</c:v>
                </c:pt>
                <c:pt idx="2">
                  <c:v>2014</c:v>
                </c:pt>
                <c:pt idx="3">
                  <c:v>2015</c:v>
                </c:pt>
                <c:pt idx="4">
                  <c:v>2016</c:v>
                </c:pt>
                <c:pt idx="5">
                  <c:v>2017</c:v>
                </c:pt>
              </c:numCache>
            </c:numRef>
          </c:cat>
          <c:val>
            <c:numRef>
              <c:f>'All STIs'!$R$8:$R$13</c:f>
              <c:numCache>
                <c:formatCode>#,##0</c:formatCode>
                <c:ptCount val="6"/>
                <c:pt idx="0">
                  <c:v>2390.6079</c:v>
                </c:pt>
                <c:pt idx="1">
                  <c:v>2596.5720000000001</c:v>
                </c:pt>
                <c:pt idx="2">
                  <c:v>2694.6880000000001</c:v>
                </c:pt>
                <c:pt idx="3">
                  <c:v>2877.4389999999999</c:v>
                </c:pt>
                <c:pt idx="4">
                  <c:v>2642.6658000000002</c:v>
                </c:pt>
                <c:pt idx="5">
                  <c:v>2495.7085000000002</c:v>
                </c:pt>
              </c:numCache>
            </c:numRef>
          </c:val>
          <c:smooth val="0"/>
        </c:ser>
        <c:ser>
          <c:idx val="1"/>
          <c:order val="2"/>
          <c:tx>
            <c:strRef>
              <c:f>'All STIs'!$S$7</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STIs'!$P$8:$P$13</c:f>
              <c:numCache>
                <c:formatCode>General</c:formatCode>
                <c:ptCount val="6"/>
                <c:pt idx="0">
                  <c:v>2012</c:v>
                </c:pt>
                <c:pt idx="1">
                  <c:v>2013</c:v>
                </c:pt>
                <c:pt idx="2">
                  <c:v>2014</c:v>
                </c:pt>
                <c:pt idx="3">
                  <c:v>2015</c:v>
                </c:pt>
                <c:pt idx="4">
                  <c:v>2016</c:v>
                </c:pt>
                <c:pt idx="5">
                  <c:v>2017</c:v>
                </c:pt>
              </c:numCache>
            </c:numRef>
          </c:cat>
          <c:val>
            <c:numRef>
              <c:f>'All STIs'!$S$8:$S$13</c:f>
              <c:numCache>
                <c:formatCode>#,##0</c:formatCode>
                <c:ptCount val="6"/>
                <c:pt idx="0">
                  <c:v>2305.2671</c:v>
                </c:pt>
                <c:pt idx="1">
                  <c:v>2233.6781999999998</c:v>
                </c:pt>
                <c:pt idx="2">
                  <c:v>2311.8737999999998</c:v>
                </c:pt>
                <c:pt idx="3">
                  <c:v>2186.4479999999999</c:v>
                </c:pt>
                <c:pt idx="4">
                  <c:v>1952.4729</c:v>
                </c:pt>
                <c:pt idx="5">
                  <c:v>1600.8538000000001</c:v>
                </c:pt>
              </c:numCache>
            </c:numRef>
          </c:val>
          <c:smooth val="0"/>
        </c:ser>
        <c:ser>
          <c:idx val="0"/>
          <c:order val="3"/>
          <c:tx>
            <c:strRef>
              <c:f>'All STIs'!$T$7</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STIs'!$P$8:$P$13</c:f>
              <c:numCache>
                <c:formatCode>General</c:formatCode>
                <c:ptCount val="6"/>
                <c:pt idx="0">
                  <c:v>2012</c:v>
                </c:pt>
                <c:pt idx="1">
                  <c:v>2013</c:v>
                </c:pt>
                <c:pt idx="2">
                  <c:v>2014</c:v>
                </c:pt>
                <c:pt idx="3">
                  <c:v>2015</c:v>
                </c:pt>
                <c:pt idx="4">
                  <c:v>2016</c:v>
                </c:pt>
                <c:pt idx="5">
                  <c:v>2017</c:v>
                </c:pt>
              </c:numCache>
            </c:numRef>
          </c:cat>
          <c:val>
            <c:numRef>
              <c:f>'All STIs'!$T$8:$T$13</c:f>
              <c:numCache>
                <c:formatCode>#,##0</c:formatCode>
                <c:ptCount val="6"/>
                <c:pt idx="0">
                  <c:v>1382.9861000000001</c:v>
                </c:pt>
                <c:pt idx="1">
                  <c:v>1393.1641</c:v>
                </c:pt>
                <c:pt idx="2">
                  <c:v>1443.5444</c:v>
                </c:pt>
                <c:pt idx="3">
                  <c:v>1444.1907000000001</c:v>
                </c:pt>
                <c:pt idx="4">
                  <c:v>1354.5565999999999</c:v>
                </c:pt>
                <c:pt idx="5">
                  <c:v>1335.126</c:v>
                </c:pt>
              </c:numCache>
            </c:numRef>
          </c:val>
          <c:smooth val="0"/>
        </c:ser>
        <c:ser>
          <c:idx val="4"/>
          <c:order val="4"/>
          <c:tx>
            <c:strRef>
              <c:f>'All STIs'!$U$7</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'All STIs'!$P$8:$P$13</c:f>
              <c:numCache>
                <c:formatCode>General</c:formatCode>
                <c:ptCount val="6"/>
                <c:pt idx="0">
                  <c:v>2012</c:v>
                </c:pt>
                <c:pt idx="1">
                  <c:v>2013</c:v>
                </c:pt>
                <c:pt idx="2">
                  <c:v>2014</c:v>
                </c:pt>
                <c:pt idx="3">
                  <c:v>2015</c:v>
                </c:pt>
                <c:pt idx="4">
                  <c:v>2016</c:v>
                </c:pt>
                <c:pt idx="5">
                  <c:v>2017</c:v>
                </c:pt>
              </c:numCache>
            </c:numRef>
          </c:cat>
          <c:val>
            <c:numRef>
              <c:f>'All STIs'!$U$8:$U$13</c:f>
              <c:numCache>
                <c:formatCode>#,##0</c:formatCode>
                <c:ptCount val="6"/>
                <c:pt idx="0">
                  <c:v>814.95532000000003</c:v>
                </c:pt>
                <c:pt idx="1">
                  <c:v>823.09154999999998</c:v>
                </c:pt>
                <c:pt idx="2">
                  <c:v>817.89520000000005</c:v>
                </c:pt>
                <c:pt idx="3">
                  <c:v>783.37067000000002</c:v>
                </c:pt>
                <c:pt idx="4">
                  <c:v>751.36517000000003</c:v>
                </c:pt>
                <c:pt idx="5">
                  <c:v>743.11084000000005</c:v>
                </c:pt>
              </c:numCache>
            </c:numRef>
          </c:val>
          <c:smooth val="0"/>
        </c:ser>
        <c:dLbls>
          <c:showLegendKey val="0"/>
          <c:showVal val="0"/>
          <c:showCatName val="0"/>
          <c:showSerName val="0"/>
          <c:showPercent val="0"/>
          <c:showBubbleSize val="0"/>
        </c:dLbls>
        <c:marker val="1"/>
        <c:smooth val="0"/>
        <c:axId val="181525504"/>
        <c:axId val="181809920"/>
      </c:lineChart>
      <c:catAx>
        <c:axId val="181525504"/>
        <c:scaling>
          <c:orientation val="minMax"/>
        </c:scaling>
        <c:delete val="0"/>
        <c:axPos val="b"/>
        <c:numFmt formatCode="General" sourceLinked="1"/>
        <c:majorTickMark val="out"/>
        <c:minorTickMark val="none"/>
        <c:tickLblPos val="nextTo"/>
        <c:crossAx val="181809920"/>
        <c:crosses val="autoZero"/>
        <c:auto val="1"/>
        <c:lblAlgn val="ctr"/>
        <c:lblOffset val="100"/>
        <c:noMultiLvlLbl val="0"/>
      </c:catAx>
      <c:valAx>
        <c:axId val="181809920"/>
        <c:scaling>
          <c:orientation val="minMax"/>
        </c:scaling>
        <c:delete val="0"/>
        <c:axPos val="l"/>
        <c:majorGridlines>
          <c:spPr>
            <a:ln>
              <a:noFill/>
            </a:ln>
          </c:spPr>
        </c:majorGridlines>
        <c:numFmt formatCode="#,##0" sourceLinked="0"/>
        <c:majorTickMark val="out"/>
        <c:minorTickMark val="none"/>
        <c:tickLblPos val="nextTo"/>
        <c:crossAx val="181525504"/>
        <c:crosses val="autoZero"/>
        <c:crossBetween val="between"/>
      </c:valAx>
      <c:spPr>
        <a:noFill/>
        <a:ln>
          <a:noFill/>
        </a:ln>
      </c:spPr>
    </c:plotArea>
    <c:legend>
      <c:legendPos val="b"/>
      <c:layout>
        <c:manualLayout>
          <c:xMode val="edge"/>
          <c:yMode val="edge"/>
          <c:x val="2.5642893637253382E-2"/>
          <c:y val="0.87275890514858534"/>
          <c:w val="0.97306206882007806"/>
          <c:h val="9.7449751543324512E-2"/>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590944353297972"/>
          <c:y val="5.0925925925925923E-2"/>
          <c:w val="0.80769853968240735"/>
          <c:h val="0.73252333041703122"/>
        </c:manualLayout>
      </c:layout>
      <c:barChart>
        <c:barDir val="col"/>
        <c:grouping val="clustered"/>
        <c:varyColors val="0"/>
        <c:ser>
          <c:idx val="0"/>
          <c:order val="0"/>
          <c:tx>
            <c:strRef>
              <c:f>LSL!$P$45</c:f>
              <c:strCache>
                <c:ptCount val="1"/>
                <c:pt idx="0">
                  <c:v>Lambeth</c:v>
                </c:pt>
              </c:strCache>
            </c:strRef>
          </c:tx>
          <c:spPr>
            <a:solidFill>
              <a:srgbClr val="00A9E0"/>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LSL!$O$46:$O$47</c:f>
              <c:strCache>
                <c:ptCount val="2"/>
                <c:pt idx="0">
                  <c:v>Male</c:v>
                </c:pt>
                <c:pt idx="1">
                  <c:v>Female</c:v>
                </c:pt>
              </c:strCache>
            </c:strRef>
          </c:cat>
          <c:val>
            <c:numRef>
              <c:f>LSL!$P$46:$P$47</c:f>
              <c:numCache>
                <c:formatCode>_(* #,##0_);_(* \(#,##0\);_(* "-"??_);_(@_)</c:formatCode>
                <c:ptCount val="2"/>
                <c:pt idx="0">
                  <c:v>3928.71</c:v>
                </c:pt>
                <c:pt idx="1">
                  <c:v>1803.74</c:v>
                </c:pt>
              </c:numCache>
            </c:numRef>
          </c:val>
        </c:ser>
        <c:ser>
          <c:idx val="1"/>
          <c:order val="1"/>
          <c:tx>
            <c:strRef>
              <c:f>LSL!$Q$45</c:f>
              <c:strCache>
                <c:ptCount val="1"/>
                <c:pt idx="0">
                  <c:v>Southwark</c:v>
                </c:pt>
              </c:strCache>
            </c:strRef>
          </c:tx>
          <c:spPr>
            <a:solidFill>
              <a:srgbClr val="CF0072"/>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LSL!$O$46:$O$47</c:f>
              <c:strCache>
                <c:ptCount val="2"/>
                <c:pt idx="0">
                  <c:v>Male</c:v>
                </c:pt>
                <c:pt idx="1">
                  <c:v>Female</c:v>
                </c:pt>
              </c:strCache>
            </c:strRef>
          </c:cat>
          <c:val>
            <c:numRef>
              <c:f>LSL!$Q$46:$Q$47</c:f>
              <c:numCache>
                <c:formatCode>_(* #,##0_);_(* \(#,##0\);_(* "-"??_);_(@_)</c:formatCode>
                <c:ptCount val="2"/>
                <c:pt idx="0">
                  <c:v>3318.05</c:v>
                </c:pt>
                <c:pt idx="1">
                  <c:v>1695.23</c:v>
                </c:pt>
              </c:numCache>
            </c:numRef>
          </c:val>
        </c:ser>
        <c:ser>
          <c:idx val="2"/>
          <c:order val="2"/>
          <c:tx>
            <c:strRef>
              <c:f>LSL!$R$45</c:f>
              <c:strCache>
                <c:ptCount val="1"/>
                <c:pt idx="0">
                  <c:v>Lewisham</c:v>
                </c:pt>
              </c:strCache>
            </c:strRef>
          </c:tx>
          <c:spPr>
            <a:solidFill>
              <a:srgbClr val="34B233"/>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LSL!$O$46:$O$47</c:f>
              <c:strCache>
                <c:ptCount val="2"/>
                <c:pt idx="0">
                  <c:v>Male</c:v>
                </c:pt>
                <c:pt idx="1">
                  <c:v>Female</c:v>
                </c:pt>
              </c:strCache>
            </c:strRef>
          </c:cat>
          <c:val>
            <c:numRef>
              <c:f>LSL!$R$46:$R$47</c:f>
              <c:numCache>
                <c:formatCode>_(* #,##0_);_(* \(#,##0\);_(* "-"??_);_(@_)</c:formatCode>
                <c:ptCount val="2"/>
                <c:pt idx="0">
                  <c:v>1932.42</c:v>
                </c:pt>
                <c:pt idx="1">
                  <c:v>1293.33</c:v>
                </c:pt>
              </c:numCache>
            </c:numRef>
          </c:val>
        </c:ser>
        <c:dLbls>
          <c:dLblPos val="inEnd"/>
          <c:showLegendKey val="0"/>
          <c:showVal val="1"/>
          <c:showCatName val="0"/>
          <c:showSerName val="0"/>
          <c:showPercent val="0"/>
          <c:showBubbleSize val="0"/>
        </c:dLbls>
        <c:gapWidth val="25"/>
        <c:axId val="185187328"/>
        <c:axId val="185307904"/>
      </c:barChart>
      <c:catAx>
        <c:axId val="185187328"/>
        <c:scaling>
          <c:orientation val="minMax"/>
        </c:scaling>
        <c:delete val="0"/>
        <c:axPos val="b"/>
        <c:majorTickMark val="out"/>
        <c:minorTickMark val="none"/>
        <c:tickLblPos val="nextTo"/>
        <c:crossAx val="185307904"/>
        <c:crosses val="autoZero"/>
        <c:auto val="1"/>
        <c:lblAlgn val="ctr"/>
        <c:lblOffset val="100"/>
        <c:noMultiLvlLbl val="0"/>
      </c:catAx>
      <c:valAx>
        <c:axId val="185307904"/>
        <c:scaling>
          <c:orientation val="minMax"/>
        </c:scaling>
        <c:delete val="0"/>
        <c:axPos val="l"/>
        <c:numFmt formatCode="#,##0" sourceLinked="0"/>
        <c:majorTickMark val="out"/>
        <c:minorTickMark val="none"/>
        <c:tickLblPos val="nextTo"/>
        <c:crossAx val="185187328"/>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Reinfection!$A$7</c:f>
              <c:strCache>
                <c:ptCount val="1"/>
                <c:pt idx="0">
                  <c:v>England</c:v>
                </c:pt>
              </c:strCache>
            </c:strRef>
          </c:tx>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Reinfection!$B$3:$C$3</c:f>
              <c:strCache>
                <c:ptCount val="2"/>
                <c:pt idx="0">
                  <c:v>Female</c:v>
                </c:pt>
                <c:pt idx="1">
                  <c:v>Male</c:v>
                </c:pt>
              </c:strCache>
            </c:strRef>
          </c:cat>
          <c:val>
            <c:numRef>
              <c:f>Reinfection!$B$7:$C$7</c:f>
              <c:numCache>
                <c:formatCode>0%</c:formatCode>
                <c:ptCount val="2"/>
                <c:pt idx="0">
                  <c:v>7.0000000000000007E-2</c:v>
                </c:pt>
                <c:pt idx="1">
                  <c:v>9.4E-2</c:v>
                </c:pt>
              </c:numCache>
            </c:numRef>
          </c:val>
        </c:ser>
        <c:ser>
          <c:idx val="2"/>
          <c:order val="1"/>
          <c:tx>
            <c:strRef>
              <c:f>Reinfection!$A$6</c:f>
              <c:strCache>
                <c:ptCount val="1"/>
                <c:pt idx="0">
                  <c:v>Lewisham</c:v>
                </c:pt>
              </c:strCache>
            </c:strRef>
          </c:tx>
          <c:spPr>
            <a:solidFill>
              <a:schemeClr val="accent5"/>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Reinfection!$B$3:$C$3</c:f>
              <c:strCache>
                <c:ptCount val="2"/>
                <c:pt idx="0">
                  <c:v>Female</c:v>
                </c:pt>
                <c:pt idx="1">
                  <c:v>Male</c:v>
                </c:pt>
              </c:strCache>
            </c:strRef>
          </c:cat>
          <c:val>
            <c:numRef>
              <c:f>Reinfection!$B$6:$C$6</c:f>
              <c:numCache>
                <c:formatCode>0%</c:formatCode>
                <c:ptCount val="2"/>
                <c:pt idx="0">
                  <c:v>9.8000000000000004E-2</c:v>
                </c:pt>
                <c:pt idx="1">
                  <c:v>0.13900000000000001</c:v>
                </c:pt>
              </c:numCache>
            </c:numRef>
          </c:val>
        </c:ser>
        <c:ser>
          <c:idx val="1"/>
          <c:order val="2"/>
          <c:tx>
            <c:strRef>
              <c:f>Reinfection!$A$5</c:f>
              <c:strCache>
                <c:ptCount val="1"/>
                <c:pt idx="0">
                  <c:v>Southwark </c:v>
                </c:pt>
              </c:strCache>
            </c:strRef>
          </c:tx>
          <c:spPr>
            <a:solidFill>
              <a:schemeClr val="accent1"/>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Reinfection!$B$3:$C$3</c:f>
              <c:strCache>
                <c:ptCount val="2"/>
                <c:pt idx="0">
                  <c:v>Female</c:v>
                </c:pt>
                <c:pt idx="1">
                  <c:v>Male</c:v>
                </c:pt>
              </c:strCache>
            </c:strRef>
          </c:cat>
          <c:val>
            <c:numRef>
              <c:f>Reinfection!$B$5:$C$5</c:f>
              <c:numCache>
                <c:formatCode>0%</c:formatCode>
                <c:ptCount val="2"/>
                <c:pt idx="0">
                  <c:v>6.5000000000000002E-2</c:v>
                </c:pt>
                <c:pt idx="1">
                  <c:v>0.152</c:v>
                </c:pt>
              </c:numCache>
            </c:numRef>
          </c:val>
        </c:ser>
        <c:ser>
          <c:idx val="0"/>
          <c:order val="3"/>
          <c:tx>
            <c:strRef>
              <c:f>Reinfection!$A$4</c:f>
              <c:strCache>
                <c:ptCount val="1"/>
                <c:pt idx="0">
                  <c:v>Lambeth</c:v>
                </c:pt>
              </c:strCache>
            </c:strRef>
          </c:tx>
          <c:spPr>
            <a:solidFill>
              <a:schemeClr val="accent3"/>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Reinfection!$B$3:$C$3</c:f>
              <c:strCache>
                <c:ptCount val="2"/>
                <c:pt idx="0">
                  <c:v>Female</c:v>
                </c:pt>
                <c:pt idx="1">
                  <c:v>Male</c:v>
                </c:pt>
              </c:strCache>
            </c:strRef>
          </c:cat>
          <c:val>
            <c:numRef>
              <c:f>Reinfection!$B$4:$C$4</c:f>
              <c:numCache>
                <c:formatCode>0%</c:formatCode>
                <c:ptCount val="2"/>
                <c:pt idx="0">
                  <c:v>7.1999999999999995E-2</c:v>
                </c:pt>
                <c:pt idx="1">
                  <c:v>0.17100000000000001</c:v>
                </c:pt>
              </c:numCache>
            </c:numRef>
          </c:val>
        </c:ser>
        <c:dLbls>
          <c:dLblPos val="inEnd"/>
          <c:showLegendKey val="0"/>
          <c:showVal val="1"/>
          <c:showCatName val="0"/>
          <c:showSerName val="0"/>
          <c:showPercent val="0"/>
          <c:showBubbleSize val="0"/>
        </c:dLbls>
        <c:gapWidth val="70"/>
        <c:axId val="191766912"/>
        <c:axId val="191768448"/>
      </c:barChart>
      <c:catAx>
        <c:axId val="191766912"/>
        <c:scaling>
          <c:orientation val="minMax"/>
        </c:scaling>
        <c:delete val="0"/>
        <c:axPos val="l"/>
        <c:majorTickMark val="out"/>
        <c:minorTickMark val="none"/>
        <c:tickLblPos val="nextTo"/>
        <c:crossAx val="191768448"/>
        <c:crosses val="autoZero"/>
        <c:auto val="1"/>
        <c:lblAlgn val="ctr"/>
        <c:lblOffset val="100"/>
        <c:noMultiLvlLbl val="0"/>
      </c:catAx>
      <c:valAx>
        <c:axId val="191768448"/>
        <c:scaling>
          <c:orientation val="minMax"/>
        </c:scaling>
        <c:delete val="0"/>
        <c:axPos val="b"/>
        <c:majorGridlines>
          <c:spPr>
            <a:ln>
              <a:noFill/>
            </a:ln>
          </c:spPr>
        </c:majorGridlines>
        <c:numFmt formatCode="0%" sourceLinked="0"/>
        <c:majorTickMark val="out"/>
        <c:minorTickMark val="none"/>
        <c:tickLblPos val="nextTo"/>
        <c:crossAx val="191766912"/>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1"/>
          <c:order val="0"/>
          <c:tx>
            <c:strRef>
              <c:f>Reinfection!$A$21</c:f>
              <c:strCache>
                <c:ptCount val="1"/>
                <c:pt idx="0">
                  <c:v>Lewisham</c:v>
                </c:pt>
              </c:strCache>
            </c:strRef>
          </c:tx>
          <c:spPr>
            <a:solidFill>
              <a:schemeClr val="accent5"/>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Reinfection!$B$17:$C$18</c:f>
              <c:strCache>
                <c:ptCount val="2"/>
                <c:pt idx="0">
                  <c:v>Female</c:v>
                </c:pt>
                <c:pt idx="1">
                  <c:v>Male</c:v>
                </c:pt>
              </c:strCache>
            </c:strRef>
          </c:cat>
          <c:val>
            <c:numRef>
              <c:f>Reinfection!$B$21:$C$21</c:f>
              <c:numCache>
                <c:formatCode>0%</c:formatCode>
                <c:ptCount val="2"/>
                <c:pt idx="0">
                  <c:v>0.2</c:v>
                </c:pt>
                <c:pt idx="1">
                  <c:v>0.20399999999999999</c:v>
                </c:pt>
              </c:numCache>
            </c:numRef>
          </c:val>
        </c:ser>
        <c:ser>
          <c:idx val="2"/>
          <c:order val="1"/>
          <c:tx>
            <c:strRef>
              <c:f>Reinfection!$A$20</c:f>
              <c:strCache>
                <c:ptCount val="1"/>
                <c:pt idx="0">
                  <c:v>Southwark </c:v>
                </c:pt>
              </c:strCache>
            </c:strRef>
          </c:tx>
          <c:spPr>
            <a:solidFill>
              <a:schemeClr val="accent1"/>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Reinfection!$B$17:$C$18</c:f>
              <c:strCache>
                <c:ptCount val="2"/>
                <c:pt idx="0">
                  <c:v>Female</c:v>
                </c:pt>
                <c:pt idx="1">
                  <c:v>Male</c:v>
                </c:pt>
              </c:strCache>
            </c:strRef>
          </c:cat>
          <c:val>
            <c:numRef>
              <c:f>Reinfection!$B$20:$C$20</c:f>
              <c:numCache>
                <c:formatCode>0%</c:formatCode>
                <c:ptCount val="2"/>
                <c:pt idx="0">
                  <c:v>0.14099999999999999</c:v>
                </c:pt>
                <c:pt idx="1">
                  <c:v>0.13300000000000001</c:v>
                </c:pt>
              </c:numCache>
            </c:numRef>
          </c:val>
        </c:ser>
        <c:ser>
          <c:idx val="3"/>
          <c:order val="2"/>
          <c:tx>
            <c:strRef>
              <c:f>Reinfection!$A$19</c:f>
              <c:strCache>
                <c:ptCount val="1"/>
                <c:pt idx="0">
                  <c:v>Lambeth</c:v>
                </c:pt>
              </c:strCache>
            </c:strRef>
          </c:tx>
          <c:spPr>
            <a:solidFill>
              <a:schemeClr val="accent3"/>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Reinfection!$B$17:$C$18</c:f>
              <c:strCache>
                <c:ptCount val="2"/>
                <c:pt idx="0">
                  <c:v>Female</c:v>
                </c:pt>
                <c:pt idx="1">
                  <c:v>Male</c:v>
                </c:pt>
              </c:strCache>
            </c:strRef>
          </c:cat>
          <c:val>
            <c:numRef>
              <c:f>Reinfection!$B$19:$C$19</c:f>
              <c:numCache>
                <c:formatCode>0%</c:formatCode>
                <c:ptCount val="2"/>
                <c:pt idx="0">
                  <c:v>0.161</c:v>
                </c:pt>
                <c:pt idx="1">
                  <c:v>0.14599999999999999</c:v>
                </c:pt>
              </c:numCache>
            </c:numRef>
          </c:val>
        </c:ser>
        <c:dLbls>
          <c:dLblPos val="inEnd"/>
          <c:showLegendKey val="0"/>
          <c:showVal val="1"/>
          <c:showCatName val="0"/>
          <c:showSerName val="0"/>
          <c:showPercent val="0"/>
          <c:showBubbleSize val="0"/>
        </c:dLbls>
        <c:gapWidth val="70"/>
        <c:axId val="191791872"/>
        <c:axId val="191793408"/>
      </c:barChart>
      <c:catAx>
        <c:axId val="191791872"/>
        <c:scaling>
          <c:orientation val="minMax"/>
        </c:scaling>
        <c:delete val="0"/>
        <c:axPos val="l"/>
        <c:majorTickMark val="out"/>
        <c:minorTickMark val="none"/>
        <c:tickLblPos val="nextTo"/>
        <c:crossAx val="191793408"/>
        <c:crosses val="autoZero"/>
        <c:auto val="1"/>
        <c:lblAlgn val="ctr"/>
        <c:lblOffset val="100"/>
        <c:noMultiLvlLbl val="0"/>
      </c:catAx>
      <c:valAx>
        <c:axId val="191793408"/>
        <c:scaling>
          <c:orientation val="minMax"/>
        </c:scaling>
        <c:delete val="0"/>
        <c:axPos val="b"/>
        <c:majorGridlines>
          <c:spPr>
            <a:ln>
              <a:noFill/>
            </a:ln>
          </c:spPr>
        </c:majorGridlines>
        <c:numFmt formatCode="0%" sourceLinked="0"/>
        <c:majorTickMark val="out"/>
        <c:minorTickMark val="none"/>
        <c:tickLblPos val="nextTo"/>
        <c:crossAx val="191791872"/>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2"/>
          <c:order val="0"/>
          <c:tx>
            <c:strRef>
              <c:f>LSL!$Q$23</c:f>
              <c:strCache>
                <c:ptCount val="1"/>
                <c:pt idx="0">
                  <c:v>Lewisham</c:v>
                </c:pt>
              </c:strCache>
            </c:strRef>
          </c:tx>
          <c:spPr>
            <a:solidFill>
              <a:srgbClr val="34B233"/>
            </a:solidFill>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LSL!$N$24:$N$28</c:f>
              <c:strCache>
                <c:ptCount val="5"/>
                <c:pt idx="0">
                  <c:v>Syphilis</c:v>
                </c:pt>
                <c:pt idx="1">
                  <c:v>Herpes</c:v>
                </c:pt>
                <c:pt idx="2">
                  <c:v>Warts</c:v>
                </c:pt>
                <c:pt idx="3">
                  <c:v>Gonorrhoea</c:v>
                </c:pt>
                <c:pt idx="4">
                  <c:v>Chlamydia 
(including CTAD)</c:v>
                </c:pt>
              </c:strCache>
            </c:strRef>
          </c:cat>
          <c:val>
            <c:numRef>
              <c:f>LSL!$Q$24:$Q$28</c:f>
              <c:numCache>
                <c:formatCode>_(* #,##0_);_(* \(#,##0\);_(* "-"??_);_(@_)</c:formatCode>
                <c:ptCount val="5"/>
                <c:pt idx="0">
                  <c:v>123</c:v>
                </c:pt>
                <c:pt idx="1">
                  <c:v>314</c:v>
                </c:pt>
                <c:pt idx="2">
                  <c:v>495</c:v>
                </c:pt>
                <c:pt idx="3">
                  <c:v>902</c:v>
                </c:pt>
                <c:pt idx="4">
                  <c:v>2020</c:v>
                </c:pt>
              </c:numCache>
            </c:numRef>
          </c:val>
        </c:ser>
        <c:ser>
          <c:idx val="1"/>
          <c:order val="1"/>
          <c:tx>
            <c:strRef>
              <c:f>LSL!$P$23</c:f>
              <c:strCache>
                <c:ptCount val="1"/>
                <c:pt idx="0">
                  <c:v>Southwark</c:v>
                </c:pt>
              </c:strCache>
            </c:strRef>
          </c:tx>
          <c:spPr>
            <a:solidFill>
              <a:srgbClr val="CF0072"/>
            </a:solidFill>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LSL!$N$24:$N$28</c:f>
              <c:strCache>
                <c:ptCount val="5"/>
                <c:pt idx="0">
                  <c:v>Syphilis</c:v>
                </c:pt>
                <c:pt idx="1">
                  <c:v>Herpes</c:v>
                </c:pt>
                <c:pt idx="2">
                  <c:v>Warts</c:v>
                </c:pt>
                <c:pt idx="3">
                  <c:v>Gonorrhoea</c:v>
                </c:pt>
                <c:pt idx="4">
                  <c:v>Chlamydia 
(including CTAD)</c:v>
                </c:pt>
              </c:strCache>
            </c:strRef>
          </c:cat>
          <c:val>
            <c:numRef>
              <c:f>LSL!$P$24:$P$28</c:f>
              <c:numCache>
                <c:formatCode>_(* #,##0_);_(* \(#,##0\);_(* "-"??_);_(@_)</c:formatCode>
                <c:ptCount val="5"/>
                <c:pt idx="0">
                  <c:v>348</c:v>
                </c:pt>
                <c:pt idx="1">
                  <c:v>387</c:v>
                </c:pt>
                <c:pt idx="2">
                  <c:v>651</c:v>
                </c:pt>
                <c:pt idx="3">
                  <c:v>1760</c:v>
                </c:pt>
                <c:pt idx="4">
                  <c:v>3164</c:v>
                </c:pt>
              </c:numCache>
            </c:numRef>
          </c:val>
        </c:ser>
        <c:ser>
          <c:idx val="0"/>
          <c:order val="2"/>
          <c:tx>
            <c:strRef>
              <c:f>LSL!$O$23</c:f>
              <c:strCache>
                <c:ptCount val="1"/>
                <c:pt idx="0">
                  <c:v>Lambeth</c:v>
                </c:pt>
              </c:strCache>
            </c:strRef>
          </c:tx>
          <c:spPr>
            <a:solidFill>
              <a:srgbClr val="00A9E0"/>
            </a:solidFill>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LSL!$N$24:$N$28</c:f>
              <c:strCache>
                <c:ptCount val="5"/>
                <c:pt idx="0">
                  <c:v>Syphilis</c:v>
                </c:pt>
                <c:pt idx="1">
                  <c:v>Herpes</c:v>
                </c:pt>
                <c:pt idx="2">
                  <c:v>Warts</c:v>
                </c:pt>
                <c:pt idx="3">
                  <c:v>Gonorrhoea</c:v>
                </c:pt>
                <c:pt idx="4">
                  <c:v>Chlamydia 
(including CTAD)</c:v>
                </c:pt>
              </c:strCache>
            </c:strRef>
          </c:cat>
          <c:val>
            <c:numRef>
              <c:f>LSL!$O$24:$O$28</c:f>
              <c:numCache>
                <c:formatCode>_(* #,##0_);_(* \(#,##0\);_(* "-"??_);_(@_)</c:formatCode>
                <c:ptCount val="5"/>
                <c:pt idx="0">
                  <c:v>498</c:v>
                </c:pt>
                <c:pt idx="1">
                  <c:v>478</c:v>
                </c:pt>
                <c:pt idx="2">
                  <c:v>707</c:v>
                </c:pt>
                <c:pt idx="3">
                  <c:v>2114</c:v>
                </c:pt>
                <c:pt idx="4">
                  <c:v>3955</c:v>
                </c:pt>
              </c:numCache>
            </c:numRef>
          </c:val>
        </c:ser>
        <c:dLbls>
          <c:showLegendKey val="0"/>
          <c:showVal val="0"/>
          <c:showCatName val="0"/>
          <c:showSerName val="0"/>
          <c:showPercent val="0"/>
          <c:showBubbleSize val="0"/>
        </c:dLbls>
        <c:gapWidth val="25"/>
        <c:axId val="192092416"/>
        <c:axId val="192106496"/>
      </c:barChart>
      <c:catAx>
        <c:axId val="192092416"/>
        <c:scaling>
          <c:orientation val="minMax"/>
        </c:scaling>
        <c:delete val="0"/>
        <c:axPos val="l"/>
        <c:majorTickMark val="out"/>
        <c:minorTickMark val="none"/>
        <c:tickLblPos val="nextTo"/>
        <c:crossAx val="192106496"/>
        <c:crosses val="autoZero"/>
        <c:auto val="1"/>
        <c:lblAlgn val="ctr"/>
        <c:lblOffset val="100"/>
        <c:noMultiLvlLbl val="0"/>
      </c:catAx>
      <c:valAx>
        <c:axId val="192106496"/>
        <c:scaling>
          <c:orientation val="minMax"/>
        </c:scaling>
        <c:delete val="0"/>
        <c:axPos val="b"/>
        <c:numFmt formatCode="#,##0" sourceLinked="0"/>
        <c:majorTickMark val="out"/>
        <c:minorTickMark val="none"/>
        <c:tickLblPos val="nextTo"/>
        <c:crossAx val="192092416"/>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87501435690208196"/>
          <c:h val="0.71413085364096951"/>
        </c:manualLayout>
      </c:layout>
      <c:lineChart>
        <c:grouping val="standard"/>
        <c:varyColors val="0"/>
        <c:ser>
          <c:idx val="3"/>
          <c:order val="0"/>
          <c:tx>
            <c:strRef>
              <c:f>'Indiv STIs'!$V$5</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layout>
                <c:manualLayout>
                  <c:x val="0"/>
                  <c:y val="-4.7709161943490938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STIs'!$U$6:$U$11</c:f>
              <c:numCache>
                <c:formatCode>General</c:formatCode>
                <c:ptCount val="6"/>
                <c:pt idx="0">
                  <c:v>2012</c:v>
                </c:pt>
                <c:pt idx="1">
                  <c:v>2013</c:v>
                </c:pt>
                <c:pt idx="2">
                  <c:v>2014</c:v>
                </c:pt>
                <c:pt idx="3">
                  <c:v>2015</c:v>
                </c:pt>
                <c:pt idx="4">
                  <c:v>2016</c:v>
                </c:pt>
                <c:pt idx="5">
                  <c:v>2017</c:v>
                </c:pt>
              </c:numCache>
            </c:numRef>
          </c:cat>
          <c:val>
            <c:numRef>
              <c:f>'Indiv STIs'!$V$6:$V$11</c:f>
              <c:numCache>
                <c:formatCode>#,##0</c:formatCode>
                <c:ptCount val="6"/>
                <c:pt idx="0">
                  <c:v>1445.8602000000001</c:v>
                </c:pt>
                <c:pt idx="1">
                  <c:v>1530.2207000000001</c:v>
                </c:pt>
                <c:pt idx="2">
                  <c:v>1584.78</c:v>
                </c:pt>
                <c:pt idx="3">
                  <c:v>1440.4369999999999</c:v>
                </c:pt>
                <c:pt idx="4">
                  <c:v>1431.9187999999999</c:v>
                </c:pt>
                <c:pt idx="5">
                  <c:v>1224.2194999999999</c:v>
                </c:pt>
              </c:numCache>
            </c:numRef>
          </c:val>
          <c:smooth val="0"/>
        </c:ser>
        <c:ser>
          <c:idx val="2"/>
          <c:order val="1"/>
          <c:tx>
            <c:strRef>
              <c:f>'Indiv STIs'!$W$5</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dLbls>
            <c:dLbl>
              <c:idx val="5"/>
              <c:layout>
                <c:manualLayout>
                  <c:x val="0"/>
                  <c:y val="4.1745516700554625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STIs'!$U$6:$U$11</c:f>
              <c:numCache>
                <c:formatCode>General</c:formatCode>
                <c:ptCount val="6"/>
                <c:pt idx="0">
                  <c:v>2012</c:v>
                </c:pt>
                <c:pt idx="1">
                  <c:v>2013</c:v>
                </c:pt>
                <c:pt idx="2">
                  <c:v>2014</c:v>
                </c:pt>
                <c:pt idx="3">
                  <c:v>2015</c:v>
                </c:pt>
                <c:pt idx="4">
                  <c:v>2016</c:v>
                </c:pt>
                <c:pt idx="5">
                  <c:v>2017</c:v>
                </c:pt>
              </c:numCache>
            </c:numRef>
          </c:cat>
          <c:val>
            <c:numRef>
              <c:f>'Indiv STIs'!$W$6:$W$11</c:f>
              <c:numCache>
                <c:formatCode>#,##0</c:formatCode>
                <c:ptCount val="6"/>
                <c:pt idx="0">
                  <c:v>974.98639000000003</c:v>
                </c:pt>
                <c:pt idx="1">
                  <c:v>1061.0621000000001</c:v>
                </c:pt>
                <c:pt idx="2">
                  <c:v>1133.0237999999999</c:v>
                </c:pt>
                <c:pt idx="3">
                  <c:v>1214.8466000000001</c:v>
                </c:pt>
                <c:pt idx="4">
                  <c:v>1182.3972000000001</c:v>
                </c:pt>
                <c:pt idx="5">
                  <c:v>1015.2252</c:v>
                </c:pt>
              </c:numCache>
            </c:numRef>
          </c:val>
          <c:smooth val="0"/>
        </c:ser>
        <c:ser>
          <c:idx val="1"/>
          <c:order val="2"/>
          <c:tx>
            <c:strRef>
              <c:f>'Indiv STIs'!$X$5</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STIs'!$U$6:$U$11</c:f>
              <c:numCache>
                <c:formatCode>General</c:formatCode>
                <c:ptCount val="6"/>
                <c:pt idx="0">
                  <c:v>2012</c:v>
                </c:pt>
                <c:pt idx="1">
                  <c:v>2013</c:v>
                </c:pt>
                <c:pt idx="2">
                  <c:v>2014</c:v>
                </c:pt>
                <c:pt idx="3">
                  <c:v>2015</c:v>
                </c:pt>
                <c:pt idx="4">
                  <c:v>2016</c:v>
                </c:pt>
                <c:pt idx="5">
                  <c:v>2017</c:v>
                </c:pt>
              </c:numCache>
            </c:numRef>
          </c:cat>
          <c:val>
            <c:numRef>
              <c:f>'Indiv STIs'!$X$6:$X$11</c:f>
              <c:numCache>
                <c:formatCode>#,##0</c:formatCode>
                <c:ptCount val="6"/>
                <c:pt idx="0">
                  <c:v>1356.2280000000001</c:v>
                </c:pt>
                <c:pt idx="1">
                  <c:v>1220.8903</c:v>
                </c:pt>
                <c:pt idx="2">
                  <c:v>1244.2987000000001</c:v>
                </c:pt>
                <c:pt idx="3">
                  <c:v>1189.4956</c:v>
                </c:pt>
                <c:pt idx="4">
                  <c:v>1054.1881000000001</c:v>
                </c:pt>
                <c:pt idx="5">
                  <c:v>675.80449999999996</c:v>
                </c:pt>
              </c:numCache>
            </c:numRef>
          </c:val>
          <c:smooth val="0"/>
        </c:ser>
        <c:ser>
          <c:idx val="0"/>
          <c:order val="3"/>
          <c:tx>
            <c:strRef>
              <c:f>'Indiv STIs'!$Y$5</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STIs'!$U$6:$U$11</c:f>
              <c:numCache>
                <c:formatCode>General</c:formatCode>
                <c:ptCount val="6"/>
                <c:pt idx="0">
                  <c:v>2012</c:v>
                </c:pt>
                <c:pt idx="1">
                  <c:v>2013</c:v>
                </c:pt>
                <c:pt idx="2">
                  <c:v>2014</c:v>
                </c:pt>
                <c:pt idx="3">
                  <c:v>2015</c:v>
                </c:pt>
                <c:pt idx="4">
                  <c:v>2016</c:v>
                </c:pt>
                <c:pt idx="5">
                  <c:v>2017</c:v>
                </c:pt>
              </c:numCache>
            </c:numRef>
          </c:cat>
          <c:val>
            <c:numRef>
              <c:f>'Indiv STIs'!$Y$6:$Y$11</c:f>
              <c:numCache>
                <c:formatCode>#,##0</c:formatCode>
                <c:ptCount val="6"/>
                <c:pt idx="0">
                  <c:v>531.53070000000002</c:v>
                </c:pt>
                <c:pt idx="1">
                  <c:v>550.52251999999999</c:v>
                </c:pt>
                <c:pt idx="2">
                  <c:v>568.50609999999995</c:v>
                </c:pt>
                <c:pt idx="3">
                  <c:v>567.07506999999998</c:v>
                </c:pt>
                <c:pt idx="4">
                  <c:v>568.66521999999998</c:v>
                </c:pt>
                <c:pt idx="5">
                  <c:v>543.44188999999994</c:v>
                </c:pt>
              </c:numCache>
            </c:numRef>
          </c:val>
          <c:smooth val="0"/>
        </c:ser>
        <c:ser>
          <c:idx val="4"/>
          <c:order val="4"/>
          <c:tx>
            <c:strRef>
              <c:f>'Indiv STIs'!$Z$5</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STIs'!$U$6:$U$11</c:f>
              <c:numCache>
                <c:formatCode>General</c:formatCode>
                <c:ptCount val="6"/>
                <c:pt idx="0">
                  <c:v>2012</c:v>
                </c:pt>
                <c:pt idx="1">
                  <c:v>2013</c:v>
                </c:pt>
                <c:pt idx="2">
                  <c:v>2014</c:v>
                </c:pt>
                <c:pt idx="3">
                  <c:v>2015</c:v>
                </c:pt>
                <c:pt idx="4">
                  <c:v>2016</c:v>
                </c:pt>
                <c:pt idx="5">
                  <c:v>2017</c:v>
                </c:pt>
              </c:numCache>
            </c:numRef>
          </c:cat>
          <c:val>
            <c:numRef>
              <c:f>'Indiv STIs'!$Z$6:$Z$11</c:f>
              <c:numCache>
                <c:formatCode>#,##0</c:formatCode>
                <c:ptCount val="6"/>
                <c:pt idx="0">
                  <c:v>376.89276000000001</c:v>
                </c:pt>
                <c:pt idx="1">
                  <c:v>382.36678999999998</c:v>
                </c:pt>
                <c:pt idx="2">
                  <c:v>378.78093999999999</c:v>
                </c:pt>
                <c:pt idx="3">
                  <c:v>362.35318000000001</c:v>
                </c:pt>
                <c:pt idx="4">
                  <c:v>364.63913000000002</c:v>
                </c:pt>
                <c:pt idx="5">
                  <c:v>361.28818000000001</c:v>
                </c:pt>
              </c:numCache>
            </c:numRef>
          </c:val>
          <c:smooth val="0"/>
        </c:ser>
        <c:dLbls>
          <c:showLegendKey val="0"/>
          <c:showVal val="0"/>
          <c:showCatName val="0"/>
          <c:showSerName val="0"/>
          <c:showPercent val="0"/>
          <c:showBubbleSize val="0"/>
        </c:dLbls>
        <c:marker val="1"/>
        <c:smooth val="0"/>
        <c:axId val="192125952"/>
        <c:axId val="192135936"/>
      </c:lineChart>
      <c:catAx>
        <c:axId val="192125952"/>
        <c:scaling>
          <c:orientation val="minMax"/>
        </c:scaling>
        <c:delete val="0"/>
        <c:axPos val="b"/>
        <c:numFmt formatCode="General" sourceLinked="1"/>
        <c:majorTickMark val="out"/>
        <c:minorTickMark val="none"/>
        <c:tickLblPos val="nextTo"/>
        <c:crossAx val="192135936"/>
        <c:crosses val="autoZero"/>
        <c:auto val="1"/>
        <c:lblAlgn val="ctr"/>
        <c:lblOffset val="100"/>
        <c:noMultiLvlLbl val="0"/>
      </c:catAx>
      <c:valAx>
        <c:axId val="192135936"/>
        <c:scaling>
          <c:orientation val="minMax"/>
        </c:scaling>
        <c:delete val="0"/>
        <c:axPos val="l"/>
        <c:majorGridlines>
          <c:spPr>
            <a:ln>
              <a:noFill/>
            </a:ln>
          </c:spPr>
        </c:majorGridlines>
        <c:numFmt formatCode="#,##0" sourceLinked="0"/>
        <c:majorTickMark val="out"/>
        <c:minorTickMark val="none"/>
        <c:tickLblPos val="nextTo"/>
        <c:crossAx val="192125952"/>
        <c:crosses val="autoZero"/>
        <c:crossBetween val="between"/>
      </c:valAx>
      <c:spPr>
        <a:noFill/>
        <a:ln>
          <a:noFill/>
        </a:ln>
      </c:spPr>
    </c:plotArea>
    <c:legend>
      <c:legendPos val="b"/>
      <c:layout>
        <c:manualLayout>
          <c:xMode val="edge"/>
          <c:yMode val="edge"/>
          <c:x val="4.2308607078708901E-4"/>
          <c:y val="0.83524561296411948"/>
          <c:w val="0.99619827609880196"/>
          <c:h val="0.12897251557826228"/>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05743863165556"/>
          <c:y val="6.2606547649991309E-2"/>
          <c:w val="0.83243595822059957"/>
          <c:h val="0.70311071888587984"/>
        </c:manualLayout>
      </c:layout>
      <c:barChart>
        <c:barDir val="col"/>
        <c:grouping val="clustered"/>
        <c:varyColors val="0"/>
        <c:ser>
          <c:idx val="0"/>
          <c:order val="0"/>
          <c:tx>
            <c:strRef>
              <c:f>'Age groups'!$L$174</c:f>
              <c:strCache>
                <c:ptCount val="1"/>
                <c:pt idx="0">
                  <c:v>Male</c:v>
                </c:pt>
              </c:strCache>
            </c:strRef>
          </c:tx>
          <c:spPr>
            <a:solidFill>
              <a:srgbClr val="0065BD"/>
            </a:solidFill>
          </c:spPr>
          <c:invertIfNegative val="0"/>
          <c:cat>
            <c:strRef>
              <c:f>'Age groups'!$K$176:$K$180</c:f>
              <c:strCache>
                <c:ptCount val="5"/>
                <c:pt idx="0">
                  <c:v>15-19</c:v>
                </c:pt>
                <c:pt idx="1">
                  <c:v>20-24</c:v>
                </c:pt>
                <c:pt idx="2">
                  <c:v>25-34</c:v>
                </c:pt>
                <c:pt idx="3">
                  <c:v>35-44</c:v>
                </c:pt>
                <c:pt idx="4">
                  <c:v>45-64</c:v>
                </c:pt>
              </c:strCache>
            </c:strRef>
          </c:cat>
          <c:val>
            <c:numRef>
              <c:f>'Age groups'!$L$176:$L$180</c:f>
              <c:numCache>
                <c:formatCode>_-* #,##0_-;\-* #,##0_-;_-* "-"??_-;_-@_-</c:formatCode>
                <c:ptCount val="5"/>
                <c:pt idx="0">
                  <c:v>1331.9717621986413</c:v>
                </c:pt>
                <c:pt idx="1">
                  <c:v>3182.768577212837</c:v>
                </c:pt>
                <c:pt idx="2">
                  <c:v>1758.2825994619852</c:v>
                </c:pt>
                <c:pt idx="3">
                  <c:v>1104.8425011753643</c:v>
                </c:pt>
                <c:pt idx="4">
                  <c:v>412.07946368165324</c:v>
                </c:pt>
              </c:numCache>
            </c:numRef>
          </c:val>
        </c:ser>
        <c:ser>
          <c:idx val="1"/>
          <c:order val="1"/>
          <c:tx>
            <c:strRef>
              <c:f>'Age groups'!$M$174</c:f>
              <c:strCache>
                <c:ptCount val="1"/>
                <c:pt idx="0">
                  <c:v>Female</c:v>
                </c:pt>
              </c:strCache>
            </c:strRef>
          </c:tx>
          <c:spPr>
            <a:solidFill>
              <a:srgbClr val="00A9E0"/>
            </a:solidFill>
          </c:spPr>
          <c:invertIfNegative val="0"/>
          <c:cat>
            <c:strRef>
              <c:f>'Age groups'!$K$176:$K$180</c:f>
              <c:strCache>
                <c:ptCount val="5"/>
                <c:pt idx="0">
                  <c:v>15-19</c:v>
                </c:pt>
                <c:pt idx="1">
                  <c:v>20-24</c:v>
                </c:pt>
                <c:pt idx="2">
                  <c:v>25-34</c:v>
                </c:pt>
                <c:pt idx="3">
                  <c:v>35-44</c:v>
                </c:pt>
                <c:pt idx="4">
                  <c:v>45-64</c:v>
                </c:pt>
              </c:strCache>
            </c:strRef>
          </c:cat>
          <c:val>
            <c:numRef>
              <c:f>'Age groups'!$M$176:$M$180</c:f>
              <c:numCache>
                <c:formatCode>_-* #,##0_-;\-* #,##0_-;_-* "-"??_-;_-@_-</c:formatCode>
                <c:ptCount val="5"/>
                <c:pt idx="0">
                  <c:v>3341.925980482416</c:v>
                </c:pt>
                <c:pt idx="1">
                  <c:v>3077.0997186979735</c:v>
                </c:pt>
                <c:pt idx="2">
                  <c:v>774.00348167656114</c:v>
                </c:pt>
                <c:pt idx="3">
                  <c:v>157.40827940642279</c:v>
                </c:pt>
                <c:pt idx="4">
                  <c:v>40.968454290196547</c:v>
                </c:pt>
              </c:numCache>
            </c:numRef>
          </c:val>
        </c:ser>
        <c:dLbls>
          <c:showLegendKey val="0"/>
          <c:showVal val="0"/>
          <c:showCatName val="0"/>
          <c:showSerName val="0"/>
          <c:showPercent val="0"/>
          <c:showBubbleSize val="0"/>
        </c:dLbls>
        <c:gapWidth val="25"/>
        <c:axId val="158016640"/>
        <c:axId val="158018176"/>
      </c:barChart>
      <c:catAx>
        <c:axId val="158016640"/>
        <c:scaling>
          <c:orientation val="minMax"/>
        </c:scaling>
        <c:delete val="0"/>
        <c:axPos val="b"/>
        <c:majorTickMark val="out"/>
        <c:minorTickMark val="none"/>
        <c:tickLblPos val="nextTo"/>
        <c:crossAx val="158018176"/>
        <c:crosses val="autoZero"/>
        <c:auto val="1"/>
        <c:lblAlgn val="ctr"/>
        <c:lblOffset val="100"/>
        <c:noMultiLvlLbl val="0"/>
      </c:catAx>
      <c:valAx>
        <c:axId val="158018176"/>
        <c:scaling>
          <c:orientation val="minMax"/>
        </c:scaling>
        <c:delete val="0"/>
        <c:axPos val="l"/>
        <c:numFmt formatCode="_-* #,##0_-;\-* #,##0_-;_-* &quot;-&quot;??_-;_-@_-" sourceLinked="1"/>
        <c:majorTickMark val="out"/>
        <c:minorTickMark val="none"/>
        <c:tickLblPos val="nextTo"/>
        <c:crossAx val="158016640"/>
        <c:crosses val="autoZero"/>
        <c:crossBetween val="between"/>
      </c:valAx>
      <c:spPr>
        <a:noFill/>
      </c:spPr>
    </c:plotArea>
    <c:legend>
      <c:legendPos val="b"/>
      <c:layout>
        <c:manualLayout>
          <c:xMode val="edge"/>
          <c:yMode val="edge"/>
          <c:x val="0.30068338189923344"/>
          <c:y val="0.89150155328771763"/>
          <c:w val="0.38090239731645381"/>
          <c:h val="9.711543804864757E-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34152242694956"/>
          <c:y val="6.5549924924924924E-2"/>
          <c:w val="0.85715801228364041"/>
          <c:h val="0.6557141516516517"/>
        </c:manualLayout>
      </c:layout>
      <c:barChart>
        <c:barDir val="col"/>
        <c:grouping val="clustered"/>
        <c:varyColors val="0"/>
        <c:ser>
          <c:idx val="0"/>
          <c:order val="0"/>
          <c:tx>
            <c:strRef>
              <c:f>'Ethnicity &amp; Sexuality'!$C$21</c:f>
              <c:strCache>
                <c:ptCount val="1"/>
                <c:pt idx="0">
                  <c:v>Lambeth</c:v>
                </c:pt>
              </c:strCache>
            </c:strRef>
          </c:tx>
          <c:spPr>
            <a:solidFill>
              <a:srgbClr val="00A9E0"/>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Sexuality'!$C$22:$C$26</c:f>
              <c:numCache>
                <c:formatCode>General</c:formatCode>
                <c:ptCount val="5"/>
                <c:pt idx="0">
                  <c:v>825.17380321092298</c:v>
                </c:pt>
                <c:pt idx="1">
                  <c:v>819.93891142156122</c:v>
                </c:pt>
                <c:pt idx="2">
                  <c:v>277.61069726553467</c:v>
                </c:pt>
                <c:pt idx="3">
                  <c:v>709.16691549716336</c:v>
                </c:pt>
                <c:pt idx="4">
                  <c:v>1711.9597749311624</c:v>
                </c:pt>
              </c:numCache>
            </c:numRef>
          </c:val>
        </c:ser>
        <c:ser>
          <c:idx val="1"/>
          <c:order val="1"/>
          <c:tx>
            <c:strRef>
              <c:f>'Ethnicity &amp; Sexuality'!$D$21</c:f>
              <c:strCache>
                <c:ptCount val="1"/>
                <c:pt idx="0">
                  <c:v>Southwark</c:v>
                </c:pt>
              </c:strCache>
            </c:strRef>
          </c:tx>
          <c:spPr>
            <a:solidFill>
              <a:srgbClr val="CF0072"/>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Sexuality'!$D$22:$D$26</c:f>
              <c:numCache>
                <c:formatCode>General</c:formatCode>
                <c:ptCount val="5"/>
                <c:pt idx="0">
                  <c:v>713.62394305081568</c:v>
                </c:pt>
                <c:pt idx="1">
                  <c:v>1052.0111223587603</c:v>
                </c:pt>
                <c:pt idx="2">
                  <c:v>211.12111521624388</c:v>
                </c:pt>
                <c:pt idx="3">
                  <c:v>971.09934021001777</c:v>
                </c:pt>
                <c:pt idx="4">
                  <c:v>1202.7342736004152</c:v>
                </c:pt>
              </c:numCache>
            </c:numRef>
          </c:val>
        </c:ser>
        <c:ser>
          <c:idx val="2"/>
          <c:order val="2"/>
          <c:tx>
            <c:strRef>
              <c:f>'Ethnicity &amp; Sexuality'!$E$21</c:f>
              <c:strCache>
                <c:ptCount val="1"/>
                <c:pt idx="0">
                  <c:v>Lewisham</c:v>
                </c:pt>
              </c:strCache>
            </c:strRef>
          </c:tx>
          <c:spPr>
            <a:solidFill>
              <a:srgbClr val="34B233"/>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Sexuality'!$E$22:$E$26</c:f>
              <c:numCache>
                <c:formatCode>General</c:formatCode>
                <c:ptCount val="5"/>
                <c:pt idx="0">
                  <c:v>336.33282989173892</c:v>
                </c:pt>
                <c:pt idx="1">
                  <c:v>943.51380995114175</c:v>
                </c:pt>
                <c:pt idx="2">
                  <c:v>134.24576798402148</c:v>
                </c:pt>
                <c:pt idx="3">
                  <c:v>1105.7750514548611</c:v>
                </c:pt>
                <c:pt idx="4">
                  <c:v>622.38437600600923</c:v>
                </c:pt>
              </c:numCache>
            </c:numRef>
          </c:val>
        </c:ser>
        <c:dLbls>
          <c:showLegendKey val="0"/>
          <c:showVal val="0"/>
          <c:showCatName val="0"/>
          <c:showSerName val="0"/>
          <c:showPercent val="0"/>
          <c:showBubbleSize val="0"/>
        </c:dLbls>
        <c:gapWidth val="25"/>
        <c:axId val="158041600"/>
        <c:axId val="158043136"/>
      </c:barChart>
      <c:catAx>
        <c:axId val="158041600"/>
        <c:scaling>
          <c:orientation val="minMax"/>
        </c:scaling>
        <c:delete val="0"/>
        <c:axPos val="b"/>
        <c:majorTickMark val="out"/>
        <c:minorTickMark val="none"/>
        <c:tickLblPos val="nextTo"/>
        <c:crossAx val="158043136"/>
        <c:crosses val="autoZero"/>
        <c:auto val="1"/>
        <c:lblAlgn val="ctr"/>
        <c:lblOffset val="100"/>
        <c:noMultiLvlLbl val="0"/>
      </c:catAx>
      <c:valAx>
        <c:axId val="158043136"/>
        <c:scaling>
          <c:orientation val="minMax"/>
        </c:scaling>
        <c:delete val="0"/>
        <c:axPos val="l"/>
        <c:numFmt formatCode="General" sourceLinked="1"/>
        <c:majorTickMark val="out"/>
        <c:minorTickMark val="none"/>
        <c:tickLblPos val="nextTo"/>
        <c:crossAx val="158041600"/>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Sex'!$U$3</c:f>
              <c:strCache>
                <c:ptCount val="1"/>
                <c:pt idx="0">
                  <c:v>Female</c:v>
                </c:pt>
              </c:strCache>
            </c:strRef>
          </c:tx>
          <c:spPr>
            <a:solidFill>
              <a:srgbClr val="00A9E0"/>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Sex'!$U$4:$U$9</c:f>
              <c:numCache>
                <c:formatCode>_-* #,##0_-;\-* #,##0_-;_-* "-"??_-;_-@_-</c:formatCode>
                <c:ptCount val="6"/>
                <c:pt idx="0">
                  <c:v>434.35988237897999</c:v>
                </c:pt>
                <c:pt idx="1">
                  <c:v>720.23514022521135</c:v>
                </c:pt>
                <c:pt idx="2">
                  <c:v>130.91109528949727</c:v>
                </c:pt>
                <c:pt idx="3">
                  <c:v>919.38344018551356</c:v>
                </c:pt>
                <c:pt idx="4">
                  <c:v>1015.0790731886723</c:v>
                </c:pt>
                <c:pt idx="5">
                  <c:v>598.88961600979496</c:v>
                </c:pt>
              </c:numCache>
            </c:numRef>
          </c:val>
        </c:ser>
        <c:ser>
          <c:idx val="1"/>
          <c:order val="1"/>
          <c:tx>
            <c:strRef>
              <c:f>'Ethnicity &amp; Sex'!$V$3</c:f>
              <c:strCache>
                <c:ptCount val="1"/>
                <c:pt idx="0">
                  <c:v>Male</c:v>
                </c:pt>
              </c:strCache>
            </c:strRef>
          </c:tx>
          <c:spPr>
            <a:solidFill>
              <a:srgbClr val="0065BD"/>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Sex'!$V$4:$V$9</c:f>
              <c:numCache>
                <c:formatCode>_-* #,##0_-;\-* #,##0_-;_-* "-"??_-;_-@_-</c:formatCode>
                <c:ptCount val="6"/>
                <c:pt idx="0">
                  <c:v>828.64641919760027</c:v>
                </c:pt>
                <c:pt idx="1">
                  <c:v>1170.2950006291908</c:v>
                </c:pt>
                <c:pt idx="2">
                  <c:v>269.44934352341761</c:v>
                </c:pt>
                <c:pt idx="3">
                  <c:v>922.11427630495643</c:v>
                </c:pt>
                <c:pt idx="4">
                  <c:v>1279.4268167860798</c:v>
                </c:pt>
                <c:pt idx="5">
                  <c:v>967.40349327171396</c:v>
                </c:pt>
              </c:numCache>
            </c:numRef>
          </c:val>
        </c:ser>
        <c:dLbls>
          <c:showLegendKey val="0"/>
          <c:showVal val="0"/>
          <c:showCatName val="0"/>
          <c:showSerName val="0"/>
          <c:showPercent val="0"/>
          <c:showBubbleSize val="0"/>
        </c:dLbls>
        <c:gapWidth val="25"/>
        <c:axId val="158072832"/>
        <c:axId val="158074368"/>
      </c:barChart>
      <c:catAx>
        <c:axId val="158072832"/>
        <c:scaling>
          <c:orientation val="minMax"/>
        </c:scaling>
        <c:delete val="0"/>
        <c:axPos val="b"/>
        <c:majorTickMark val="out"/>
        <c:minorTickMark val="none"/>
        <c:tickLblPos val="nextTo"/>
        <c:crossAx val="158074368"/>
        <c:crosses val="autoZero"/>
        <c:auto val="1"/>
        <c:lblAlgn val="ctr"/>
        <c:lblOffset val="100"/>
        <c:noMultiLvlLbl val="0"/>
      </c:catAx>
      <c:valAx>
        <c:axId val="158074368"/>
        <c:scaling>
          <c:orientation val="minMax"/>
        </c:scaling>
        <c:delete val="0"/>
        <c:axPos val="l"/>
        <c:numFmt formatCode="#,##0" sourceLinked="0"/>
        <c:majorTickMark val="out"/>
        <c:minorTickMark val="none"/>
        <c:tickLblPos val="nextTo"/>
        <c:crossAx val="158072832"/>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103706239618584E-2"/>
          <c:y val="9.3507497609310458E-2"/>
          <c:w val="0.4744367099040156"/>
          <c:h val="0.76130541821807163"/>
        </c:manualLayout>
      </c:layout>
      <c:doughnutChart>
        <c:varyColors val="1"/>
        <c:ser>
          <c:idx val="0"/>
          <c:order val="0"/>
          <c:dLbls>
            <c:dLbl>
              <c:idx val="1"/>
              <c:delete val="1"/>
            </c:dLbl>
            <c:dLbl>
              <c:idx val="2"/>
              <c:delete val="1"/>
            </c:dLbl>
            <c:dLbl>
              <c:idx val="3"/>
              <c:delete val="1"/>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Sexuality!$C$65:$C$68</c:f>
              <c:strCache>
                <c:ptCount val="4"/>
                <c:pt idx="0">
                  <c:v>Heterosexual </c:v>
                </c:pt>
                <c:pt idx="1">
                  <c:v>Lesbian</c:v>
                </c:pt>
                <c:pt idx="2">
                  <c:v>Bisexual     </c:v>
                </c:pt>
                <c:pt idx="3">
                  <c:v>Not known    </c:v>
                </c:pt>
              </c:strCache>
            </c:strRef>
          </c:cat>
          <c:val>
            <c:numRef>
              <c:f>Sexuality!$D$65:$D$68</c:f>
              <c:numCache>
                <c:formatCode>General</c:formatCode>
                <c:ptCount val="4"/>
                <c:pt idx="0">
                  <c:v>2673</c:v>
                </c:pt>
                <c:pt idx="1">
                  <c:v>24</c:v>
                </c:pt>
                <c:pt idx="2">
                  <c:v>60</c:v>
                </c:pt>
                <c:pt idx="3">
                  <c:v>80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85253271722284985"/>
          <c:h val="0.71929379044111441"/>
        </c:manualLayout>
      </c:layout>
      <c:lineChart>
        <c:grouping val="standard"/>
        <c:varyColors val="0"/>
        <c:ser>
          <c:idx val="2"/>
          <c:order val="0"/>
          <c:tx>
            <c:strRef>
              <c:f>'Come correct'!$J$30</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strRef>
              <c:f>'Come correct'!$I$31:$I$33</c:f>
              <c:strCache>
                <c:ptCount val="3"/>
                <c:pt idx="0">
                  <c:v>2015-16</c:v>
                </c:pt>
                <c:pt idx="1">
                  <c:v>2016-17</c:v>
                </c:pt>
                <c:pt idx="2">
                  <c:v>2017-18</c:v>
                </c:pt>
              </c:strCache>
            </c:strRef>
          </c:cat>
          <c:val>
            <c:numRef>
              <c:f>'Come correct'!$J$31:$J$33</c:f>
              <c:numCache>
                <c:formatCode>General</c:formatCode>
                <c:ptCount val="3"/>
                <c:pt idx="0">
                  <c:v>918</c:v>
                </c:pt>
                <c:pt idx="1">
                  <c:v>1148</c:v>
                </c:pt>
                <c:pt idx="2">
                  <c:v>971</c:v>
                </c:pt>
              </c:numCache>
            </c:numRef>
          </c:val>
          <c:smooth val="0"/>
        </c:ser>
        <c:ser>
          <c:idx val="1"/>
          <c:order val="1"/>
          <c:tx>
            <c:strRef>
              <c:f>'Come correct'!$K$30</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cat>
            <c:strRef>
              <c:f>'Come correct'!$I$31:$I$33</c:f>
              <c:strCache>
                <c:ptCount val="3"/>
                <c:pt idx="0">
                  <c:v>2015-16</c:v>
                </c:pt>
                <c:pt idx="1">
                  <c:v>2016-17</c:v>
                </c:pt>
                <c:pt idx="2">
                  <c:v>2017-18</c:v>
                </c:pt>
              </c:strCache>
            </c:strRef>
          </c:cat>
          <c:val>
            <c:numRef>
              <c:f>'Come correct'!$K$31:$K$33</c:f>
              <c:numCache>
                <c:formatCode>General</c:formatCode>
                <c:ptCount val="3"/>
                <c:pt idx="0">
                  <c:v>348</c:v>
                </c:pt>
                <c:pt idx="1">
                  <c:v>380</c:v>
                </c:pt>
                <c:pt idx="2">
                  <c:v>489</c:v>
                </c:pt>
              </c:numCache>
            </c:numRef>
          </c:val>
          <c:smooth val="0"/>
        </c:ser>
        <c:ser>
          <c:idx val="0"/>
          <c:order val="2"/>
          <c:tx>
            <c:strRef>
              <c:f>'Come correct'!$L$30</c:f>
              <c:strCache>
                <c:ptCount val="1"/>
                <c:pt idx="0">
                  <c:v>Lewisham</c:v>
                </c:pt>
              </c:strCache>
            </c:strRef>
          </c:tx>
          <c:spPr>
            <a:ln w="28575">
              <a:solidFill>
                <a:srgbClr val="34B233"/>
              </a:solidFill>
            </a:ln>
          </c:spPr>
          <c:marker>
            <c:symbol val="circle"/>
            <c:size val="8"/>
            <c:spPr>
              <a:solidFill>
                <a:sysClr val="window" lastClr="FFFFFF"/>
              </a:solidFill>
              <a:ln w="15875">
                <a:solidFill>
                  <a:srgbClr val="34B233"/>
                </a:solidFill>
              </a:ln>
            </c:spPr>
          </c:marker>
          <c:cat>
            <c:strRef>
              <c:f>'Come correct'!$I$31:$I$33</c:f>
              <c:strCache>
                <c:ptCount val="3"/>
                <c:pt idx="0">
                  <c:v>2015-16</c:v>
                </c:pt>
                <c:pt idx="1">
                  <c:v>2016-17</c:v>
                </c:pt>
                <c:pt idx="2">
                  <c:v>2017-18</c:v>
                </c:pt>
              </c:strCache>
            </c:strRef>
          </c:cat>
          <c:val>
            <c:numRef>
              <c:f>'Come correct'!$L$31:$L$33</c:f>
              <c:numCache>
                <c:formatCode>General</c:formatCode>
                <c:ptCount val="3"/>
                <c:pt idx="1">
                  <c:v>420</c:v>
                </c:pt>
                <c:pt idx="2">
                  <c:v>724</c:v>
                </c:pt>
              </c:numCache>
            </c:numRef>
          </c:val>
          <c:smooth val="0"/>
        </c:ser>
        <c:dLbls>
          <c:showLegendKey val="0"/>
          <c:showVal val="0"/>
          <c:showCatName val="0"/>
          <c:showSerName val="0"/>
          <c:showPercent val="0"/>
          <c:showBubbleSize val="0"/>
        </c:dLbls>
        <c:marker val="1"/>
        <c:smooth val="0"/>
        <c:axId val="121132928"/>
        <c:axId val="121139200"/>
      </c:lineChart>
      <c:catAx>
        <c:axId val="121132928"/>
        <c:scaling>
          <c:orientation val="minMax"/>
        </c:scaling>
        <c:delete val="0"/>
        <c:axPos val="b"/>
        <c:numFmt formatCode="General" sourceLinked="1"/>
        <c:majorTickMark val="out"/>
        <c:minorTickMark val="none"/>
        <c:tickLblPos val="nextTo"/>
        <c:crossAx val="121139200"/>
        <c:crosses val="autoZero"/>
        <c:auto val="1"/>
        <c:lblAlgn val="ctr"/>
        <c:lblOffset val="100"/>
        <c:noMultiLvlLbl val="0"/>
      </c:catAx>
      <c:valAx>
        <c:axId val="121139200"/>
        <c:scaling>
          <c:orientation val="minMax"/>
          <c:max val="1200"/>
        </c:scaling>
        <c:delete val="0"/>
        <c:axPos val="l"/>
        <c:majorGridlines>
          <c:spPr>
            <a:ln>
              <a:noFill/>
            </a:ln>
          </c:spPr>
        </c:majorGridlines>
        <c:numFmt formatCode="#,##0" sourceLinked="0"/>
        <c:majorTickMark val="out"/>
        <c:minorTickMark val="none"/>
        <c:tickLblPos val="nextTo"/>
        <c:crossAx val="121132928"/>
        <c:crosses val="autoZero"/>
        <c:crossBetween val="between"/>
      </c:valAx>
      <c:spPr>
        <a:noFill/>
        <a:ln>
          <a:noFill/>
        </a:ln>
      </c:spPr>
    </c:plotArea>
    <c:legend>
      <c:legendPos val="b"/>
      <c:layout>
        <c:manualLayout>
          <c:xMode val="edge"/>
          <c:yMode val="edge"/>
          <c:x val="7.0081814585792657E-2"/>
          <c:y val="0.88559124275650003"/>
          <c:w val="0.87417912247172258"/>
          <c:h val="0.11440875724349986"/>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49825021872277E-2"/>
          <c:y val="0.11104498144628473"/>
          <c:w val="0.4114783464566929"/>
          <c:h val="0.68106760792831933"/>
        </c:manualLayout>
      </c:layout>
      <c:doughnutChart>
        <c:varyColors val="1"/>
        <c:ser>
          <c:idx val="0"/>
          <c:order val="0"/>
          <c:tx>
            <c:strRef>
              <c:f>Sexuality!$D$59</c:f>
              <c:strCache>
                <c:ptCount val="1"/>
                <c:pt idx="0">
                  <c:v>Chlamydia</c:v>
                </c:pt>
              </c:strCache>
            </c:strRef>
          </c:tx>
          <c:dLbls>
            <c:dLbl>
              <c:idx val="2"/>
              <c:delete val="1"/>
            </c:dLbl>
            <c:dLbl>
              <c:idx val="3"/>
              <c:delete val="1"/>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Sexuality!$C$60:$C$63</c:f>
              <c:strCache>
                <c:ptCount val="4"/>
                <c:pt idx="0">
                  <c:v>Heterosexual </c:v>
                </c:pt>
                <c:pt idx="1">
                  <c:v>Gay</c:v>
                </c:pt>
                <c:pt idx="2">
                  <c:v>Bisexual     </c:v>
                </c:pt>
                <c:pt idx="3">
                  <c:v>Not known    </c:v>
                </c:pt>
              </c:strCache>
            </c:strRef>
          </c:cat>
          <c:val>
            <c:numRef>
              <c:f>Sexuality!$D$60:$D$63</c:f>
              <c:numCache>
                <c:formatCode>General</c:formatCode>
                <c:ptCount val="4"/>
                <c:pt idx="0">
                  <c:v>2300</c:v>
                </c:pt>
                <c:pt idx="1">
                  <c:v>2024</c:v>
                </c:pt>
                <c:pt idx="2">
                  <c:v>103</c:v>
                </c:pt>
                <c:pt idx="3">
                  <c:v>128</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6920756221977781"/>
          <c:y val="0.83292012849286601"/>
          <c:w val="0.7676996937882764"/>
          <c:h val="7.8451624581410084E-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35383054432171"/>
          <c:y val="3.8663048867530796E-2"/>
          <c:w val="0.84273331455395872"/>
          <c:h val="0.69709540855522323"/>
        </c:manualLayout>
      </c:layout>
      <c:barChart>
        <c:barDir val="col"/>
        <c:grouping val="stacked"/>
        <c:varyColors val="0"/>
        <c:ser>
          <c:idx val="0"/>
          <c:order val="0"/>
          <c:tx>
            <c:strRef>
              <c:f>'Ethnicity &amp; Sexuality'!$D$107</c:f>
              <c:strCache>
                <c:ptCount val="1"/>
                <c:pt idx="0">
                  <c:v>Heterosexual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Sexuality'!$D$108:$D$112</c:f>
              <c:numCache>
                <c:formatCode>#,##0</c:formatCode>
                <c:ptCount val="5"/>
                <c:pt idx="0">
                  <c:v>668</c:v>
                </c:pt>
                <c:pt idx="1">
                  <c:v>1082</c:v>
                </c:pt>
                <c:pt idx="2">
                  <c:v>37</c:v>
                </c:pt>
                <c:pt idx="3">
                  <c:v>197</c:v>
                </c:pt>
                <c:pt idx="4">
                  <c:v>63</c:v>
                </c:pt>
              </c:numCache>
            </c:numRef>
          </c:val>
        </c:ser>
        <c:ser>
          <c:idx val="1"/>
          <c:order val="1"/>
          <c:tx>
            <c:strRef>
              <c:f>'Ethnicity &amp; Sexuality'!$E$107</c:f>
              <c:strCache>
                <c:ptCount val="1"/>
                <c:pt idx="0">
                  <c:v>Gay</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Sexuality'!$E$108:$E$112</c:f>
              <c:numCache>
                <c:formatCode>#,##0</c:formatCode>
                <c:ptCount val="5"/>
                <c:pt idx="0">
                  <c:v>1445</c:v>
                </c:pt>
                <c:pt idx="1">
                  <c:v>143</c:v>
                </c:pt>
                <c:pt idx="2">
                  <c:v>62</c:v>
                </c:pt>
                <c:pt idx="3">
                  <c:v>122</c:v>
                </c:pt>
                <c:pt idx="4">
                  <c:v>125</c:v>
                </c:pt>
              </c:numCache>
            </c:numRef>
          </c:val>
        </c:ser>
        <c:ser>
          <c:idx val="2"/>
          <c:order val="2"/>
          <c:tx>
            <c:strRef>
              <c:f>'Ethnicity &amp; Sexuality'!$F$107</c:f>
              <c:strCache>
                <c:ptCount val="1"/>
                <c:pt idx="0">
                  <c:v>Bisexual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Sexuality'!$F$108:$F$112</c:f>
              <c:numCache>
                <c:formatCode>#,##0</c:formatCode>
                <c:ptCount val="5"/>
                <c:pt idx="0">
                  <c:v>53</c:v>
                </c:pt>
                <c:pt idx="1">
                  <c:v>23</c:v>
                </c:pt>
                <c:pt idx="2">
                  <c:v>6</c:v>
                </c:pt>
                <c:pt idx="3">
                  <c:v>7</c:v>
                </c:pt>
                <c:pt idx="4">
                  <c:v>9</c:v>
                </c:pt>
              </c:numCache>
            </c:numRef>
          </c:val>
        </c:ser>
        <c:ser>
          <c:idx val="3"/>
          <c:order val="3"/>
          <c:tx>
            <c:strRef>
              <c:f>'Ethnicity &amp; Sexuality'!$G$107</c:f>
              <c:strCache>
                <c:ptCount val="1"/>
                <c:pt idx="0">
                  <c:v>Not known</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Sexuality'!$G$108:$G$112</c:f>
              <c:numCache>
                <c:formatCode>#,##0</c:formatCode>
                <c:ptCount val="5"/>
                <c:pt idx="0">
                  <c:v>44</c:v>
                </c:pt>
                <c:pt idx="1">
                  <c:v>54</c:v>
                </c:pt>
                <c:pt idx="2">
                  <c:v>5</c:v>
                </c:pt>
                <c:pt idx="3">
                  <c:v>10</c:v>
                </c:pt>
                <c:pt idx="4">
                  <c:v>3</c:v>
                </c:pt>
              </c:numCache>
            </c:numRef>
          </c:val>
        </c:ser>
        <c:dLbls>
          <c:showLegendKey val="0"/>
          <c:showVal val="0"/>
          <c:showCatName val="0"/>
          <c:showSerName val="0"/>
          <c:showPercent val="0"/>
          <c:showBubbleSize val="0"/>
        </c:dLbls>
        <c:gapWidth val="50"/>
        <c:overlap val="100"/>
        <c:axId val="158127616"/>
        <c:axId val="158129152"/>
      </c:barChart>
      <c:catAx>
        <c:axId val="158127616"/>
        <c:scaling>
          <c:orientation val="minMax"/>
        </c:scaling>
        <c:delete val="0"/>
        <c:axPos val="b"/>
        <c:majorTickMark val="out"/>
        <c:minorTickMark val="none"/>
        <c:tickLblPos val="nextTo"/>
        <c:crossAx val="158129152"/>
        <c:crosses val="autoZero"/>
        <c:auto val="1"/>
        <c:lblAlgn val="ctr"/>
        <c:lblOffset val="100"/>
        <c:noMultiLvlLbl val="0"/>
      </c:catAx>
      <c:valAx>
        <c:axId val="158129152"/>
        <c:scaling>
          <c:orientation val="minMax"/>
          <c:max val="2500"/>
        </c:scaling>
        <c:delete val="0"/>
        <c:axPos val="l"/>
        <c:numFmt formatCode="#,##0" sourceLinked="1"/>
        <c:majorTickMark val="out"/>
        <c:minorTickMark val="none"/>
        <c:tickLblPos val="nextTo"/>
        <c:crossAx val="158127616"/>
        <c:crosses val="autoZero"/>
        <c:crossBetween val="between"/>
      </c:valAx>
      <c:spPr>
        <a:noFill/>
      </c:spPr>
    </c:plotArea>
    <c:legend>
      <c:legendPos val="b"/>
      <c:layout>
        <c:manualLayout>
          <c:xMode val="edge"/>
          <c:yMode val="edge"/>
          <c:x val="0.12623905723987275"/>
          <c:y val="0.90960787198221604"/>
          <c:w val="0.74752188552025445"/>
          <c:h val="7.655295662454982E-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93886362125955158"/>
          <c:h val="0.7327037644576575"/>
        </c:manualLayout>
      </c:layout>
      <c:lineChart>
        <c:grouping val="standard"/>
        <c:varyColors val="0"/>
        <c:ser>
          <c:idx val="3"/>
          <c:order val="0"/>
          <c:tx>
            <c:strRef>
              <c:f>'Indiv STIs'!$V$19</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STIs'!$U$20:$U$25</c:f>
              <c:numCache>
                <c:formatCode>General</c:formatCode>
                <c:ptCount val="6"/>
                <c:pt idx="0">
                  <c:v>2012</c:v>
                </c:pt>
                <c:pt idx="1">
                  <c:v>2013</c:v>
                </c:pt>
                <c:pt idx="2">
                  <c:v>2014</c:v>
                </c:pt>
                <c:pt idx="3">
                  <c:v>2015</c:v>
                </c:pt>
                <c:pt idx="4">
                  <c:v>2016</c:v>
                </c:pt>
                <c:pt idx="5">
                  <c:v>2017</c:v>
                </c:pt>
              </c:numCache>
            </c:numRef>
          </c:cat>
          <c:val>
            <c:numRef>
              <c:f>'Indiv STIs'!$V$20:$V$25</c:f>
              <c:numCache>
                <c:formatCode>#,##0</c:formatCode>
                <c:ptCount val="6"/>
                <c:pt idx="0">
                  <c:v>521.38891999999998</c:v>
                </c:pt>
                <c:pt idx="1">
                  <c:v>667.73266999999998</c:v>
                </c:pt>
                <c:pt idx="2">
                  <c:v>775.96740999999997</c:v>
                </c:pt>
                <c:pt idx="3">
                  <c:v>828.71893</c:v>
                </c:pt>
                <c:pt idx="4">
                  <c:v>598.95441000000005</c:v>
                </c:pt>
                <c:pt idx="5">
                  <c:v>654.36150999999995</c:v>
                </c:pt>
              </c:numCache>
            </c:numRef>
          </c:val>
          <c:smooth val="0"/>
        </c:ser>
        <c:ser>
          <c:idx val="2"/>
          <c:order val="1"/>
          <c:tx>
            <c:strRef>
              <c:f>'Indiv STIs'!$W$19</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STIs'!$U$20:$U$25</c:f>
              <c:numCache>
                <c:formatCode>General</c:formatCode>
                <c:ptCount val="6"/>
                <c:pt idx="0">
                  <c:v>2012</c:v>
                </c:pt>
                <c:pt idx="1">
                  <c:v>2013</c:v>
                </c:pt>
                <c:pt idx="2">
                  <c:v>2014</c:v>
                </c:pt>
                <c:pt idx="3">
                  <c:v>2015</c:v>
                </c:pt>
                <c:pt idx="4">
                  <c:v>2016</c:v>
                </c:pt>
                <c:pt idx="5">
                  <c:v>2017</c:v>
                </c:pt>
              </c:numCache>
            </c:numRef>
          </c:cat>
          <c:val>
            <c:numRef>
              <c:f>'Indiv STIs'!$W$20:$W$25</c:f>
              <c:numCache>
                <c:formatCode>#,##0</c:formatCode>
                <c:ptCount val="6"/>
                <c:pt idx="0">
                  <c:v>328.17612000000003</c:v>
                </c:pt>
                <c:pt idx="1">
                  <c:v>457.37166999999999</c:v>
                </c:pt>
                <c:pt idx="2">
                  <c:v>509.87723</c:v>
                </c:pt>
                <c:pt idx="3">
                  <c:v>630.92913999999996</c:v>
                </c:pt>
                <c:pt idx="4">
                  <c:v>493.81527999999997</c:v>
                </c:pt>
                <c:pt idx="5">
                  <c:v>564.72704999999996</c:v>
                </c:pt>
              </c:numCache>
            </c:numRef>
          </c:val>
          <c:smooth val="0"/>
        </c:ser>
        <c:ser>
          <c:idx val="1"/>
          <c:order val="2"/>
          <c:tx>
            <c:strRef>
              <c:f>'Indiv STIs'!$X$19</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STIs'!$U$20:$U$25</c:f>
              <c:numCache>
                <c:formatCode>General</c:formatCode>
                <c:ptCount val="6"/>
                <c:pt idx="0">
                  <c:v>2012</c:v>
                </c:pt>
                <c:pt idx="1">
                  <c:v>2013</c:v>
                </c:pt>
                <c:pt idx="2">
                  <c:v>2014</c:v>
                </c:pt>
                <c:pt idx="3">
                  <c:v>2015</c:v>
                </c:pt>
                <c:pt idx="4">
                  <c:v>2016</c:v>
                </c:pt>
                <c:pt idx="5">
                  <c:v>2017</c:v>
                </c:pt>
              </c:numCache>
            </c:numRef>
          </c:cat>
          <c:val>
            <c:numRef>
              <c:f>'Indiv STIs'!$X$20:$X$25</c:f>
              <c:numCache>
                <c:formatCode>#,##0</c:formatCode>
                <c:ptCount val="6"/>
                <c:pt idx="0">
                  <c:v>195.22274999999999</c:v>
                </c:pt>
                <c:pt idx="1">
                  <c:v>231.96564000000001</c:v>
                </c:pt>
                <c:pt idx="2">
                  <c:v>298.32852000000003</c:v>
                </c:pt>
                <c:pt idx="3">
                  <c:v>294.91626000000002</c:v>
                </c:pt>
                <c:pt idx="4">
                  <c:v>248.91019</c:v>
                </c:pt>
                <c:pt idx="5">
                  <c:v>301.77014000000003</c:v>
                </c:pt>
              </c:numCache>
            </c:numRef>
          </c:val>
          <c:smooth val="0"/>
        </c:ser>
        <c:ser>
          <c:idx val="0"/>
          <c:order val="3"/>
          <c:tx>
            <c:strRef>
              <c:f>'Indiv STIs'!$Y$19</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STIs'!$U$20:$U$25</c:f>
              <c:numCache>
                <c:formatCode>General</c:formatCode>
                <c:ptCount val="6"/>
                <c:pt idx="0">
                  <c:v>2012</c:v>
                </c:pt>
                <c:pt idx="1">
                  <c:v>2013</c:v>
                </c:pt>
                <c:pt idx="2">
                  <c:v>2014</c:v>
                </c:pt>
                <c:pt idx="3">
                  <c:v>2015</c:v>
                </c:pt>
                <c:pt idx="4">
                  <c:v>2016</c:v>
                </c:pt>
                <c:pt idx="5">
                  <c:v>2017</c:v>
                </c:pt>
              </c:numCache>
            </c:numRef>
          </c:cat>
          <c:val>
            <c:numRef>
              <c:f>'Indiv STIs'!$Y$20:$Y$25</c:f>
              <c:numCache>
                <c:formatCode>#,##0</c:formatCode>
                <c:ptCount val="6"/>
                <c:pt idx="0">
                  <c:v>143.67841999999999</c:v>
                </c:pt>
                <c:pt idx="1">
                  <c:v>170.79979</c:v>
                </c:pt>
                <c:pt idx="2">
                  <c:v>206.38457</c:v>
                </c:pt>
                <c:pt idx="3">
                  <c:v>231.62757999999999</c:v>
                </c:pt>
                <c:pt idx="4">
                  <c:v>185.12692000000001</c:v>
                </c:pt>
                <c:pt idx="5">
                  <c:v>228.40111999999999</c:v>
                </c:pt>
              </c:numCache>
            </c:numRef>
          </c:val>
          <c:smooth val="0"/>
        </c:ser>
        <c:ser>
          <c:idx val="4"/>
          <c:order val="4"/>
          <c:tx>
            <c:strRef>
              <c:f>'Indiv STIs'!$Z$19</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STIs'!$U$20:$U$25</c:f>
              <c:numCache>
                <c:formatCode>General</c:formatCode>
                <c:ptCount val="6"/>
                <c:pt idx="0">
                  <c:v>2012</c:v>
                </c:pt>
                <c:pt idx="1">
                  <c:v>2013</c:v>
                </c:pt>
                <c:pt idx="2">
                  <c:v>2014</c:v>
                </c:pt>
                <c:pt idx="3">
                  <c:v>2015</c:v>
                </c:pt>
                <c:pt idx="4">
                  <c:v>2016</c:v>
                </c:pt>
                <c:pt idx="5">
                  <c:v>2017</c:v>
                </c:pt>
              </c:numCache>
            </c:numRef>
          </c:cat>
          <c:val>
            <c:numRef>
              <c:f>'Indiv STIs'!$Z$20:$Z$25</c:f>
              <c:numCache>
                <c:formatCode>#,##0</c:formatCode>
                <c:ptCount val="6"/>
                <c:pt idx="0">
                  <c:v>48.600090000000002</c:v>
                </c:pt>
                <c:pt idx="1">
                  <c:v>56.204475000000002</c:v>
                </c:pt>
                <c:pt idx="2">
                  <c:v>66.526604000000006</c:v>
                </c:pt>
                <c:pt idx="3">
                  <c:v>73.166068999999993</c:v>
                </c:pt>
                <c:pt idx="4">
                  <c:v>64.818625999999995</c:v>
                </c:pt>
                <c:pt idx="5">
                  <c:v>78.792336000000006</c:v>
                </c:pt>
              </c:numCache>
            </c:numRef>
          </c:val>
          <c:smooth val="0"/>
        </c:ser>
        <c:dLbls>
          <c:showLegendKey val="0"/>
          <c:showVal val="0"/>
          <c:showCatName val="0"/>
          <c:showSerName val="0"/>
          <c:showPercent val="0"/>
          <c:showBubbleSize val="0"/>
        </c:dLbls>
        <c:marker val="1"/>
        <c:smooth val="0"/>
        <c:axId val="158237056"/>
        <c:axId val="158238592"/>
      </c:lineChart>
      <c:catAx>
        <c:axId val="158237056"/>
        <c:scaling>
          <c:orientation val="minMax"/>
        </c:scaling>
        <c:delete val="0"/>
        <c:axPos val="b"/>
        <c:numFmt formatCode="General" sourceLinked="1"/>
        <c:majorTickMark val="out"/>
        <c:minorTickMark val="none"/>
        <c:tickLblPos val="nextTo"/>
        <c:crossAx val="158238592"/>
        <c:crosses val="autoZero"/>
        <c:auto val="1"/>
        <c:lblAlgn val="ctr"/>
        <c:lblOffset val="100"/>
        <c:noMultiLvlLbl val="0"/>
      </c:catAx>
      <c:valAx>
        <c:axId val="158238592"/>
        <c:scaling>
          <c:orientation val="minMax"/>
        </c:scaling>
        <c:delete val="0"/>
        <c:axPos val="l"/>
        <c:majorGridlines>
          <c:spPr>
            <a:ln>
              <a:noFill/>
            </a:ln>
          </c:spPr>
        </c:majorGridlines>
        <c:numFmt formatCode="#,##0" sourceLinked="0"/>
        <c:majorTickMark val="out"/>
        <c:minorTickMark val="none"/>
        <c:tickLblPos val="nextTo"/>
        <c:crossAx val="158237056"/>
        <c:crosses val="autoZero"/>
        <c:crossBetween val="between"/>
      </c:valAx>
      <c:spPr>
        <a:noFill/>
        <a:ln>
          <a:noFill/>
        </a:ln>
      </c:spPr>
    </c:plotArea>
    <c:legend>
      <c:legendPos val="b"/>
      <c:layout>
        <c:manualLayout>
          <c:xMode val="edge"/>
          <c:yMode val="edge"/>
          <c:x val="5.8603201191140893E-4"/>
          <c:y val="0.85324887387387383"/>
          <c:w val="0.99587334822259443"/>
          <c:h val="0.14675112612612612"/>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50986413549228"/>
          <c:y val="6.5772128060263654E-2"/>
          <c:w val="0.84598967057509755"/>
          <c:h val="0.70836064030131829"/>
        </c:manualLayout>
      </c:layout>
      <c:barChart>
        <c:barDir val="col"/>
        <c:grouping val="clustered"/>
        <c:varyColors val="0"/>
        <c:ser>
          <c:idx val="0"/>
          <c:order val="0"/>
          <c:tx>
            <c:strRef>
              <c:f>'Age groups'!$L$174</c:f>
              <c:strCache>
                <c:ptCount val="1"/>
                <c:pt idx="0">
                  <c:v>Male</c:v>
                </c:pt>
              </c:strCache>
            </c:strRef>
          </c:tx>
          <c:spPr>
            <a:solidFill>
              <a:srgbClr val="0065BD"/>
            </a:solidFill>
          </c:spPr>
          <c:invertIfNegative val="0"/>
          <c:cat>
            <c:strRef>
              <c:f>'Age groups'!$V$176:$V$180</c:f>
              <c:strCache>
                <c:ptCount val="5"/>
                <c:pt idx="0">
                  <c:v>15-19</c:v>
                </c:pt>
                <c:pt idx="1">
                  <c:v>20-24</c:v>
                </c:pt>
                <c:pt idx="2">
                  <c:v>25-34</c:v>
                </c:pt>
                <c:pt idx="3">
                  <c:v>35-44</c:v>
                </c:pt>
                <c:pt idx="4">
                  <c:v>45-64</c:v>
                </c:pt>
              </c:strCache>
            </c:strRef>
          </c:cat>
          <c:val>
            <c:numRef>
              <c:f>'Age groups'!$W$176:$W$180</c:f>
              <c:numCache>
                <c:formatCode>_-* #,##0_-;\-* #,##0_-;_-* "-"??_-;_-@_-</c:formatCode>
                <c:ptCount val="5"/>
                <c:pt idx="0">
                  <c:v>603.82719886338407</c:v>
                </c:pt>
                <c:pt idx="1">
                  <c:v>1914.9712920248248</c:v>
                </c:pt>
                <c:pt idx="2">
                  <c:v>1599.001840577658</c:v>
                </c:pt>
                <c:pt idx="3">
                  <c:v>1359.7109840892781</c:v>
                </c:pt>
                <c:pt idx="4">
                  <c:v>552.51450478709228</c:v>
                </c:pt>
              </c:numCache>
            </c:numRef>
          </c:val>
        </c:ser>
        <c:ser>
          <c:idx val="1"/>
          <c:order val="1"/>
          <c:tx>
            <c:strRef>
              <c:f>'Age groups'!$M$174</c:f>
              <c:strCache>
                <c:ptCount val="1"/>
                <c:pt idx="0">
                  <c:v>Female</c:v>
                </c:pt>
              </c:strCache>
            </c:strRef>
          </c:tx>
          <c:spPr>
            <a:solidFill>
              <a:srgbClr val="00A9E0"/>
            </a:solidFill>
          </c:spPr>
          <c:invertIfNegative val="0"/>
          <c:cat>
            <c:strRef>
              <c:f>'Age groups'!$V$176:$V$180</c:f>
              <c:strCache>
                <c:ptCount val="5"/>
                <c:pt idx="0">
                  <c:v>15-19</c:v>
                </c:pt>
                <c:pt idx="1">
                  <c:v>20-24</c:v>
                </c:pt>
                <c:pt idx="2">
                  <c:v>25-34</c:v>
                </c:pt>
                <c:pt idx="3">
                  <c:v>35-44</c:v>
                </c:pt>
                <c:pt idx="4">
                  <c:v>45-64</c:v>
                </c:pt>
              </c:strCache>
            </c:strRef>
          </c:cat>
          <c:val>
            <c:numRef>
              <c:f>'Age groups'!$X$176:$X$180</c:f>
              <c:numCache>
                <c:formatCode>_-* #,##0_-;\-* #,##0_-;_-* "-"??_-;_-@_-</c:formatCode>
                <c:ptCount val="5"/>
                <c:pt idx="0">
                  <c:v>791.75105873688085</c:v>
                </c:pt>
                <c:pt idx="1">
                  <c:v>545.38147999311093</c:v>
                </c:pt>
                <c:pt idx="2">
                  <c:v>149.08717582466633</c:v>
                </c:pt>
                <c:pt idx="3">
                  <c:v>61.887015835003837</c:v>
                </c:pt>
                <c:pt idx="4">
                  <c:v>17.986150663988727</c:v>
                </c:pt>
              </c:numCache>
            </c:numRef>
          </c:val>
        </c:ser>
        <c:dLbls>
          <c:showLegendKey val="0"/>
          <c:showVal val="0"/>
          <c:showCatName val="0"/>
          <c:showSerName val="0"/>
          <c:showPercent val="0"/>
          <c:showBubbleSize val="0"/>
        </c:dLbls>
        <c:gapWidth val="25"/>
        <c:axId val="158251264"/>
        <c:axId val="158265344"/>
      </c:barChart>
      <c:catAx>
        <c:axId val="158251264"/>
        <c:scaling>
          <c:orientation val="minMax"/>
        </c:scaling>
        <c:delete val="0"/>
        <c:axPos val="b"/>
        <c:majorTickMark val="out"/>
        <c:minorTickMark val="none"/>
        <c:tickLblPos val="nextTo"/>
        <c:crossAx val="158265344"/>
        <c:crosses val="autoZero"/>
        <c:auto val="1"/>
        <c:lblAlgn val="ctr"/>
        <c:lblOffset val="100"/>
        <c:noMultiLvlLbl val="0"/>
      </c:catAx>
      <c:valAx>
        <c:axId val="158265344"/>
        <c:scaling>
          <c:orientation val="minMax"/>
        </c:scaling>
        <c:delete val="0"/>
        <c:axPos val="l"/>
        <c:numFmt formatCode="#,##0" sourceLinked="0"/>
        <c:majorTickMark val="out"/>
        <c:minorTickMark val="none"/>
        <c:tickLblPos val="nextTo"/>
        <c:crossAx val="158251264"/>
        <c:crosses val="autoZero"/>
        <c:crossBetween val="between"/>
      </c:valAx>
      <c:spPr>
        <a:noFill/>
      </c:spPr>
    </c:plotArea>
    <c:legend>
      <c:legendPos val="b"/>
      <c:layout>
        <c:manualLayout>
          <c:xMode val="edge"/>
          <c:yMode val="edge"/>
          <c:x val="0.36682207332961103"/>
          <c:y val="0.8860155367231638"/>
          <c:w val="0.26635585334077794"/>
          <c:h val="0.1020258945386064"/>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Sexuality'!$H$21</c:f>
              <c:strCache>
                <c:ptCount val="1"/>
                <c:pt idx="0">
                  <c:v>Lambeth</c:v>
                </c:pt>
              </c:strCache>
            </c:strRef>
          </c:tx>
          <c:spPr>
            <a:solidFill>
              <a:srgbClr val="00A9E0"/>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Sexuality'!$H$22:$H$26</c:f>
              <c:numCache>
                <c:formatCode>General</c:formatCode>
                <c:ptCount val="5"/>
                <c:pt idx="0">
                  <c:v>693.12511743460198</c:v>
                </c:pt>
                <c:pt idx="1">
                  <c:v>428.12077512392966</c:v>
                </c:pt>
                <c:pt idx="2">
                  <c:v>249.8496275389812</c:v>
                </c:pt>
                <c:pt idx="3">
                  <c:v>466.55718124813376</c:v>
                </c:pt>
                <c:pt idx="4">
                  <c:v>1304.9203878845924</c:v>
                </c:pt>
              </c:numCache>
            </c:numRef>
          </c:val>
        </c:ser>
        <c:ser>
          <c:idx val="1"/>
          <c:order val="1"/>
          <c:tx>
            <c:strRef>
              <c:f>'Ethnicity &amp; Sexuality'!$I$21</c:f>
              <c:strCache>
                <c:ptCount val="1"/>
                <c:pt idx="0">
                  <c:v>Southwark</c:v>
                </c:pt>
              </c:strCache>
            </c:strRef>
          </c:tx>
          <c:spPr>
            <a:solidFill>
              <a:srgbClr val="CF0072"/>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Sexuality'!$I$22:$I$26</c:f>
              <c:numCache>
                <c:formatCode>General</c:formatCode>
                <c:ptCount val="5"/>
                <c:pt idx="0">
                  <c:v>583.44767735050254</c:v>
                </c:pt>
                <c:pt idx="1">
                  <c:v>429.26154200996911</c:v>
                </c:pt>
                <c:pt idx="2">
                  <c:v>149.02666956440746</c:v>
                </c:pt>
                <c:pt idx="3">
                  <c:v>594.74026577455629</c:v>
                </c:pt>
                <c:pt idx="4">
                  <c:v>1021.0262178766116</c:v>
                </c:pt>
              </c:numCache>
            </c:numRef>
          </c:val>
        </c:ser>
        <c:ser>
          <c:idx val="2"/>
          <c:order val="2"/>
          <c:tx>
            <c:strRef>
              <c:f>'Ethnicity &amp; Sexuality'!$J$21</c:f>
              <c:strCache>
                <c:ptCount val="1"/>
                <c:pt idx="0">
                  <c:v>Lewisham</c:v>
                </c:pt>
              </c:strCache>
            </c:strRef>
          </c:tx>
          <c:spPr>
            <a:solidFill>
              <a:srgbClr val="34B233"/>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Sexuality'!$J$22:$J$26</c:f>
              <c:numCache>
                <c:formatCode>General</c:formatCode>
                <c:ptCount val="5"/>
                <c:pt idx="0">
                  <c:v>252.56691754134354</c:v>
                </c:pt>
                <c:pt idx="1">
                  <c:v>348.98793498853325</c:v>
                </c:pt>
                <c:pt idx="2">
                  <c:v>85.131462624013622</c:v>
                </c:pt>
                <c:pt idx="3">
                  <c:v>464.10266758141972</c:v>
                </c:pt>
                <c:pt idx="4">
                  <c:v>343.38448331366027</c:v>
                </c:pt>
              </c:numCache>
            </c:numRef>
          </c:val>
        </c:ser>
        <c:dLbls>
          <c:showLegendKey val="0"/>
          <c:showVal val="0"/>
          <c:showCatName val="0"/>
          <c:showSerName val="0"/>
          <c:showPercent val="0"/>
          <c:showBubbleSize val="0"/>
        </c:dLbls>
        <c:gapWidth val="25"/>
        <c:axId val="158287360"/>
        <c:axId val="158288896"/>
      </c:barChart>
      <c:catAx>
        <c:axId val="158287360"/>
        <c:scaling>
          <c:orientation val="minMax"/>
        </c:scaling>
        <c:delete val="0"/>
        <c:axPos val="b"/>
        <c:majorTickMark val="out"/>
        <c:minorTickMark val="none"/>
        <c:tickLblPos val="nextTo"/>
        <c:crossAx val="158288896"/>
        <c:crosses val="autoZero"/>
        <c:auto val="1"/>
        <c:lblAlgn val="ctr"/>
        <c:lblOffset val="100"/>
        <c:noMultiLvlLbl val="0"/>
      </c:catAx>
      <c:valAx>
        <c:axId val="158288896"/>
        <c:scaling>
          <c:orientation val="minMax"/>
        </c:scaling>
        <c:delete val="0"/>
        <c:axPos val="l"/>
        <c:numFmt formatCode="General" sourceLinked="1"/>
        <c:majorTickMark val="out"/>
        <c:minorTickMark val="none"/>
        <c:tickLblPos val="nextTo"/>
        <c:crossAx val="158287360"/>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Sex'!$Y$3</c:f>
              <c:strCache>
                <c:ptCount val="1"/>
                <c:pt idx="0">
                  <c:v>Female</c:v>
                </c:pt>
              </c:strCache>
            </c:strRef>
          </c:tx>
          <c:spPr>
            <a:solidFill>
              <a:srgbClr val="00A9E0"/>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Sex'!$Y$4:$Y$9</c:f>
              <c:numCache>
                <c:formatCode>_-* #,##0_-;\-* #,##0_-;_-* "-"??_-;_-@_-</c:formatCode>
                <c:ptCount val="6"/>
                <c:pt idx="0">
                  <c:v>62.446643690517597</c:v>
                </c:pt>
                <c:pt idx="1">
                  <c:v>193.06084174527001</c:v>
                </c:pt>
                <c:pt idx="2">
                  <c:v>22.966858822718816</c:v>
                </c:pt>
                <c:pt idx="3">
                  <c:v>283.7266402946392</c:v>
                </c:pt>
                <c:pt idx="4">
                  <c:v>264.8032364840015</c:v>
                </c:pt>
                <c:pt idx="5">
                  <c:v>125.81537227417617</c:v>
                </c:pt>
              </c:numCache>
            </c:numRef>
          </c:val>
        </c:ser>
        <c:ser>
          <c:idx val="1"/>
          <c:order val="1"/>
          <c:tx>
            <c:strRef>
              <c:f>'Ethnicity &amp; Sex'!$Z$3</c:f>
              <c:strCache>
                <c:ptCount val="1"/>
                <c:pt idx="0">
                  <c:v>Male</c:v>
                </c:pt>
              </c:strCache>
            </c:strRef>
          </c:tx>
          <c:spPr>
            <a:solidFill>
              <a:srgbClr val="0065BD"/>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Sex'!$Z$4:$Z$9</c:f>
              <c:numCache>
                <c:formatCode>_-* #,##0_-;\-* #,##0_-;_-* "-"??_-;_-@_-</c:formatCode>
                <c:ptCount val="6"/>
                <c:pt idx="0">
                  <c:v>961.00487439070116</c:v>
                </c:pt>
                <c:pt idx="1">
                  <c:v>639.07814550488081</c:v>
                </c:pt>
                <c:pt idx="2">
                  <c:v>284.14658044287677</c:v>
                </c:pt>
                <c:pt idx="3">
                  <c:v>721.77397222679622</c:v>
                </c:pt>
                <c:pt idx="4">
                  <c:v>1413.7666325486182</c:v>
                </c:pt>
                <c:pt idx="5">
                  <c:v>885.84851162158486</c:v>
                </c:pt>
              </c:numCache>
            </c:numRef>
          </c:val>
        </c:ser>
        <c:dLbls>
          <c:showLegendKey val="0"/>
          <c:showVal val="0"/>
          <c:showCatName val="0"/>
          <c:showSerName val="0"/>
          <c:showPercent val="0"/>
          <c:showBubbleSize val="0"/>
        </c:dLbls>
        <c:gapWidth val="25"/>
        <c:axId val="158310400"/>
        <c:axId val="158311936"/>
      </c:barChart>
      <c:catAx>
        <c:axId val="158310400"/>
        <c:scaling>
          <c:orientation val="minMax"/>
        </c:scaling>
        <c:delete val="0"/>
        <c:axPos val="b"/>
        <c:majorTickMark val="out"/>
        <c:minorTickMark val="none"/>
        <c:tickLblPos val="nextTo"/>
        <c:crossAx val="158311936"/>
        <c:crosses val="autoZero"/>
        <c:auto val="1"/>
        <c:lblAlgn val="ctr"/>
        <c:lblOffset val="100"/>
        <c:noMultiLvlLbl val="0"/>
      </c:catAx>
      <c:valAx>
        <c:axId val="158311936"/>
        <c:scaling>
          <c:orientation val="minMax"/>
        </c:scaling>
        <c:delete val="0"/>
        <c:axPos val="l"/>
        <c:numFmt formatCode="#,##0" sourceLinked="0"/>
        <c:majorTickMark val="out"/>
        <c:minorTickMark val="none"/>
        <c:tickLblPos val="nextTo"/>
        <c:crossAx val="158310400"/>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1710411198601"/>
          <c:y val="0.10675233304170312"/>
          <c:w val="0.40783267716535432"/>
          <c:h val="0.67972112860892386"/>
        </c:manualLayout>
      </c:layout>
      <c:doughnutChart>
        <c:varyColors val="1"/>
        <c:ser>
          <c:idx val="0"/>
          <c:order val="0"/>
          <c:dLbls>
            <c:dLbl>
              <c:idx val="2"/>
              <c:layout>
                <c:manualLayout>
                  <c:x val="-1.4662787070238907E-2"/>
                  <c:y val="-1.0418845805183992E-2"/>
                </c:manualLayout>
              </c:layout>
              <c:showLegendKey val="0"/>
              <c:showVal val="0"/>
              <c:showCatName val="0"/>
              <c:showSerName val="0"/>
              <c:showPercent val="1"/>
              <c:showBubbleSize val="0"/>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Sexuality!$C$60:$C$63</c:f>
              <c:strCache>
                <c:ptCount val="4"/>
                <c:pt idx="0">
                  <c:v>Heterosexual </c:v>
                </c:pt>
                <c:pt idx="1">
                  <c:v>Gay</c:v>
                </c:pt>
                <c:pt idx="2">
                  <c:v>Bisexual     </c:v>
                </c:pt>
                <c:pt idx="3">
                  <c:v>Not known    </c:v>
                </c:pt>
              </c:strCache>
            </c:strRef>
          </c:cat>
          <c:val>
            <c:numRef>
              <c:f>Sexuality!$E$60:$E$63</c:f>
              <c:numCache>
                <c:formatCode>General</c:formatCode>
                <c:ptCount val="4"/>
                <c:pt idx="0">
                  <c:v>707</c:v>
                </c:pt>
                <c:pt idx="1">
                  <c:v>3209</c:v>
                </c:pt>
                <c:pt idx="2">
                  <c:v>164</c:v>
                </c:pt>
                <c:pt idx="3">
                  <c:v>91</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569400003343531"/>
          <c:y val="0.79346173454936841"/>
          <c:w val="0.78236911468868942"/>
          <c:h val="8.1838025642478149E-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1342592592592593"/>
          <c:w val="0.40833333333333333"/>
          <c:h val="0.68055555555555558"/>
        </c:manualLayout>
      </c:layout>
      <c:doughnutChart>
        <c:varyColors val="1"/>
        <c:ser>
          <c:idx val="0"/>
          <c:order val="0"/>
          <c:dLbls>
            <c:dLbl>
              <c:idx val="1"/>
              <c:delete val="1"/>
            </c:dLbl>
            <c:dLbl>
              <c:idx val="3"/>
              <c:layout>
                <c:manualLayout>
                  <c:x val="8.9441007786532252E-3"/>
                  <c:y val="-2.5548025258346884E-2"/>
                </c:manualLayout>
              </c:layout>
              <c:showLegendKey val="0"/>
              <c:showVal val="0"/>
              <c:showCatName val="0"/>
              <c:showSerName val="0"/>
              <c:showPercent val="1"/>
              <c:showBubbleSize val="0"/>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Sexuality!$C$65:$C$68</c:f>
              <c:strCache>
                <c:ptCount val="4"/>
                <c:pt idx="0">
                  <c:v>Heterosexual </c:v>
                </c:pt>
                <c:pt idx="1">
                  <c:v>Lesbian</c:v>
                </c:pt>
                <c:pt idx="2">
                  <c:v>Bisexual     </c:v>
                </c:pt>
                <c:pt idx="3">
                  <c:v>Not known    </c:v>
                </c:pt>
              </c:strCache>
            </c:strRef>
          </c:cat>
          <c:val>
            <c:numRef>
              <c:f>Sexuality!$E$65:$E$68</c:f>
              <c:numCache>
                <c:formatCode>General</c:formatCode>
                <c:ptCount val="4"/>
                <c:pt idx="0">
                  <c:v>541</c:v>
                </c:pt>
                <c:pt idx="1">
                  <c:v>8</c:v>
                </c:pt>
                <c:pt idx="2">
                  <c:v>16</c:v>
                </c:pt>
                <c:pt idx="3">
                  <c:v>32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69151312116136"/>
          <c:y val="5.959084084084084E-2"/>
          <c:w val="0.87258096035734212"/>
          <c:h val="0.69146865615615616"/>
        </c:manualLayout>
      </c:layout>
      <c:barChart>
        <c:barDir val="col"/>
        <c:grouping val="stacked"/>
        <c:varyColors val="0"/>
        <c:ser>
          <c:idx val="0"/>
          <c:order val="0"/>
          <c:tx>
            <c:strRef>
              <c:f>'Ethnicity &amp; Sexuality'!$K$107</c:f>
              <c:strCache>
                <c:ptCount val="1"/>
                <c:pt idx="0">
                  <c:v>Heterosexual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Sexuality'!$K$108:$K$112</c:f>
              <c:numCache>
                <c:formatCode>#,##0</c:formatCode>
                <c:ptCount val="5"/>
                <c:pt idx="0">
                  <c:v>130</c:v>
                </c:pt>
                <c:pt idx="1">
                  <c:v>403</c:v>
                </c:pt>
                <c:pt idx="2">
                  <c:v>14</c:v>
                </c:pt>
                <c:pt idx="3">
                  <c:v>53</c:v>
                </c:pt>
                <c:pt idx="4">
                  <c:v>23</c:v>
                </c:pt>
              </c:numCache>
            </c:numRef>
          </c:val>
        </c:ser>
        <c:ser>
          <c:idx val="1"/>
          <c:order val="1"/>
          <c:tx>
            <c:strRef>
              <c:f>'Ethnicity &amp; Sexuality'!$L$107</c:f>
              <c:strCache>
                <c:ptCount val="1"/>
                <c:pt idx="0">
                  <c:v>Gay</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Sexuality'!$L$108:$L$112</c:f>
              <c:numCache>
                <c:formatCode>#,##0</c:formatCode>
                <c:ptCount val="5"/>
                <c:pt idx="0">
                  <c:v>2302</c:v>
                </c:pt>
                <c:pt idx="1">
                  <c:v>247</c:v>
                </c:pt>
                <c:pt idx="2">
                  <c:v>91</c:v>
                </c:pt>
                <c:pt idx="3">
                  <c:v>192</c:v>
                </c:pt>
                <c:pt idx="4">
                  <c:v>187</c:v>
                </c:pt>
              </c:numCache>
            </c:numRef>
          </c:val>
        </c:ser>
        <c:ser>
          <c:idx val="2"/>
          <c:order val="2"/>
          <c:tx>
            <c:strRef>
              <c:f>'Ethnicity &amp; Sexuality'!$M$107</c:f>
              <c:strCache>
                <c:ptCount val="1"/>
                <c:pt idx="0">
                  <c:v>Bisexual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Sexuality'!$M$108:$M$112</c:f>
              <c:numCache>
                <c:formatCode>#,##0</c:formatCode>
                <c:ptCount val="5"/>
                <c:pt idx="0">
                  <c:v>83</c:v>
                </c:pt>
                <c:pt idx="1">
                  <c:v>34</c:v>
                </c:pt>
                <c:pt idx="2">
                  <c:v>8</c:v>
                </c:pt>
                <c:pt idx="3">
                  <c:v>14</c:v>
                </c:pt>
                <c:pt idx="4">
                  <c:v>9</c:v>
                </c:pt>
              </c:numCache>
            </c:numRef>
          </c:val>
        </c:ser>
        <c:ser>
          <c:idx val="3"/>
          <c:order val="3"/>
          <c:tx>
            <c:strRef>
              <c:f>'Ethnicity &amp; Sexuality'!$N$107</c:f>
              <c:strCache>
                <c:ptCount val="1"/>
                <c:pt idx="0">
                  <c:v>Not known</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Sexuality'!$N$108:$N$112</c:f>
              <c:numCache>
                <c:formatCode>#,##0</c:formatCode>
                <c:ptCount val="5"/>
                <c:pt idx="0">
                  <c:v>48</c:v>
                </c:pt>
                <c:pt idx="1">
                  <c:v>27</c:v>
                </c:pt>
                <c:pt idx="2">
                  <c:v>3</c:v>
                </c:pt>
                <c:pt idx="3">
                  <c:v>4</c:v>
                </c:pt>
                <c:pt idx="4">
                  <c:v>2</c:v>
                </c:pt>
              </c:numCache>
            </c:numRef>
          </c:val>
        </c:ser>
        <c:dLbls>
          <c:showLegendKey val="0"/>
          <c:showVal val="0"/>
          <c:showCatName val="0"/>
          <c:showSerName val="0"/>
          <c:showPercent val="0"/>
          <c:showBubbleSize val="0"/>
        </c:dLbls>
        <c:gapWidth val="50"/>
        <c:overlap val="100"/>
        <c:axId val="159361280"/>
        <c:axId val="159363072"/>
      </c:barChart>
      <c:catAx>
        <c:axId val="159361280"/>
        <c:scaling>
          <c:orientation val="minMax"/>
        </c:scaling>
        <c:delete val="0"/>
        <c:axPos val="b"/>
        <c:majorTickMark val="out"/>
        <c:minorTickMark val="none"/>
        <c:tickLblPos val="nextTo"/>
        <c:crossAx val="159363072"/>
        <c:crosses val="autoZero"/>
        <c:auto val="1"/>
        <c:lblAlgn val="ctr"/>
        <c:lblOffset val="100"/>
        <c:noMultiLvlLbl val="0"/>
      </c:catAx>
      <c:valAx>
        <c:axId val="159363072"/>
        <c:scaling>
          <c:orientation val="minMax"/>
          <c:max val="2500"/>
        </c:scaling>
        <c:delete val="0"/>
        <c:axPos val="l"/>
        <c:numFmt formatCode="#,##0" sourceLinked="1"/>
        <c:majorTickMark val="out"/>
        <c:minorTickMark val="none"/>
        <c:tickLblPos val="nextTo"/>
        <c:crossAx val="159361280"/>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050251256281406E-2"/>
          <c:y val="4.2125723314600315E-2"/>
          <c:w val="0.91494974874371859"/>
          <c:h val="0.68503096846846845"/>
        </c:manualLayout>
      </c:layout>
      <c:lineChart>
        <c:grouping val="standard"/>
        <c:varyColors val="0"/>
        <c:ser>
          <c:idx val="3"/>
          <c:order val="0"/>
          <c:tx>
            <c:strRef>
              <c:f>'Indiv STIs'!$V$58</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STIs'!$U$59:$U$64</c:f>
              <c:numCache>
                <c:formatCode>General</c:formatCode>
                <c:ptCount val="6"/>
                <c:pt idx="0">
                  <c:v>2012</c:v>
                </c:pt>
                <c:pt idx="1">
                  <c:v>2013</c:v>
                </c:pt>
                <c:pt idx="2">
                  <c:v>2014</c:v>
                </c:pt>
                <c:pt idx="3">
                  <c:v>2015</c:v>
                </c:pt>
                <c:pt idx="4">
                  <c:v>2016</c:v>
                </c:pt>
                <c:pt idx="5">
                  <c:v>2017</c:v>
                </c:pt>
              </c:numCache>
            </c:numRef>
          </c:cat>
          <c:val>
            <c:numRef>
              <c:f>'Indiv STIs'!$V$59:$V$64</c:f>
              <c:numCache>
                <c:formatCode>#,##0</c:formatCode>
                <c:ptCount val="6"/>
                <c:pt idx="0">
                  <c:v>75.961806999999993</c:v>
                </c:pt>
                <c:pt idx="1">
                  <c:v>98.177170000000004</c:v>
                </c:pt>
                <c:pt idx="2">
                  <c:v>137.69711000000001</c:v>
                </c:pt>
                <c:pt idx="3">
                  <c:v>142.79657</c:v>
                </c:pt>
                <c:pt idx="4">
                  <c:v>128.45792</c:v>
                </c:pt>
                <c:pt idx="5">
                  <c:v>154.14950999999999</c:v>
                </c:pt>
              </c:numCache>
            </c:numRef>
          </c:val>
          <c:smooth val="0"/>
        </c:ser>
        <c:ser>
          <c:idx val="2"/>
          <c:order val="1"/>
          <c:tx>
            <c:strRef>
              <c:f>'Indiv STIs'!$W$58</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STIs'!$U$59:$U$64</c:f>
              <c:numCache>
                <c:formatCode>General</c:formatCode>
                <c:ptCount val="6"/>
                <c:pt idx="0">
                  <c:v>2012</c:v>
                </c:pt>
                <c:pt idx="1">
                  <c:v>2013</c:v>
                </c:pt>
                <c:pt idx="2">
                  <c:v>2014</c:v>
                </c:pt>
                <c:pt idx="3">
                  <c:v>2015</c:v>
                </c:pt>
                <c:pt idx="4">
                  <c:v>2016</c:v>
                </c:pt>
                <c:pt idx="5">
                  <c:v>2017</c:v>
                </c:pt>
              </c:numCache>
            </c:numRef>
          </c:cat>
          <c:val>
            <c:numRef>
              <c:f>'Indiv STIs'!$W$59:$W$64</c:f>
              <c:numCache>
                <c:formatCode>#,##0</c:formatCode>
                <c:ptCount val="6"/>
                <c:pt idx="0">
                  <c:v>52.821700999999997</c:v>
                </c:pt>
                <c:pt idx="1">
                  <c:v>81.027778999999995</c:v>
                </c:pt>
                <c:pt idx="2">
                  <c:v>100.39033999999999</c:v>
                </c:pt>
                <c:pt idx="3">
                  <c:v>97.589759999999998</c:v>
                </c:pt>
                <c:pt idx="4">
                  <c:v>78.933434000000005</c:v>
                </c:pt>
                <c:pt idx="5">
                  <c:v>111.66193</c:v>
                </c:pt>
              </c:numCache>
            </c:numRef>
          </c:val>
          <c:smooth val="0"/>
        </c:ser>
        <c:ser>
          <c:idx val="1"/>
          <c:order val="2"/>
          <c:tx>
            <c:strRef>
              <c:f>'Indiv STIs'!$X$58</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layout>
                <c:manualLayout>
                  <c:x val="2.9545877535827286E-3"/>
                  <c:y val="-3.5754504504504507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STIs'!$U$59:$U$64</c:f>
              <c:numCache>
                <c:formatCode>General</c:formatCode>
                <c:ptCount val="6"/>
                <c:pt idx="0">
                  <c:v>2012</c:v>
                </c:pt>
                <c:pt idx="1">
                  <c:v>2013</c:v>
                </c:pt>
                <c:pt idx="2">
                  <c:v>2014</c:v>
                </c:pt>
                <c:pt idx="3">
                  <c:v>2015</c:v>
                </c:pt>
                <c:pt idx="4">
                  <c:v>2016</c:v>
                </c:pt>
                <c:pt idx="5">
                  <c:v>2017</c:v>
                </c:pt>
              </c:numCache>
            </c:numRef>
          </c:cat>
          <c:val>
            <c:numRef>
              <c:f>'Indiv STIs'!$X$59:$X$64</c:f>
              <c:numCache>
                <c:formatCode>#,##0</c:formatCode>
                <c:ptCount val="6"/>
                <c:pt idx="0">
                  <c:v>16.387309999999999</c:v>
                </c:pt>
                <c:pt idx="1">
                  <c:v>29.478235000000002</c:v>
                </c:pt>
                <c:pt idx="2">
                  <c:v>29.281669999999998</c:v>
                </c:pt>
                <c:pt idx="3">
                  <c:v>36.949275999999998</c:v>
                </c:pt>
                <c:pt idx="4">
                  <c:v>36.801234999999998</c:v>
                </c:pt>
                <c:pt idx="5">
                  <c:v>41.150475</c:v>
                </c:pt>
              </c:numCache>
            </c:numRef>
          </c:val>
          <c:smooth val="0"/>
        </c:ser>
        <c:ser>
          <c:idx val="0"/>
          <c:order val="3"/>
          <c:tx>
            <c:strRef>
              <c:f>'Indiv STIs'!$Y$58</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layout>
                <c:manualLayout>
                  <c:x val="2.9545877535827286E-3"/>
                  <c:y val="2.979542042042042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STIs'!$U$59:$U$64</c:f>
              <c:numCache>
                <c:formatCode>General</c:formatCode>
                <c:ptCount val="6"/>
                <c:pt idx="0">
                  <c:v>2012</c:v>
                </c:pt>
                <c:pt idx="1">
                  <c:v>2013</c:v>
                </c:pt>
                <c:pt idx="2">
                  <c:v>2014</c:v>
                </c:pt>
                <c:pt idx="3">
                  <c:v>2015</c:v>
                </c:pt>
                <c:pt idx="4">
                  <c:v>2016</c:v>
                </c:pt>
                <c:pt idx="5">
                  <c:v>2017</c:v>
                </c:pt>
              </c:numCache>
            </c:numRef>
          </c:cat>
          <c:val>
            <c:numRef>
              <c:f>'Indiv STIs'!$Y$59:$Y$64</c:f>
              <c:numCache>
                <c:formatCode>#,##0</c:formatCode>
                <c:ptCount val="6"/>
                <c:pt idx="0">
                  <c:v>17.294847000000001</c:v>
                </c:pt>
                <c:pt idx="1">
                  <c:v>20.386202000000001</c:v>
                </c:pt>
                <c:pt idx="2">
                  <c:v>27.870816999999999</c:v>
                </c:pt>
                <c:pt idx="3">
                  <c:v>33.033611000000001</c:v>
                </c:pt>
                <c:pt idx="4">
                  <c:v>33.353634</c:v>
                </c:pt>
                <c:pt idx="5">
                  <c:v>38.735827999999998</c:v>
                </c:pt>
              </c:numCache>
            </c:numRef>
          </c:val>
          <c:smooth val="0"/>
        </c:ser>
        <c:ser>
          <c:idx val="4"/>
          <c:order val="4"/>
          <c:tx>
            <c:strRef>
              <c:f>'Indiv STIs'!$Z$58</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STIs'!$U$59:$U$64</c:f>
              <c:numCache>
                <c:formatCode>General</c:formatCode>
                <c:ptCount val="6"/>
                <c:pt idx="0">
                  <c:v>2012</c:v>
                </c:pt>
                <c:pt idx="1">
                  <c:v>2013</c:v>
                </c:pt>
                <c:pt idx="2">
                  <c:v>2014</c:v>
                </c:pt>
                <c:pt idx="3">
                  <c:v>2015</c:v>
                </c:pt>
                <c:pt idx="4">
                  <c:v>2016</c:v>
                </c:pt>
                <c:pt idx="5">
                  <c:v>2017</c:v>
                </c:pt>
              </c:numCache>
            </c:numRef>
          </c:cat>
          <c:val>
            <c:numRef>
              <c:f>'Indiv STIs'!$Z$59:$Z$64</c:f>
              <c:numCache>
                <c:formatCode>#,##0</c:formatCode>
                <c:ptCount val="6"/>
                <c:pt idx="0">
                  <c:v>5.4679308000000004</c:v>
                </c:pt>
                <c:pt idx="1">
                  <c:v>6.0223722000000004</c:v>
                </c:pt>
                <c:pt idx="2">
                  <c:v>7.9552082999999998</c:v>
                </c:pt>
                <c:pt idx="3">
                  <c:v>9.3928546999999991</c:v>
                </c:pt>
                <c:pt idx="4">
                  <c:v>10.526875</c:v>
                </c:pt>
                <c:pt idx="5">
                  <c:v>12.480987000000001</c:v>
                </c:pt>
              </c:numCache>
            </c:numRef>
          </c:val>
          <c:smooth val="0"/>
        </c:ser>
        <c:dLbls>
          <c:showLegendKey val="0"/>
          <c:showVal val="0"/>
          <c:showCatName val="0"/>
          <c:showSerName val="0"/>
          <c:showPercent val="0"/>
          <c:showBubbleSize val="0"/>
        </c:dLbls>
        <c:marker val="1"/>
        <c:smooth val="0"/>
        <c:axId val="164058624"/>
        <c:axId val="164060160"/>
      </c:lineChart>
      <c:catAx>
        <c:axId val="164058624"/>
        <c:scaling>
          <c:orientation val="minMax"/>
        </c:scaling>
        <c:delete val="0"/>
        <c:axPos val="b"/>
        <c:numFmt formatCode="General" sourceLinked="1"/>
        <c:majorTickMark val="out"/>
        <c:minorTickMark val="none"/>
        <c:tickLblPos val="nextTo"/>
        <c:crossAx val="164060160"/>
        <c:crosses val="autoZero"/>
        <c:auto val="1"/>
        <c:lblAlgn val="ctr"/>
        <c:lblOffset val="100"/>
        <c:noMultiLvlLbl val="0"/>
      </c:catAx>
      <c:valAx>
        <c:axId val="164060160"/>
        <c:scaling>
          <c:orientation val="minMax"/>
        </c:scaling>
        <c:delete val="0"/>
        <c:axPos val="l"/>
        <c:majorGridlines>
          <c:spPr>
            <a:ln>
              <a:noFill/>
            </a:ln>
          </c:spPr>
        </c:majorGridlines>
        <c:numFmt formatCode="#,##0" sourceLinked="0"/>
        <c:majorTickMark val="out"/>
        <c:minorTickMark val="none"/>
        <c:tickLblPos val="nextTo"/>
        <c:crossAx val="164058624"/>
        <c:crosses val="autoZero"/>
        <c:crossBetween val="between"/>
      </c:valAx>
      <c:spPr>
        <a:noFill/>
        <a:ln>
          <a:noFill/>
        </a:ln>
      </c:spPr>
    </c:plotArea>
    <c:legend>
      <c:legendPos val="b"/>
      <c:layout>
        <c:manualLayout>
          <c:xMode val="edge"/>
          <c:yMode val="edge"/>
          <c:x val="5.8603201191139906E-4"/>
          <c:y val="0.82941253753753752"/>
          <c:w val="0.99587334822259443"/>
          <c:h val="0.13483295795795797"/>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83104731255645892"/>
          <c:h val="0.71929024081115334"/>
        </c:manualLayout>
      </c:layout>
      <c:lineChart>
        <c:grouping val="standard"/>
        <c:varyColors val="0"/>
        <c:ser>
          <c:idx val="2"/>
          <c:order val="0"/>
          <c:tx>
            <c:strRef>
              <c:f>'Come correct'!$R$4</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strRef>
              <c:f>'Come correct'!$Q$5:$Q$7</c:f>
              <c:strCache>
                <c:ptCount val="3"/>
                <c:pt idx="0">
                  <c:v>2015-16</c:v>
                </c:pt>
                <c:pt idx="1">
                  <c:v>2016-17</c:v>
                </c:pt>
                <c:pt idx="2">
                  <c:v>2017-18</c:v>
                </c:pt>
              </c:strCache>
            </c:strRef>
          </c:cat>
          <c:val>
            <c:numRef>
              <c:f>'Come correct'!$R$5:$R$7</c:f>
              <c:numCache>
                <c:formatCode>General</c:formatCode>
                <c:ptCount val="3"/>
                <c:pt idx="0">
                  <c:v>923</c:v>
                </c:pt>
                <c:pt idx="1">
                  <c:v>1090</c:v>
                </c:pt>
                <c:pt idx="2">
                  <c:v>839</c:v>
                </c:pt>
              </c:numCache>
            </c:numRef>
          </c:val>
          <c:smooth val="0"/>
        </c:ser>
        <c:ser>
          <c:idx val="1"/>
          <c:order val="1"/>
          <c:tx>
            <c:strRef>
              <c:f>'Come correct'!$S$4</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cat>
            <c:strRef>
              <c:f>'Come correct'!$Q$5:$Q$7</c:f>
              <c:strCache>
                <c:ptCount val="3"/>
                <c:pt idx="0">
                  <c:v>2015-16</c:v>
                </c:pt>
                <c:pt idx="1">
                  <c:v>2016-17</c:v>
                </c:pt>
                <c:pt idx="2">
                  <c:v>2017-18</c:v>
                </c:pt>
              </c:strCache>
            </c:strRef>
          </c:cat>
          <c:val>
            <c:numRef>
              <c:f>'Come correct'!$S$5:$S$7</c:f>
              <c:numCache>
                <c:formatCode>General</c:formatCode>
                <c:ptCount val="3"/>
                <c:pt idx="0">
                  <c:v>109</c:v>
                </c:pt>
                <c:pt idx="1">
                  <c:v>137</c:v>
                </c:pt>
                <c:pt idx="2">
                  <c:v>119</c:v>
                </c:pt>
              </c:numCache>
            </c:numRef>
          </c:val>
          <c:smooth val="0"/>
        </c:ser>
        <c:ser>
          <c:idx val="0"/>
          <c:order val="2"/>
          <c:tx>
            <c:strRef>
              <c:f>'Come correct'!$T$4</c:f>
              <c:strCache>
                <c:ptCount val="1"/>
                <c:pt idx="0">
                  <c:v>Lewisham</c:v>
                </c:pt>
              </c:strCache>
            </c:strRef>
          </c:tx>
          <c:spPr>
            <a:ln w="28575">
              <a:solidFill>
                <a:srgbClr val="34B233"/>
              </a:solidFill>
            </a:ln>
          </c:spPr>
          <c:marker>
            <c:symbol val="circle"/>
            <c:size val="8"/>
            <c:spPr>
              <a:solidFill>
                <a:sysClr val="window" lastClr="FFFFFF"/>
              </a:solidFill>
              <a:ln w="15875">
                <a:solidFill>
                  <a:srgbClr val="34B233"/>
                </a:solidFill>
              </a:ln>
            </c:spPr>
          </c:marker>
          <c:cat>
            <c:strRef>
              <c:f>'Come correct'!$Q$5:$Q$7</c:f>
              <c:strCache>
                <c:ptCount val="3"/>
                <c:pt idx="0">
                  <c:v>2015-16</c:v>
                </c:pt>
                <c:pt idx="1">
                  <c:v>2016-17</c:v>
                </c:pt>
                <c:pt idx="2">
                  <c:v>2017-18</c:v>
                </c:pt>
              </c:strCache>
            </c:strRef>
          </c:cat>
          <c:val>
            <c:numRef>
              <c:f>'Come correct'!$T$5:$T$7</c:f>
              <c:numCache>
                <c:formatCode>General</c:formatCode>
                <c:ptCount val="3"/>
                <c:pt idx="1">
                  <c:v>209</c:v>
                </c:pt>
                <c:pt idx="2">
                  <c:v>429</c:v>
                </c:pt>
              </c:numCache>
            </c:numRef>
          </c:val>
          <c:smooth val="0"/>
        </c:ser>
        <c:dLbls>
          <c:showLegendKey val="0"/>
          <c:showVal val="0"/>
          <c:showCatName val="0"/>
          <c:showSerName val="0"/>
          <c:showPercent val="0"/>
          <c:showBubbleSize val="0"/>
        </c:dLbls>
        <c:marker val="1"/>
        <c:smooth val="0"/>
        <c:axId val="121644160"/>
        <c:axId val="121646080"/>
      </c:lineChart>
      <c:catAx>
        <c:axId val="121644160"/>
        <c:scaling>
          <c:orientation val="minMax"/>
        </c:scaling>
        <c:delete val="0"/>
        <c:axPos val="b"/>
        <c:numFmt formatCode="General" sourceLinked="1"/>
        <c:majorTickMark val="out"/>
        <c:minorTickMark val="none"/>
        <c:tickLblPos val="nextTo"/>
        <c:crossAx val="121646080"/>
        <c:crosses val="autoZero"/>
        <c:auto val="1"/>
        <c:lblAlgn val="ctr"/>
        <c:lblOffset val="100"/>
        <c:noMultiLvlLbl val="0"/>
      </c:catAx>
      <c:valAx>
        <c:axId val="121646080"/>
        <c:scaling>
          <c:orientation val="minMax"/>
        </c:scaling>
        <c:delete val="0"/>
        <c:axPos val="l"/>
        <c:majorGridlines>
          <c:spPr>
            <a:ln>
              <a:noFill/>
            </a:ln>
          </c:spPr>
        </c:majorGridlines>
        <c:numFmt formatCode="#,##0" sourceLinked="0"/>
        <c:majorTickMark val="out"/>
        <c:minorTickMark val="none"/>
        <c:tickLblPos val="nextTo"/>
        <c:crossAx val="121644160"/>
        <c:crosses val="autoZero"/>
        <c:crossBetween val="between"/>
      </c:valAx>
      <c:spPr>
        <a:noFill/>
        <a:ln>
          <a:noFill/>
        </a:ln>
      </c:spPr>
    </c:plotArea>
    <c:legend>
      <c:legendPos val="b"/>
      <c:layout>
        <c:manualLayout>
          <c:xMode val="edge"/>
          <c:yMode val="edge"/>
          <c:x val="6.2985828816621514E-2"/>
          <c:y val="0.88556030840726663"/>
          <c:w val="0.87402834236675697"/>
          <c:h val="0.11443969159273341"/>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473473204575118E-2"/>
          <c:y val="3.4748845679789198E-2"/>
          <c:w val="0.88386495343998173"/>
          <c:h val="0.67800868806837633"/>
        </c:manualLayout>
      </c:layout>
      <c:barChart>
        <c:barDir val="col"/>
        <c:grouping val="clustered"/>
        <c:varyColors val="0"/>
        <c:ser>
          <c:idx val="0"/>
          <c:order val="0"/>
          <c:tx>
            <c:strRef>
              <c:f>'Age groups'!$L$174</c:f>
              <c:strCache>
                <c:ptCount val="1"/>
                <c:pt idx="0">
                  <c:v>Male</c:v>
                </c:pt>
              </c:strCache>
            </c:strRef>
          </c:tx>
          <c:spPr>
            <a:solidFill>
              <a:srgbClr val="0065BD"/>
            </a:solidFill>
          </c:spPr>
          <c:invertIfNegative val="0"/>
          <c:cat>
            <c:strRef>
              <c:f>'Age groups'!$K$206:$K$210</c:f>
              <c:strCache>
                <c:ptCount val="5"/>
                <c:pt idx="0">
                  <c:v>15-19</c:v>
                </c:pt>
                <c:pt idx="1">
                  <c:v>20-24</c:v>
                </c:pt>
                <c:pt idx="2">
                  <c:v>25-34</c:v>
                </c:pt>
                <c:pt idx="3">
                  <c:v>35-44</c:v>
                </c:pt>
                <c:pt idx="4">
                  <c:v>45-64</c:v>
                </c:pt>
              </c:strCache>
            </c:strRef>
          </c:cat>
          <c:val>
            <c:numRef>
              <c:f>'Age groups'!$L$206:$L$210</c:f>
              <c:numCache>
                <c:formatCode>_-* #,##0_-;\-* #,##0_-;_-* "-"??_-;_-@_-</c:formatCode>
                <c:ptCount val="5"/>
                <c:pt idx="0">
                  <c:v>17.759623495981884</c:v>
                </c:pt>
                <c:pt idx="1">
                  <c:v>112.84059606385449</c:v>
                </c:pt>
                <c:pt idx="2">
                  <c:v>271.6621832082684</c:v>
                </c:pt>
                <c:pt idx="3">
                  <c:v>393.43775517778937</c:v>
                </c:pt>
                <c:pt idx="4">
                  <c:v>289.07066855280152</c:v>
                </c:pt>
              </c:numCache>
            </c:numRef>
          </c:val>
        </c:ser>
        <c:ser>
          <c:idx val="1"/>
          <c:order val="1"/>
          <c:tx>
            <c:strRef>
              <c:f>'Age groups'!$M$174</c:f>
              <c:strCache>
                <c:ptCount val="1"/>
                <c:pt idx="0">
                  <c:v>Female</c:v>
                </c:pt>
              </c:strCache>
            </c:strRef>
          </c:tx>
          <c:spPr>
            <a:solidFill>
              <a:srgbClr val="00A9E0"/>
            </a:solidFill>
          </c:spPr>
          <c:invertIfNegative val="0"/>
          <c:cat>
            <c:strRef>
              <c:f>'Age groups'!$K$206:$K$210</c:f>
              <c:strCache>
                <c:ptCount val="5"/>
                <c:pt idx="0">
                  <c:v>15-19</c:v>
                </c:pt>
                <c:pt idx="1">
                  <c:v>20-24</c:v>
                </c:pt>
                <c:pt idx="2">
                  <c:v>25-34</c:v>
                </c:pt>
                <c:pt idx="3">
                  <c:v>35-44</c:v>
                </c:pt>
                <c:pt idx="4">
                  <c:v>45-64</c:v>
                </c:pt>
              </c:strCache>
            </c:strRef>
          </c:cat>
          <c:val>
            <c:numRef>
              <c:f>'Age groups'!$M$206:$M$210</c:f>
              <c:numCache>
                <c:formatCode>_-* #,##0_-;\-* #,##0_-;_-* "-"??_-;_-@_-</c:formatCode>
                <c:ptCount val="5"/>
                <c:pt idx="0">
                  <c:v>18.412815319462343</c:v>
                </c:pt>
                <c:pt idx="1">
                  <c:v>8.6112865262070155</c:v>
                </c:pt>
                <c:pt idx="2">
                  <c:v>3.5709503191536847</c:v>
                </c:pt>
                <c:pt idx="3">
                  <c:v>2.6907398189132103</c:v>
                </c:pt>
                <c:pt idx="4">
                  <c:v>1.9984611848876364</c:v>
                </c:pt>
              </c:numCache>
            </c:numRef>
          </c:val>
        </c:ser>
        <c:dLbls>
          <c:showLegendKey val="0"/>
          <c:showVal val="0"/>
          <c:showCatName val="0"/>
          <c:showSerName val="0"/>
          <c:showPercent val="0"/>
          <c:showBubbleSize val="0"/>
        </c:dLbls>
        <c:gapWidth val="25"/>
        <c:axId val="164081024"/>
        <c:axId val="164086912"/>
      </c:barChart>
      <c:catAx>
        <c:axId val="164081024"/>
        <c:scaling>
          <c:orientation val="minMax"/>
        </c:scaling>
        <c:delete val="0"/>
        <c:axPos val="b"/>
        <c:majorTickMark val="out"/>
        <c:minorTickMark val="none"/>
        <c:tickLblPos val="nextTo"/>
        <c:crossAx val="164086912"/>
        <c:crosses val="autoZero"/>
        <c:auto val="1"/>
        <c:lblAlgn val="ctr"/>
        <c:lblOffset val="100"/>
        <c:noMultiLvlLbl val="0"/>
      </c:catAx>
      <c:valAx>
        <c:axId val="164086912"/>
        <c:scaling>
          <c:orientation val="minMax"/>
        </c:scaling>
        <c:delete val="0"/>
        <c:axPos val="l"/>
        <c:numFmt formatCode="General" sourceLinked="0"/>
        <c:majorTickMark val="out"/>
        <c:minorTickMark val="none"/>
        <c:tickLblPos val="nextTo"/>
        <c:crossAx val="164081024"/>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Sexuality'!$R$21</c:f>
              <c:strCache>
                <c:ptCount val="1"/>
                <c:pt idx="0">
                  <c:v>Lambeth</c:v>
                </c:pt>
              </c:strCache>
            </c:strRef>
          </c:tx>
          <c:spPr>
            <a:solidFill>
              <a:srgbClr val="00A9E0"/>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Sexuality'!$R$22:$R$26</c:f>
              <c:numCache>
                <c:formatCode>General</c:formatCode>
                <c:ptCount val="5"/>
                <c:pt idx="0">
                  <c:v>185.28570533831603</c:v>
                </c:pt>
                <c:pt idx="1">
                  <c:v>43.813529617946024</c:v>
                </c:pt>
                <c:pt idx="2">
                  <c:v>50.895294498681352</c:v>
                </c:pt>
                <c:pt idx="3">
                  <c:v>111.97372349955211</c:v>
                </c:pt>
                <c:pt idx="4">
                  <c:v>347.18065365736862</c:v>
                </c:pt>
              </c:numCache>
            </c:numRef>
          </c:val>
        </c:ser>
        <c:ser>
          <c:idx val="1"/>
          <c:order val="1"/>
          <c:tx>
            <c:strRef>
              <c:f>'Ethnicity &amp; Sexuality'!$S$21</c:f>
              <c:strCache>
                <c:ptCount val="1"/>
                <c:pt idx="0">
                  <c:v>Southwark</c:v>
                </c:pt>
              </c:strCache>
            </c:strRef>
          </c:tx>
          <c:spPr>
            <a:solidFill>
              <a:srgbClr val="CF0072"/>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Sexuality'!$S$22:$S$26</c:f>
              <c:numCache>
                <c:formatCode>General</c:formatCode>
                <c:ptCount val="5"/>
                <c:pt idx="0">
                  <c:v>134.28092272689958</c:v>
                </c:pt>
                <c:pt idx="1">
                  <c:v>35.878576645609364</c:v>
                </c:pt>
                <c:pt idx="2">
                  <c:v>55.8850010866528</c:v>
                </c:pt>
                <c:pt idx="3">
                  <c:v>92.928166527274414</c:v>
                </c:pt>
                <c:pt idx="4">
                  <c:v>207.66634939863286</c:v>
                </c:pt>
              </c:numCache>
            </c:numRef>
          </c:val>
        </c:ser>
        <c:ser>
          <c:idx val="2"/>
          <c:order val="2"/>
          <c:tx>
            <c:strRef>
              <c:f>'Ethnicity &amp; Sexuality'!$T$21</c:f>
              <c:strCache>
                <c:ptCount val="1"/>
                <c:pt idx="0">
                  <c:v>Lewisham</c:v>
                </c:pt>
              </c:strCache>
            </c:strRef>
          </c:tx>
          <c:spPr>
            <a:solidFill>
              <a:srgbClr val="34B233"/>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Sexuality'!$T$22:$T$26</c:f>
              <c:numCache>
                <c:formatCode>General</c:formatCode>
                <c:ptCount val="5"/>
                <c:pt idx="0">
                  <c:v>45.055907400591437</c:v>
                </c:pt>
                <c:pt idx="1">
                  <c:v>0</c:v>
                </c:pt>
                <c:pt idx="2">
                  <c:v>9.8228610720015723</c:v>
                </c:pt>
                <c:pt idx="3">
                  <c:v>56.499455183825006</c:v>
                </c:pt>
                <c:pt idx="4">
                  <c:v>75.115355724863178</c:v>
                </c:pt>
              </c:numCache>
            </c:numRef>
          </c:val>
        </c:ser>
        <c:dLbls>
          <c:showLegendKey val="0"/>
          <c:showVal val="0"/>
          <c:showCatName val="0"/>
          <c:showSerName val="0"/>
          <c:showPercent val="0"/>
          <c:showBubbleSize val="0"/>
        </c:dLbls>
        <c:gapWidth val="25"/>
        <c:axId val="164108928"/>
        <c:axId val="164114816"/>
      </c:barChart>
      <c:catAx>
        <c:axId val="164108928"/>
        <c:scaling>
          <c:orientation val="minMax"/>
        </c:scaling>
        <c:delete val="0"/>
        <c:axPos val="b"/>
        <c:majorTickMark val="out"/>
        <c:minorTickMark val="none"/>
        <c:tickLblPos val="nextTo"/>
        <c:crossAx val="164114816"/>
        <c:crosses val="autoZero"/>
        <c:auto val="1"/>
        <c:lblAlgn val="ctr"/>
        <c:lblOffset val="100"/>
        <c:noMultiLvlLbl val="0"/>
      </c:catAx>
      <c:valAx>
        <c:axId val="164114816"/>
        <c:scaling>
          <c:orientation val="minMax"/>
        </c:scaling>
        <c:delete val="0"/>
        <c:axPos val="l"/>
        <c:numFmt formatCode="General" sourceLinked="1"/>
        <c:majorTickMark val="out"/>
        <c:minorTickMark val="none"/>
        <c:tickLblPos val="nextTo"/>
        <c:crossAx val="164108928"/>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Sex'!$AG$3</c:f>
              <c:strCache>
                <c:ptCount val="1"/>
                <c:pt idx="0">
                  <c:v>Female</c:v>
                </c:pt>
              </c:strCache>
            </c:strRef>
          </c:tx>
          <c:spPr>
            <a:solidFill>
              <a:srgbClr val="00A9E0"/>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Sex'!$AG$4:$AG$9</c:f>
              <c:numCache>
                <c:formatCode>_-* #,##0_-;\-* #,##0_-;_-* "-"??_-;_-@_-</c:formatCode>
                <c:ptCount val="6"/>
                <c:pt idx="0">
                  <c:v>3.1618553767350681</c:v>
                </c:pt>
                <c:pt idx="1">
                  <c:v>0.78800343569497966</c:v>
                </c:pt>
                <c:pt idx="2">
                  <c:v>0</c:v>
                </c:pt>
                <c:pt idx="3">
                  <c:v>5.4562815441276769</c:v>
                </c:pt>
                <c:pt idx="4">
                  <c:v>7.3556454578889303</c:v>
                </c:pt>
                <c:pt idx="5">
                  <c:v>3.3775938865550654</c:v>
                </c:pt>
              </c:numCache>
            </c:numRef>
          </c:val>
        </c:ser>
        <c:ser>
          <c:idx val="1"/>
          <c:order val="1"/>
          <c:tx>
            <c:strRef>
              <c:f>'Ethnicity &amp; Sex'!$AH$3</c:f>
              <c:strCache>
                <c:ptCount val="1"/>
                <c:pt idx="0">
                  <c:v>Male</c:v>
                </c:pt>
              </c:strCache>
            </c:strRef>
          </c:tx>
          <c:spPr>
            <a:solidFill>
              <a:srgbClr val="0065BD"/>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Sex'!$AH$4:$AH$9</c:f>
              <c:numCache>
                <c:formatCode>_-* #,##0_-;\-* #,##0_-;_-* "-"??_-;_-@_-</c:formatCode>
                <c:ptCount val="6"/>
                <c:pt idx="0">
                  <c:v>242.59467566554181</c:v>
                </c:pt>
                <c:pt idx="1">
                  <c:v>69.21099466086612</c:v>
                </c:pt>
                <c:pt idx="2">
                  <c:v>78.385263570448757</c:v>
                </c:pt>
                <c:pt idx="3">
                  <c:v>170.15203908008124</c:v>
                </c:pt>
                <c:pt idx="4">
                  <c:v>377.43091095189357</c:v>
                </c:pt>
                <c:pt idx="5">
                  <c:v>202.40077477232566</c:v>
                </c:pt>
              </c:numCache>
            </c:numRef>
          </c:val>
        </c:ser>
        <c:dLbls>
          <c:showLegendKey val="0"/>
          <c:showVal val="0"/>
          <c:showCatName val="0"/>
          <c:showSerName val="0"/>
          <c:showPercent val="0"/>
          <c:showBubbleSize val="0"/>
        </c:dLbls>
        <c:gapWidth val="25"/>
        <c:axId val="164136064"/>
        <c:axId val="164137600"/>
      </c:barChart>
      <c:catAx>
        <c:axId val="164136064"/>
        <c:scaling>
          <c:orientation val="minMax"/>
        </c:scaling>
        <c:delete val="0"/>
        <c:axPos val="b"/>
        <c:majorTickMark val="out"/>
        <c:minorTickMark val="none"/>
        <c:tickLblPos val="nextTo"/>
        <c:crossAx val="164137600"/>
        <c:crosses val="autoZero"/>
        <c:auto val="1"/>
        <c:lblAlgn val="ctr"/>
        <c:lblOffset val="100"/>
        <c:noMultiLvlLbl val="0"/>
      </c:catAx>
      <c:valAx>
        <c:axId val="164137600"/>
        <c:scaling>
          <c:orientation val="minMax"/>
        </c:scaling>
        <c:delete val="0"/>
        <c:axPos val="l"/>
        <c:numFmt formatCode="#,##0" sourceLinked="0"/>
        <c:majorTickMark val="out"/>
        <c:minorTickMark val="none"/>
        <c:tickLblPos val="nextTo"/>
        <c:crossAx val="164136064"/>
        <c:crosses val="autoZero"/>
        <c:crossBetween val="between"/>
      </c:valAx>
      <c:spPr>
        <a:noFill/>
      </c:spPr>
    </c:plotArea>
    <c:legend>
      <c:legendPos val="b"/>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19488188976378"/>
          <c:y val="0.10675233304170312"/>
          <c:w val="0.40783267716535432"/>
          <c:h val="0.67972112860892386"/>
        </c:manualLayout>
      </c:layout>
      <c:doughnutChart>
        <c:varyColors val="1"/>
        <c:ser>
          <c:idx val="0"/>
          <c:order val="0"/>
          <c:dLbls>
            <c:dLbl>
              <c:idx val="2"/>
              <c:delete val="1"/>
            </c:dLbl>
            <c:dLbl>
              <c:idx val="3"/>
              <c:delete val="1"/>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Sexuality!$C$60:$C$63</c:f>
              <c:strCache>
                <c:ptCount val="4"/>
                <c:pt idx="0">
                  <c:v>Heterosexual </c:v>
                </c:pt>
                <c:pt idx="1">
                  <c:v>Gay</c:v>
                </c:pt>
                <c:pt idx="2">
                  <c:v>Bisexual     </c:v>
                </c:pt>
                <c:pt idx="3">
                  <c:v>Not known    </c:v>
                </c:pt>
              </c:strCache>
            </c:strRef>
          </c:cat>
          <c:val>
            <c:numRef>
              <c:f>Sexuality!$H$60:$H$63</c:f>
              <c:numCache>
                <c:formatCode>General</c:formatCode>
                <c:ptCount val="4"/>
                <c:pt idx="0">
                  <c:v>35</c:v>
                </c:pt>
                <c:pt idx="1">
                  <c:v>857</c:v>
                </c:pt>
                <c:pt idx="2">
                  <c:v>31</c:v>
                </c:pt>
                <c:pt idx="3">
                  <c:v>30</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7190189741525916"/>
          <c:y val="0.82635654176090634"/>
          <c:w val="0.78071155300502693"/>
          <c:h val="8.067720258371959E-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1342592592592593"/>
          <c:w val="0.42777777777777776"/>
          <c:h val="0.71296296296296291"/>
        </c:manualLayout>
      </c:layout>
      <c:doughnutChart>
        <c:varyColors val="1"/>
        <c:ser>
          <c:idx val="0"/>
          <c:order val="0"/>
          <c:dLbls>
            <c:dLbl>
              <c:idx val="2"/>
              <c:delete val="1"/>
            </c:dLbl>
            <c:dLbl>
              <c:idx val="3"/>
              <c:delete val="1"/>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Sexuality!$C$65:$C$68</c:f>
              <c:strCache>
                <c:ptCount val="4"/>
                <c:pt idx="0">
                  <c:v>Heterosexual </c:v>
                </c:pt>
                <c:pt idx="1">
                  <c:v>Lesbian</c:v>
                </c:pt>
                <c:pt idx="2">
                  <c:v>Bisexual     </c:v>
                </c:pt>
                <c:pt idx="3">
                  <c:v>Not known    </c:v>
                </c:pt>
              </c:strCache>
            </c:strRef>
          </c:cat>
          <c:val>
            <c:numRef>
              <c:f>Sexuality!$H$65:$H$68</c:f>
              <c:numCache>
                <c:formatCode>General</c:formatCode>
                <c:ptCount val="4"/>
                <c:pt idx="0">
                  <c:v>15</c:v>
                </c:pt>
                <c:pt idx="1">
                  <c:v>1</c:v>
                </c:pt>
                <c:pt idx="2">
                  <c:v>0</c:v>
                </c:pt>
                <c:pt idx="3">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'Ethnicity &amp; Sexuality'!$Y$107</c:f>
              <c:strCache>
                <c:ptCount val="1"/>
                <c:pt idx="0">
                  <c:v>Heterosexual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Sexuality'!$Y$108:$Y$112</c:f>
              <c:numCache>
                <c:formatCode>#,##0</c:formatCode>
                <c:ptCount val="5"/>
                <c:pt idx="0">
                  <c:v>12</c:v>
                </c:pt>
                <c:pt idx="1">
                  <c:v>10</c:v>
                </c:pt>
                <c:pt idx="2">
                  <c:v>2</c:v>
                </c:pt>
                <c:pt idx="3">
                  <c:v>3</c:v>
                </c:pt>
                <c:pt idx="4">
                  <c:v>0</c:v>
                </c:pt>
              </c:numCache>
            </c:numRef>
          </c:val>
        </c:ser>
        <c:ser>
          <c:idx val="1"/>
          <c:order val="1"/>
          <c:tx>
            <c:strRef>
              <c:f>'Ethnicity &amp; Sexuality'!$Z$107</c:f>
              <c:strCache>
                <c:ptCount val="1"/>
                <c:pt idx="0">
                  <c:v>Gay</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Sexuality'!$Z$108:$Z$112</c:f>
              <c:numCache>
                <c:formatCode>#,##0</c:formatCode>
                <c:ptCount val="5"/>
                <c:pt idx="0">
                  <c:v>604</c:v>
                </c:pt>
                <c:pt idx="1">
                  <c:v>61</c:v>
                </c:pt>
                <c:pt idx="2">
                  <c:v>28</c:v>
                </c:pt>
                <c:pt idx="3">
                  <c:v>50</c:v>
                </c:pt>
                <c:pt idx="4">
                  <c:v>56</c:v>
                </c:pt>
              </c:numCache>
            </c:numRef>
          </c:val>
        </c:ser>
        <c:ser>
          <c:idx val="2"/>
          <c:order val="2"/>
          <c:tx>
            <c:strRef>
              <c:f>'Ethnicity &amp; Sexuality'!$AA$107</c:f>
              <c:strCache>
                <c:ptCount val="1"/>
                <c:pt idx="0">
                  <c:v>Bisexual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Sexuality'!$AA$108:$AA$112</c:f>
              <c:numCache>
                <c:formatCode>#,##0</c:formatCode>
                <c:ptCount val="5"/>
                <c:pt idx="0">
                  <c:v>16</c:v>
                </c:pt>
                <c:pt idx="1">
                  <c:v>5</c:v>
                </c:pt>
                <c:pt idx="2">
                  <c:v>1</c:v>
                </c:pt>
                <c:pt idx="3">
                  <c:v>3</c:v>
                </c:pt>
                <c:pt idx="4">
                  <c:v>0</c:v>
                </c:pt>
              </c:numCache>
            </c:numRef>
          </c:val>
        </c:ser>
        <c:ser>
          <c:idx val="3"/>
          <c:order val="3"/>
          <c:tx>
            <c:strRef>
              <c:f>'Ethnicity &amp; Sexuality'!$AB$107</c:f>
              <c:strCache>
                <c:ptCount val="1"/>
                <c:pt idx="0">
                  <c:v>Not known</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Sexuality'!$AB$108:$AB$112</c:f>
              <c:numCache>
                <c:formatCode>#,##0</c:formatCode>
                <c:ptCount val="5"/>
                <c:pt idx="0">
                  <c:v>15</c:v>
                </c:pt>
                <c:pt idx="1">
                  <c:v>1</c:v>
                </c:pt>
                <c:pt idx="2">
                  <c:v>1</c:v>
                </c:pt>
                <c:pt idx="3">
                  <c:v>6</c:v>
                </c:pt>
                <c:pt idx="4">
                  <c:v>3</c:v>
                </c:pt>
              </c:numCache>
            </c:numRef>
          </c:val>
        </c:ser>
        <c:dLbls>
          <c:showLegendKey val="0"/>
          <c:showVal val="0"/>
          <c:showCatName val="0"/>
          <c:showSerName val="0"/>
          <c:showPercent val="0"/>
          <c:showBubbleSize val="0"/>
        </c:dLbls>
        <c:gapWidth val="150"/>
        <c:overlap val="100"/>
        <c:axId val="164266368"/>
        <c:axId val="164267904"/>
      </c:barChart>
      <c:catAx>
        <c:axId val="164266368"/>
        <c:scaling>
          <c:orientation val="minMax"/>
        </c:scaling>
        <c:delete val="0"/>
        <c:axPos val="b"/>
        <c:majorTickMark val="out"/>
        <c:minorTickMark val="none"/>
        <c:tickLblPos val="nextTo"/>
        <c:crossAx val="164267904"/>
        <c:crosses val="autoZero"/>
        <c:auto val="1"/>
        <c:lblAlgn val="ctr"/>
        <c:lblOffset val="100"/>
        <c:noMultiLvlLbl val="0"/>
      </c:catAx>
      <c:valAx>
        <c:axId val="164267904"/>
        <c:scaling>
          <c:orientation val="minMax"/>
        </c:scaling>
        <c:delete val="0"/>
        <c:axPos val="l"/>
        <c:numFmt formatCode="#,##0" sourceLinked="1"/>
        <c:majorTickMark val="out"/>
        <c:minorTickMark val="none"/>
        <c:tickLblPos val="nextTo"/>
        <c:crossAx val="164266368"/>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90017680997580496"/>
          <c:h val="0.7327037644576575"/>
        </c:manualLayout>
      </c:layout>
      <c:lineChart>
        <c:grouping val="standard"/>
        <c:varyColors val="0"/>
        <c:ser>
          <c:idx val="3"/>
          <c:order val="0"/>
          <c:tx>
            <c:strRef>
              <c:f>'Indiv STIs'!$V$32</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layout>
                <c:manualLayout>
                  <c:x val="0"/>
                  <c:y val="-2.979542042042042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STIs'!$U$33:$U$38</c:f>
              <c:numCache>
                <c:formatCode>General</c:formatCode>
                <c:ptCount val="6"/>
                <c:pt idx="0">
                  <c:v>2012</c:v>
                </c:pt>
                <c:pt idx="1">
                  <c:v>2013</c:v>
                </c:pt>
                <c:pt idx="2">
                  <c:v>2014</c:v>
                </c:pt>
                <c:pt idx="3">
                  <c:v>2015</c:v>
                </c:pt>
                <c:pt idx="4">
                  <c:v>2016</c:v>
                </c:pt>
                <c:pt idx="5">
                  <c:v>2017</c:v>
                </c:pt>
              </c:numCache>
            </c:numRef>
          </c:cat>
          <c:val>
            <c:numRef>
              <c:f>'Indiv STIs'!$V$33:$V$38</c:f>
              <c:numCache>
                <c:formatCode>#,##0</c:formatCode>
                <c:ptCount val="6"/>
                <c:pt idx="0">
                  <c:v>288.00839000000002</c:v>
                </c:pt>
                <c:pt idx="1">
                  <c:v>278.22192000000001</c:v>
                </c:pt>
                <c:pt idx="2">
                  <c:v>282.97388000000001</c:v>
                </c:pt>
                <c:pt idx="3">
                  <c:v>273.12182999999999</c:v>
                </c:pt>
                <c:pt idx="4">
                  <c:v>248.24879000000001</c:v>
                </c:pt>
                <c:pt idx="5">
                  <c:v>218.84276</c:v>
                </c:pt>
              </c:numCache>
            </c:numRef>
          </c:val>
          <c:smooth val="0"/>
        </c:ser>
        <c:ser>
          <c:idx val="2"/>
          <c:order val="1"/>
          <c:tx>
            <c:strRef>
              <c:f>'Indiv STIs'!$W$32</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dLbls>
            <c:dLbl>
              <c:idx val="5"/>
              <c:layout>
                <c:manualLayout>
                  <c:x val="0"/>
                  <c:y val="1.7877252252252254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STIs'!$U$33:$U$38</c:f>
              <c:numCache>
                <c:formatCode>General</c:formatCode>
                <c:ptCount val="6"/>
                <c:pt idx="0">
                  <c:v>2012</c:v>
                </c:pt>
                <c:pt idx="1">
                  <c:v>2013</c:v>
                </c:pt>
                <c:pt idx="2">
                  <c:v>2014</c:v>
                </c:pt>
                <c:pt idx="3">
                  <c:v>2015</c:v>
                </c:pt>
                <c:pt idx="4">
                  <c:v>2016</c:v>
                </c:pt>
                <c:pt idx="5">
                  <c:v>2017</c:v>
                </c:pt>
              </c:numCache>
            </c:numRef>
          </c:cat>
          <c:val>
            <c:numRef>
              <c:f>'Indiv STIs'!$W$33:$W$38</c:f>
              <c:numCache>
                <c:formatCode>#,##0</c:formatCode>
                <c:ptCount val="6"/>
                <c:pt idx="0">
                  <c:v>258.31515999999999</c:v>
                </c:pt>
                <c:pt idx="1">
                  <c:v>267.5256</c:v>
                </c:pt>
                <c:pt idx="2">
                  <c:v>248.99445</c:v>
                </c:pt>
                <c:pt idx="3">
                  <c:v>242.19119000000001</c:v>
                </c:pt>
                <c:pt idx="4">
                  <c:v>224.28647000000001</c:v>
                </c:pt>
                <c:pt idx="5">
                  <c:v>208.88482999999999</c:v>
                </c:pt>
              </c:numCache>
            </c:numRef>
          </c:val>
          <c:smooth val="0"/>
        </c:ser>
        <c:ser>
          <c:idx val="1"/>
          <c:order val="2"/>
          <c:tx>
            <c:strRef>
              <c:f>'Indiv STIs'!$X$32</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STIs'!$U$33:$U$38</c:f>
              <c:numCache>
                <c:formatCode>General</c:formatCode>
                <c:ptCount val="6"/>
                <c:pt idx="0">
                  <c:v>2012</c:v>
                </c:pt>
                <c:pt idx="1">
                  <c:v>2013</c:v>
                </c:pt>
                <c:pt idx="2">
                  <c:v>2014</c:v>
                </c:pt>
                <c:pt idx="3">
                  <c:v>2015</c:v>
                </c:pt>
                <c:pt idx="4">
                  <c:v>2016</c:v>
                </c:pt>
                <c:pt idx="5">
                  <c:v>2017</c:v>
                </c:pt>
              </c:numCache>
            </c:numRef>
          </c:cat>
          <c:val>
            <c:numRef>
              <c:f>'Indiv STIs'!$X$33:$X$38</c:f>
              <c:numCache>
                <c:formatCode>#,##0</c:formatCode>
                <c:ptCount val="6"/>
                <c:pt idx="0">
                  <c:v>216.59748999999999</c:v>
                </c:pt>
                <c:pt idx="1">
                  <c:v>214.06813</c:v>
                </c:pt>
                <c:pt idx="2">
                  <c:v>195.32596000000001</c:v>
                </c:pt>
                <c:pt idx="3">
                  <c:v>182.71248</c:v>
                </c:pt>
                <c:pt idx="4">
                  <c:v>163.59822</c:v>
                </c:pt>
                <c:pt idx="5">
                  <c:v>165.60556</c:v>
                </c:pt>
              </c:numCache>
            </c:numRef>
          </c:val>
          <c:smooth val="0"/>
        </c:ser>
        <c:ser>
          <c:idx val="0"/>
          <c:order val="3"/>
          <c:tx>
            <c:strRef>
              <c:f>'Indiv STIs'!$Y$32</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layout>
                <c:manualLayout>
                  <c:x val="0"/>
                  <c:y val="1.1918168168168113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STIs'!$U$33:$U$38</c:f>
              <c:numCache>
                <c:formatCode>General</c:formatCode>
                <c:ptCount val="6"/>
                <c:pt idx="0">
                  <c:v>2012</c:v>
                </c:pt>
                <c:pt idx="1">
                  <c:v>2013</c:v>
                </c:pt>
                <c:pt idx="2">
                  <c:v>2014</c:v>
                </c:pt>
                <c:pt idx="3">
                  <c:v>2015</c:v>
                </c:pt>
                <c:pt idx="4">
                  <c:v>2016</c:v>
                </c:pt>
                <c:pt idx="5">
                  <c:v>2017</c:v>
                </c:pt>
              </c:numCache>
            </c:numRef>
          </c:cat>
          <c:val>
            <c:numRef>
              <c:f>'Indiv STIs'!$Y$33:$Y$38</c:f>
              <c:numCache>
                <c:formatCode>#,##0</c:formatCode>
                <c:ptCount val="6"/>
                <c:pt idx="0">
                  <c:v>177.19695999999999</c:v>
                </c:pt>
                <c:pt idx="1">
                  <c:v>177.73775000000001</c:v>
                </c:pt>
                <c:pt idx="2">
                  <c:v>173.58366000000001</c:v>
                </c:pt>
                <c:pt idx="3">
                  <c:v>166.96799999999999</c:v>
                </c:pt>
                <c:pt idx="4">
                  <c:v>156.09502000000001</c:v>
                </c:pt>
                <c:pt idx="5">
                  <c:v>143.34650999999999</c:v>
                </c:pt>
              </c:numCache>
            </c:numRef>
          </c:val>
          <c:smooth val="0"/>
        </c:ser>
        <c:ser>
          <c:idx val="4"/>
          <c:order val="4"/>
          <c:tx>
            <c:strRef>
              <c:f>'Indiv STIs'!$Z$32</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STIs'!$U$33:$U$38</c:f>
              <c:numCache>
                <c:formatCode>General</c:formatCode>
                <c:ptCount val="6"/>
                <c:pt idx="0">
                  <c:v>2012</c:v>
                </c:pt>
                <c:pt idx="1">
                  <c:v>2013</c:v>
                </c:pt>
                <c:pt idx="2">
                  <c:v>2014</c:v>
                </c:pt>
                <c:pt idx="3">
                  <c:v>2015</c:v>
                </c:pt>
                <c:pt idx="4">
                  <c:v>2016</c:v>
                </c:pt>
                <c:pt idx="5">
                  <c:v>2017</c:v>
                </c:pt>
              </c:numCache>
            </c:numRef>
          </c:cat>
          <c:val>
            <c:numRef>
              <c:f>'Indiv STIs'!$Z$33:$Z$38</c:f>
              <c:numCache>
                <c:formatCode>#,##0</c:formatCode>
                <c:ptCount val="6"/>
                <c:pt idx="0">
                  <c:v>137.70399</c:v>
                </c:pt>
                <c:pt idx="1">
                  <c:v>139.29613000000001</c:v>
                </c:pt>
                <c:pt idx="2">
                  <c:v>132.68682999999999</c:v>
                </c:pt>
                <c:pt idx="3">
                  <c:v>122.76421000000001</c:v>
                </c:pt>
                <c:pt idx="4">
                  <c:v>112.41211</c:v>
                </c:pt>
                <c:pt idx="5">
                  <c:v>103.85563</c:v>
                </c:pt>
              </c:numCache>
            </c:numRef>
          </c:val>
          <c:smooth val="0"/>
        </c:ser>
        <c:dLbls>
          <c:showLegendKey val="0"/>
          <c:showVal val="0"/>
          <c:showCatName val="0"/>
          <c:showSerName val="0"/>
          <c:showPercent val="0"/>
          <c:showBubbleSize val="0"/>
        </c:dLbls>
        <c:marker val="1"/>
        <c:smooth val="0"/>
        <c:axId val="186206848"/>
        <c:axId val="186220928"/>
      </c:lineChart>
      <c:catAx>
        <c:axId val="186206848"/>
        <c:scaling>
          <c:orientation val="minMax"/>
        </c:scaling>
        <c:delete val="0"/>
        <c:axPos val="b"/>
        <c:numFmt formatCode="General" sourceLinked="1"/>
        <c:majorTickMark val="out"/>
        <c:minorTickMark val="none"/>
        <c:tickLblPos val="nextTo"/>
        <c:crossAx val="186220928"/>
        <c:crosses val="autoZero"/>
        <c:auto val="1"/>
        <c:lblAlgn val="ctr"/>
        <c:lblOffset val="100"/>
        <c:noMultiLvlLbl val="0"/>
      </c:catAx>
      <c:valAx>
        <c:axId val="186220928"/>
        <c:scaling>
          <c:orientation val="minMax"/>
        </c:scaling>
        <c:delete val="0"/>
        <c:axPos val="l"/>
        <c:majorGridlines>
          <c:spPr>
            <a:ln>
              <a:noFill/>
            </a:ln>
          </c:spPr>
        </c:majorGridlines>
        <c:numFmt formatCode="#,##0" sourceLinked="0"/>
        <c:majorTickMark val="out"/>
        <c:minorTickMark val="none"/>
        <c:tickLblPos val="nextTo"/>
        <c:crossAx val="186206848"/>
        <c:crosses val="autoZero"/>
        <c:crossBetween val="between"/>
      </c:valAx>
      <c:spPr>
        <a:noFill/>
        <a:ln>
          <a:noFill/>
        </a:ln>
      </c:spPr>
    </c:plotArea>
    <c:legend>
      <c:legendPos val="b"/>
      <c:layout>
        <c:manualLayout>
          <c:xMode val="edge"/>
          <c:yMode val="edge"/>
          <c:x val="1.8313562793961194E-2"/>
          <c:y val="0.8718955456431865"/>
          <c:w val="0.97814582170109809"/>
          <c:h val="0.12291478978978979"/>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'Age groups'!$L$174</c:f>
              <c:strCache>
                <c:ptCount val="1"/>
                <c:pt idx="0">
                  <c:v>Male</c:v>
                </c:pt>
              </c:strCache>
            </c:strRef>
          </c:tx>
          <c:spPr>
            <a:solidFill>
              <a:srgbClr val="0065BD"/>
            </a:solidFill>
          </c:spPr>
          <c:invertIfNegative val="0"/>
          <c:cat>
            <c:strRef>
              <c:f>'Age groups'!$K$190:$K$194</c:f>
              <c:strCache>
                <c:ptCount val="5"/>
                <c:pt idx="0">
                  <c:v>15-19</c:v>
                </c:pt>
                <c:pt idx="1">
                  <c:v>20-24</c:v>
                </c:pt>
                <c:pt idx="2">
                  <c:v>25-34</c:v>
                </c:pt>
                <c:pt idx="3">
                  <c:v>35-44</c:v>
                </c:pt>
                <c:pt idx="4">
                  <c:v>45-64</c:v>
                </c:pt>
              </c:strCache>
            </c:strRef>
          </c:cat>
          <c:val>
            <c:numRef>
              <c:f>'Age groups'!$L$190:$L$194</c:f>
              <c:numCache>
                <c:formatCode>_-* #,##0_-;\-* #,##0_-;_-* "-"??_-;_-@_-</c:formatCode>
                <c:ptCount val="5"/>
                <c:pt idx="0">
                  <c:v>164.27651733783244</c:v>
                </c:pt>
                <c:pt idx="1">
                  <c:v>896.0870863894329</c:v>
                </c:pt>
                <c:pt idx="2">
                  <c:v>480.49695596771909</c:v>
                </c:pt>
                <c:pt idx="3">
                  <c:v>190.53274936282878</c:v>
                </c:pt>
                <c:pt idx="4">
                  <c:v>66.629764028128008</c:v>
                </c:pt>
              </c:numCache>
            </c:numRef>
          </c:val>
        </c:ser>
        <c:ser>
          <c:idx val="1"/>
          <c:order val="1"/>
          <c:tx>
            <c:strRef>
              <c:f>'Age groups'!$M$174</c:f>
              <c:strCache>
                <c:ptCount val="1"/>
                <c:pt idx="0">
                  <c:v>Female</c:v>
                </c:pt>
              </c:strCache>
            </c:strRef>
          </c:tx>
          <c:spPr>
            <a:solidFill>
              <a:srgbClr val="00A9E0"/>
            </a:solidFill>
          </c:spPr>
          <c:invertIfNegative val="0"/>
          <c:cat>
            <c:strRef>
              <c:f>'Age groups'!$K$190:$K$194</c:f>
              <c:strCache>
                <c:ptCount val="5"/>
                <c:pt idx="0">
                  <c:v>15-19</c:v>
                </c:pt>
                <c:pt idx="1">
                  <c:v>20-24</c:v>
                </c:pt>
                <c:pt idx="2">
                  <c:v>25-34</c:v>
                </c:pt>
                <c:pt idx="3">
                  <c:v>35-44</c:v>
                </c:pt>
                <c:pt idx="4">
                  <c:v>45-64</c:v>
                </c:pt>
              </c:strCache>
            </c:strRef>
          </c:cat>
          <c:val>
            <c:numRef>
              <c:f>'Age groups'!$M$190:$M$194</c:f>
              <c:numCache>
                <c:formatCode>_-* #,##0_-;\-* #,##0_-;_-* "-"??_-;_-@_-</c:formatCode>
                <c:ptCount val="5"/>
                <c:pt idx="0">
                  <c:v>276.19222979193518</c:v>
                </c:pt>
                <c:pt idx="1">
                  <c:v>775.01578735863143</c:v>
                </c:pt>
                <c:pt idx="2">
                  <c:v>299.9598268089095</c:v>
                </c:pt>
                <c:pt idx="3">
                  <c:v>102.24811311870198</c:v>
                </c:pt>
                <c:pt idx="4">
                  <c:v>32.974609550646001</c:v>
                </c:pt>
              </c:numCache>
            </c:numRef>
          </c:val>
        </c:ser>
        <c:dLbls>
          <c:showLegendKey val="0"/>
          <c:showVal val="0"/>
          <c:showCatName val="0"/>
          <c:showSerName val="0"/>
          <c:showPercent val="0"/>
          <c:showBubbleSize val="0"/>
        </c:dLbls>
        <c:gapWidth val="25"/>
        <c:axId val="186237696"/>
        <c:axId val="186239232"/>
      </c:barChart>
      <c:catAx>
        <c:axId val="186237696"/>
        <c:scaling>
          <c:orientation val="minMax"/>
        </c:scaling>
        <c:delete val="0"/>
        <c:axPos val="b"/>
        <c:majorTickMark val="out"/>
        <c:minorTickMark val="none"/>
        <c:tickLblPos val="nextTo"/>
        <c:crossAx val="186239232"/>
        <c:crosses val="autoZero"/>
        <c:auto val="1"/>
        <c:lblAlgn val="ctr"/>
        <c:lblOffset val="100"/>
        <c:noMultiLvlLbl val="0"/>
      </c:catAx>
      <c:valAx>
        <c:axId val="186239232"/>
        <c:scaling>
          <c:orientation val="minMax"/>
        </c:scaling>
        <c:delete val="0"/>
        <c:axPos val="l"/>
        <c:numFmt formatCode="#,##0" sourceLinked="0"/>
        <c:majorTickMark val="out"/>
        <c:minorTickMark val="none"/>
        <c:tickLblPos val="nextTo"/>
        <c:crossAx val="186237696"/>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Sexuality'!$W$21</c:f>
              <c:strCache>
                <c:ptCount val="1"/>
                <c:pt idx="0">
                  <c:v>Lambeth</c:v>
                </c:pt>
              </c:strCache>
            </c:strRef>
          </c:tx>
          <c:spPr>
            <a:solidFill>
              <a:srgbClr val="00A9E0"/>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Sexuality'!$W$22:$W$26</c:f>
              <c:numCache>
                <c:formatCode>General</c:formatCode>
                <c:ptCount val="5"/>
                <c:pt idx="0">
                  <c:v>238.52272490031109</c:v>
                </c:pt>
                <c:pt idx="1">
                  <c:v>93.886134895598616</c:v>
                </c:pt>
                <c:pt idx="2">
                  <c:v>60.148984407532502</c:v>
                </c:pt>
                <c:pt idx="3">
                  <c:v>145.56584054941774</c:v>
                </c:pt>
                <c:pt idx="4">
                  <c:v>466.89812043577155</c:v>
                </c:pt>
              </c:numCache>
            </c:numRef>
          </c:val>
        </c:ser>
        <c:ser>
          <c:idx val="1"/>
          <c:order val="1"/>
          <c:tx>
            <c:strRef>
              <c:f>'Ethnicity &amp; Sexuality'!$X$21</c:f>
              <c:strCache>
                <c:ptCount val="1"/>
                <c:pt idx="0">
                  <c:v>Southwark</c:v>
                </c:pt>
              </c:strCache>
            </c:strRef>
          </c:tx>
          <c:spPr>
            <a:solidFill>
              <a:srgbClr val="CF0072"/>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Sexuality'!$X$22:$X$26</c:f>
              <c:numCache>
                <c:formatCode>General</c:formatCode>
                <c:ptCount val="5"/>
                <c:pt idx="0">
                  <c:v>230.44717306406784</c:v>
                </c:pt>
                <c:pt idx="1">
                  <c:v>138.38879563306466</c:v>
                </c:pt>
                <c:pt idx="2">
                  <c:v>58.989723369244615</c:v>
                </c:pt>
                <c:pt idx="3">
                  <c:v>176.5635164018214</c:v>
                </c:pt>
                <c:pt idx="4">
                  <c:v>190.36082028208011</c:v>
                </c:pt>
              </c:numCache>
            </c:numRef>
          </c:val>
        </c:ser>
        <c:ser>
          <c:idx val="2"/>
          <c:order val="2"/>
          <c:tx>
            <c:strRef>
              <c:f>'Ethnicity &amp; Sexuality'!$Y$21</c:f>
              <c:strCache>
                <c:ptCount val="1"/>
                <c:pt idx="0">
                  <c:v>Lewisham</c:v>
                </c:pt>
              </c:strCache>
            </c:strRef>
          </c:tx>
          <c:spPr>
            <a:solidFill>
              <a:srgbClr val="34B233"/>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Sexuality'!$Y$22:$Y$26</c:f>
              <c:numCache>
                <c:formatCode>General</c:formatCode>
                <c:ptCount val="5"/>
                <c:pt idx="0">
                  <c:v>144.05198563287684</c:v>
                </c:pt>
                <c:pt idx="1">
                  <c:v>138.3487885133114</c:v>
                </c:pt>
                <c:pt idx="2">
                  <c:v>65.485740480010477</c:v>
                </c:pt>
                <c:pt idx="3">
                  <c:v>375.31780943540906</c:v>
                </c:pt>
                <c:pt idx="4">
                  <c:v>128.76918124262261</c:v>
                </c:pt>
              </c:numCache>
            </c:numRef>
          </c:val>
        </c:ser>
        <c:dLbls>
          <c:showLegendKey val="0"/>
          <c:showVal val="0"/>
          <c:showCatName val="0"/>
          <c:showSerName val="0"/>
          <c:showPercent val="0"/>
          <c:showBubbleSize val="0"/>
        </c:dLbls>
        <c:gapWidth val="25"/>
        <c:axId val="191630720"/>
        <c:axId val="191632512"/>
      </c:barChart>
      <c:catAx>
        <c:axId val="191630720"/>
        <c:scaling>
          <c:orientation val="minMax"/>
        </c:scaling>
        <c:delete val="0"/>
        <c:axPos val="b"/>
        <c:majorTickMark val="out"/>
        <c:minorTickMark val="none"/>
        <c:tickLblPos val="nextTo"/>
        <c:crossAx val="191632512"/>
        <c:crosses val="autoZero"/>
        <c:auto val="1"/>
        <c:lblAlgn val="ctr"/>
        <c:lblOffset val="100"/>
        <c:noMultiLvlLbl val="0"/>
      </c:catAx>
      <c:valAx>
        <c:axId val="191632512"/>
        <c:scaling>
          <c:orientation val="minMax"/>
        </c:scaling>
        <c:delete val="0"/>
        <c:axPos val="l"/>
        <c:numFmt formatCode="General" sourceLinked="1"/>
        <c:majorTickMark val="out"/>
        <c:minorTickMark val="none"/>
        <c:tickLblPos val="nextTo"/>
        <c:crossAx val="191630720"/>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Sex'!$AK$3</c:f>
              <c:strCache>
                <c:ptCount val="1"/>
                <c:pt idx="0">
                  <c:v>Female</c:v>
                </c:pt>
              </c:strCache>
            </c:strRef>
          </c:tx>
          <c:spPr>
            <a:solidFill>
              <a:srgbClr val="00A9E0"/>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Sex'!$AK$4:$AK$9</c:f>
              <c:numCache>
                <c:formatCode>_-* #,##0_-;\-* #,##0_-;_-* "-"??_-;_-@_-</c:formatCode>
                <c:ptCount val="6"/>
                <c:pt idx="0">
                  <c:v>173.90204572042873</c:v>
                </c:pt>
                <c:pt idx="1">
                  <c:v>88.256384797837711</c:v>
                </c:pt>
                <c:pt idx="2">
                  <c:v>50.5270894099814</c:v>
                </c:pt>
                <c:pt idx="3">
                  <c:v>220.97940253717093</c:v>
                </c:pt>
                <c:pt idx="4">
                  <c:v>264.8032364840015</c:v>
                </c:pt>
                <c:pt idx="5">
                  <c:v>164.23550273374005</c:v>
                </c:pt>
              </c:numCache>
            </c:numRef>
          </c:val>
        </c:ser>
        <c:ser>
          <c:idx val="1"/>
          <c:order val="1"/>
          <c:tx>
            <c:strRef>
              <c:f>'Ethnicity &amp; Sex'!$AL$3</c:f>
              <c:strCache>
                <c:ptCount val="1"/>
                <c:pt idx="0">
                  <c:v>Male</c:v>
                </c:pt>
              </c:strCache>
            </c:strRef>
          </c:tx>
          <c:spPr>
            <a:solidFill>
              <a:srgbClr val="0065BD"/>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Sex'!$AL$4:$AL$9</c:f>
              <c:numCache>
                <c:formatCode>_-* #,##0_-;\-* #,##0_-;_-* "-"??_-;_-@_-</c:formatCode>
                <c:ptCount val="6"/>
                <c:pt idx="0">
                  <c:v>238.84514435695536</c:v>
                </c:pt>
                <c:pt idx="1">
                  <c:v>163.58962374386539</c:v>
                </c:pt>
                <c:pt idx="2">
                  <c:v>73.486184597295718</c:v>
                </c:pt>
                <c:pt idx="3">
                  <c:v>244.25050771172948</c:v>
                </c:pt>
                <c:pt idx="4">
                  <c:v>236.69396110542476</c:v>
                </c:pt>
                <c:pt idx="5">
                  <c:v>228.3114720674188</c:v>
                </c:pt>
              </c:numCache>
            </c:numRef>
          </c:val>
        </c:ser>
        <c:dLbls>
          <c:showLegendKey val="0"/>
          <c:showVal val="0"/>
          <c:showCatName val="0"/>
          <c:showSerName val="0"/>
          <c:showPercent val="0"/>
          <c:showBubbleSize val="0"/>
        </c:dLbls>
        <c:gapWidth val="25"/>
        <c:axId val="191661952"/>
        <c:axId val="191663488"/>
      </c:barChart>
      <c:catAx>
        <c:axId val="191661952"/>
        <c:scaling>
          <c:orientation val="minMax"/>
        </c:scaling>
        <c:delete val="0"/>
        <c:axPos val="b"/>
        <c:majorTickMark val="out"/>
        <c:minorTickMark val="none"/>
        <c:tickLblPos val="nextTo"/>
        <c:crossAx val="191663488"/>
        <c:crosses val="autoZero"/>
        <c:auto val="1"/>
        <c:lblAlgn val="ctr"/>
        <c:lblOffset val="100"/>
        <c:noMultiLvlLbl val="0"/>
      </c:catAx>
      <c:valAx>
        <c:axId val="191663488"/>
        <c:scaling>
          <c:orientation val="minMax"/>
        </c:scaling>
        <c:delete val="0"/>
        <c:axPos val="l"/>
        <c:numFmt formatCode="#,##0" sourceLinked="0"/>
        <c:majorTickMark val="out"/>
        <c:minorTickMark val="none"/>
        <c:tickLblPos val="nextTo"/>
        <c:crossAx val="191661952"/>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92853153549301437"/>
          <c:h val="0.68416854820587525"/>
        </c:manualLayout>
      </c:layout>
      <c:lineChart>
        <c:grouping val="standard"/>
        <c:varyColors val="0"/>
        <c:ser>
          <c:idx val="3"/>
          <c:order val="0"/>
          <c:tx>
            <c:strRef>
              <c:f>Reproductive!$Q$5</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numRef>
              <c:f>Reproductive!$P$145:$P$150</c:f>
              <c:numCache>
                <c:formatCode>General</c:formatCode>
                <c:ptCount val="6"/>
                <c:pt idx="0">
                  <c:v>2011</c:v>
                </c:pt>
                <c:pt idx="1">
                  <c:v>2012</c:v>
                </c:pt>
                <c:pt idx="2">
                  <c:v>2013</c:v>
                </c:pt>
                <c:pt idx="3">
                  <c:v>2014</c:v>
                </c:pt>
                <c:pt idx="4">
                  <c:v>2015</c:v>
                </c:pt>
                <c:pt idx="5">
                  <c:v>2016</c:v>
                </c:pt>
              </c:numCache>
            </c:numRef>
          </c:cat>
          <c:val>
            <c:numRef>
              <c:f>Reproductive!$Q$145:$Q$150</c:f>
              <c:numCache>
                <c:formatCode>General</c:formatCode>
                <c:ptCount val="6"/>
                <c:pt idx="0">
                  <c:v>19.679069519042901</c:v>
                </c:pt>
                <c:pt idx="1">
                  <c:v>21.3489265441894</c:v>
                </c:pt>
                <c:pt idx="2">
                  <c:v>20.6251010894775</c:v>
                </c:pt>
                <c:pt idx="3">
                  <c:v>19.443902969360298</c:v>
                </c:pt>
                <c:pt idx="4">
                  <c:v>20.9604519774011</c:v>
                </c:pt>
                <c:pt idx="5">
                  <c:v>19.957250534368299</c:v>
                </c:pt>
              </c:numCache>
            </c:numRef>
          </c:val>
          <c:smooth val="0"/>
        </c:ser>
        <c:ser>
          <c:idx val="2"/>
          <c:order val="1"/>
          <c:tx>
            <c:strRef>
              <c:f>Reproductive!$R$5</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numRef>
              <c:f>Reproductive!$P$145:$P$150</c:f>
              <c:numCache>
                <c:formatCode>General</c:formatCode>
                <c:ptCount val="6"/>
                <c:pt idx="0">
                  <c:v>2011</c:v>
                </c:pt>
                <c:pt idx="1">
                  <c:v>2012</c:v>
                </c:pt>
                <c:pt idx="2">
                  <c:v>2013</c:v>
                </c:pt>
                <c:pt idx="3">
                  <c:v>2014</c:v>
                </c:pt>
                <c:pt idx="4">
                  <c:v>2015</c:v>
                </c:pt>
                <c:pt idx="5">
                  <c:v>2016</c:v>
                </c:pt>
              </c:numCache>
            </c:numRef>
          </c:cat>
          <c:val>
            <c:numRef>
              <c:f>Reproductive!$R$145:$R$150</c:f>
              <c:numCache>
                <c:formatCode>General</c:formatCode>
                <c:ptCount val="6"/>
                <c:pt idx="0">
                  <c:v>13.693295478820801</c:v>
                </c:pt>
                <c:pt idx="1">
                  <c:v>13.8132219314575</c:v>
                </c:pt>
                <c:pt idx="2">
                  <c:v>12.151923179626399</c:v>
                </c:pt>
                <c:pt idx="3">
                  <c:v>13.103812217712401</c:v>
                </c:pt>
                <c:pt idx="4">
                  <c:v>9.4265419475066192</c:v>
                </c:pt>
                <c:pt idx="5">
                  <c:v>7.4570135746606301</c:v>
                </c:pt>
              </c:numCache>
            </c:numRef>
          </c:val>
          <c:smooth val="0"/>
        </c:ser>
        <c:ser>
          <c:idx val="1"/>
          <c:order val="2"/>
          <c:tx>
            <c:strRef>
              <c:f>Reproductive!$S$5</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numRef>
              <c:f>Reproductive!$P$145:$P$150</c:f>
              <c:numCache>
                <c:formatCode>General</c:formatCode>
                <c:ptCount val="6"/>
                <c:pt idx="0">
                  <c:v>2011</c:v>
                </c:pt>
                <c:pt idx="1">
                  <c:v>2012</c:v>
                </c:pt>
                <c:pt idx="2">
                  <c:v>2013</c:v>
                </c:pt>
                <c:pt idx="3">
                  <c:v>2014</c:v>
                </c:pt>
                <c:pt idx="4">
                  <c:v>2015</c:v>
                </c:pt>
                <c:pt idx="5">
                  <c:v>2016</c:v>
                </c:pt>
              </c:numCache>
            </c:numRef>
          </c:cat>
          <c:val>
            <c:numRef>
              <c:f>Reproductive!$S$145:$S$150</c:f>
              <c:numCache>
                <c:formatCode>General</c:formatCode>
                <c:ptCount val="6"/>
                <c:pt idx="0">
                  <c:v>11.7775325775146</c:v>
                </c:pt>
                <c:pt idx="1">
                  <c:v>12.3327436447143</c:v>
                </c:pt>
                <c:pt idx="2">
                  <c:v>11.1156568527221</c:v>
                </c:pt>
                <c:pt idx="3">
                  <c:v>11.428334236145</c:v>
                </c:pt>
                <c:pt idx="4">
                  <c:v>10.5430701420254</c:v>
                </c:pt>
                <c:pt idx="5">
                  <c:v>11.512713923230599</c:v>
                </c:pt>
              </c:numCache>
            </c:numRef>
          </c:val>
          <c:smooth val="0"/>
        </c:ser>
        <c:ser>
          <c:idx val="0"/>
          <c:order val="3"/>
          <c:tx>
            <c:strRef>
              <c:f>Reproductive!$T$5</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numRef>
              <c:f>Reproductive!$P$145:$P$150</c:f>
              <c:numCache>
                <c:formatCode>General</c:formatCode>
                <c:ptCount val="6"/>
                <c:pt idx="0">
                  <c:v>2011</c:v>
                </c:pt>
                <c:pt idx="1">
                  <c:v>2012</c:v>
                </c:pt>
                <c:pt idx="2">
                  <c:v>2013</c:v>
                </c:pt>
                <c:pt idx="3">
                  <c:v>2014</c:v>
                </c:pt>
                <c:pt idx="4">
                  <c:v>2015</c:v>
                </c:pt>
                <c:pt idx="5">
                  <c:v>2016</c:v>
                </c:pt>
              </c:numCache>
            </c:numRef>
          </c:cat>
          <c:val>
            <c:numRef>
              <c:f>Reproductive!$T$145:$T$150</c:f>
              <c:numCache>
                <c:formatCode>General</c:formatCode>
                <c:ptCount val="6"/>
                <c:pt idx="0">
                  <c:v>15.78622341156</c:v>
                </c:pt>
                <c:pt idx="1">
                  <c:v>16.456935882568299</c:v>
                </c:pt>
                <c:pt idx="2">
                  <c:v>16.111219406127901</c:v>
                </c:pt>
                <c:pt idx="3">
                  <c:v>16.117412567138601</c:v>
                </c:pt>
                <c:pt idx="4">
                  <c:v>14.9351075423452</c:v>
                </c:pt>
                <c:pt idx="5">
                  <c:v>13.930340893389401</c:v>
                </c:pt>
              </c:numCache>
            </c:numRef>
          </c:val>
          <c:smooth val="0"/>
        </c:ser>
        <c:ser>
          <c:idx val="4"/>
          <c:order val="4"/>
          <c:tx>
            <c:strRef>
              <c:f>Reproductive!$U$5</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numRef>
              <c:f>Reproductive!$P$145:$P$150</c:f>
              <c:numCache>
                <c:formatCode>General</c:formatCode>
                <c:ptCount val="6"/>
                <c:pt idx="0">
                  <c:v>2011</c:v>
                </c:pt>
                <c:pt idx="1">
                  <c:v>2012</c:v>
                </c:pt>
                <c:pt idx="2">
                  <c:v>2013</c:v>
                </c:pt>
                <c:pt idx="3">
                  <c:v>2014</c:v>
                </c:pt>
                <c:pt idx="4">
                  <c:v>2015</c:v>
                </c:pt>
                <c:pt idx="5">
                  <c:v>2016</c:v>
                </c:pt>
              </c:numCache>
            </c:numRef>
          </c:cat>
          <c:val>
            <c:numRef>
              <c:f>Reproductive!$U$145:$U$150</c:f>
              <c:numCache>
                <c:formatCode>General</c:formatCode>
                <c:ptCount val="6"/>
                <c:pt idx="0">
                  <c:v>29.210731506347599</c:v>
                </c:pt>
                <c:pt idx="1">
                  <c:v>30.3640422821044</c:v>
                </c:pt>
                <c:pt idx="2">
                  <c:v>31.298130035400298</c:v>
                </c:pt>
                <c:pt idx="3">
                  <c:v>32.342941284179602</c:v>
                </c:pt>
                <c:pt idx="4">
                  <c:v>29.849964555335699</c:v>
                </c:pt>
                <c:pt idx="5">
                  <c:v>28.834011763478099</c:v>
                </c:pt>
              </c:numCache>
            </c:numRef>
          </c:val>
          <c:smooth val="0"/>
        </c:ser>
        <c:dLbls>
          <c:showLegendKey val="0"/>
          <c:showVal val="0"/>
          <c:showCatName val="0"/>
          <c:showSerName val="0"/>
          <c:showPercent val="0"/>
          <c:showBubbleSize val="0"/>
        </c:dLbls>
        <c:marker val="1"/>
        <c:smooth val="0"/>
        <c:axId val="128927232"/>
        <c:axId val="128929152"/>
      </c:lineChart>
      <c:catAx>
        <c:axId val="128927232"/>
        <c:scaling>
          <c:orientation val="minMax"/>
        </c:scaling>
        <c:delete val="0"/>
        <c:axPos val="b"/>
        <c:numFmt formatCode="General" sourceLinked="1"/>
        <c:majorTickMark val="out"/>
        <c:minorTickMark val="none"/>
        <c:tickLblPos val="nextTo"/>
        <c:crossAx val="128929152"/>
        <c:crosses val="autoZero"/>
        <c:auto val="1"/>
        <c:lblAlgn val="ctr"/>
        <c:lblOffset val="100"/>
        <c:noMultiLvlLbl val="0"/>
      </c:catAx>
      <c:valAx>
        <c:axId val="128929152"/>
        <c:scaling>
          <c:orientation val="minMax"/>
          <c:max val="40"/>
        </c:scaling>
        <c:delete val="0"/>
        <c:axPos val="l"/>
        <c:majorGridlines>
          <c:spPr>
            <a:ln>
              <a:noFill/>
            </a:ln>
          </c:spPr>
        </c:majorGridlines>
        <c:numFmt formatCode="0" sourceLinked="0"/>
        <c:majorTickMark val="out"/>
        <c:minorTickMark val="none"/>
        <c:tickLblPos val="nextTo"/>
        <c:crossAx val="128927232"/>
        <c:crosses val="autoZero"/>
        <c:crossBetween val="between"/>
      </c:valAx>
      <c:spPr>
        <a:noFill/>
        <a:ln>
          <a:noFill/>
        </a:ln>
      </c:spPr>
    </c:plotArea>
    <c:legend>
      <c:legendPos val="b"/>
      <c:layout>
        <c:manualLayout>
          <c:xMode val="edge"/>
          <c:yMode val="edge"/>
          <c:x val="0"/>
          <c:y val="0.8239140761193855"/>
          <c:w val="1"/>
          <c:h val="0.14042470545565164"/>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86154855643046"/>
          <c:y val="0.1021227034120735"/>
          <c:w val="0.40783267716535432"/>
          <c:h val="0.67972112860892386"/>
        </c:manualLayout>
      </c:layout>
      <c:doughnutChart>
        <c:varyColors val="1"/>
        <c:ser>
          <c:idx val="0"/>
          <c:order val="0"/>
          <c:dLbls>
            <c:dLbl>
              <c:idx val="2"/>
              <c:layout>
                <c:manualLayout>
                  <c:x val="-1.2144817868374081E-2"/>
                  <c:y val="0"/>
                </c:manualLayout>
              </c:layout>
              <c:showLegendKey val="0"/>
              <c:showVal val="0"/>
              <c:showCatName val="0"/>
              <c:showSerName val="0"/>
              <c:showPercent val="1"/>
              <c:showBubbleSize val="0"/>
            </c:dLbl>
            <c:dLbl>
              <c:idx val="3"/>
              <c:layout>
                <c:manualLayout>
                  <c:x val="1.5181022335467602E-2"/>
                  <c:y val="-2.6808191401198726E-2"/>
                </c:manualLayout>
              </c:layout>
              <c:showLegendKey val="0"/>
              <c:showVal val="0"/>
              <c:showCatName val="0"/>
              <c:showSerName val="0"/>
              <c:showPercent val="1"/>
              <c:showBubbleSize val="0"/>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Sexuality!$C$60:$C$63</c:f>
              <c:strCache>
                <c:ptCount val="4"/>
                <c:pt idx="0">
                  <c:v>Heterosexual </c:v>
                </c:pt>
                <c:pt idx="1">
                  <c:v>Gay</c:v>
                </c:pt>
                <c:pt idx="2">
                  <c:v>Bisexual     </c:v>
                </c:pt>
                <c:pt idx="3">
                  <c:v>Not known    </c:v>
                </c:pt>
              </c:strCache>
            </c:strRef>
          </c:cat>
          <c:val>
            <c:numRef>
              <c:f>Sexuality!$F$60:$F$63</c:f>
              <c:numCache>
                <c:formatCode>General</c:formatCode>
                <c:ptCount val="4"/>
                <c:pt idx="0">
                  <c:v>791</c:v>
                </c:pt>
                <c:pt idx="1">
                  <c:v>237</c:v>
                </c:pt>
                <c:pt idx="2">
                  <c:v>22</c:v>
                </c:pt>
                <c:pt idx="3">
                  <c:v>25</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23003889030000285"/>
          <c:y val="0.81121022280973998"/>
          <c:w val="0.76769969378827652"/>
          <c:h val="7.8996427529892096E-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61111111111112"/>
          <c:y val="7.1759259259259259E-2"/>
          <c:w val="0.42222222222222222"/>
          <c:h val="0.70370370370370372"/>
        </c:manualLayout>
      </c:layout>
      <c:doughnutChart>
        <c:varyColors val="1"/>
        <c:ser>
          <c:idx val="0"/>
          <c:order val="0"/>
          <c:dLbls>
            <c:dLbl>
              <c:idx val="1"/>
              <c:delete val="1"/>
            </c:dLbl>
            <c:dLbl>
              <c:idx val="2"/>
              <c:delete val="1"/>
            </c:dLbl>
            <c:dLbl>
              <c:idx val="3"/>
              <c:layout>
                <c:manualLayout>
                  <c:x val="1.272672612486221E-2"/>
                  <c:y val="-3.2551346331373569E-2"/>
                </c:manualLayout>
              </c:layout>
              <c:showLegendKey val="0"/>
              <c:showVal val="0"/>
              <c:showCatName val="0"/>
              <c:showSerName val="0"/>
              <c:showPercent val="1"/>
              <c:showBubbleSize val="0"/>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Sexuality!$C$65:$C$68</c:f>
              <c:strCache>
                <c:ptCount val="4"/>
                <c:pt idx="0">
                  <c:v>Heterosexual </c:v>
                </c:pt>
                <c:pt idx="1">
                  <c:v>Lesbian</c:v>
                </c:pt>
                <c:pt idx="2">
                  <c:v>Bisexual     </c:v>
                </c:pt>
                <c:pt idx="3">
                  <c:v>Not known    </c:v>
                </c:pt>
              </c:strCache>
            </c:strRef>
          </c:cat>
          <c:val>
            <c:numRef>
              <c:f>Sexuality!$F$65:$F$68</c:f>
              <c:numCache>
                <c:formatCode>General</c:formatCode>
                <c:ptCount val="4"/>
                <c:pt idx="0">
                  <c:v>731</c:v>
                </c:pt>
                <c:pt idx="1">
                  <c:v>4</c:v>
                </c:pt>
                <c:pt idx="2">
                  <c:v>15</c:v>
                </c:pt>
                <c:pt idx="3">
                  <c:v>28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'Ethnicity &amp; Sexuality'!$AF$107</c:f>
              <c:strCache>
                <c:ptCount val="1"/>
                <c:pt idx="0">
                  <c:v>Heterosexual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Sexuality'!$AF$108:$AF$112</c:f>
              <c:numCache>
                <c:formatCode>#,##0</c:formatCode>
                <c:ptCount val="5"/>
                <c:pt idx="0">
                  <c:v>436</c:v>
                </c:pt>
                <c:pt idx="1">
                  <c:v>166</c:v>
                </c:pt>
                <c:pt idx="2">
                  <c:v>20</c:v>
                </c:pt>
                <c:pt idx="3">
                  <c:v>71</c:v>
                </c:pt>
                <c:pt idx="4">
                  <c:v>24</c:v>
                </c:pt>
              </c:numCache>
            </c:numRef>
          </c:val>
        </c:ser>
        <c:ser>
          <c:idx val="1"/>
          <c:order val="1"/>
          <c:tx>
            <c:strRef>
              <c:f>'Ethnicity &amp; Sexuality'!$AG$107</c:f>
              <c:strCache>
                <c:ptCount val="1"/>
                <c:pt idx="0">
                  <c:v>Gay</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Sexuality'!$AG$108:$AG$112</c:f>
              <c:numCache>
                <c:formatCode>#,##0</c:formatCode>
                <c:ptCount val="5"/>
                <c:pt idx="0">
                  <c:v>177</c:v>
                </c:pt>
                <c:pt idx="1">
                  <c:v>8</c:v>
                </c:pt>
                <c:pt idx="2">
                  <c:v>7</c:v>
                </c:pt>
                <c:pt idx="3">
                  <c:v>14</c:v>
                </c:pt>
                <c:pt idx="4">
                  <c:v>10</c:v>
                </c:pt>
              </c:numCache>
            </c:numRef>
          </c:val>
        </c:ser>
        <c:ser>
          <c:idx val="2"/>
          <c:order val="2"/>
          <c:tx>
            <c:strRef>
              <c:f>'Ethnicity &amp; Sexuality'!$AH$107</c:f>
              <c:strCache>
                <c:ptCount val="1"/>
                <c:pt idx="0">
                  <c:v>Bisexual</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Sexuality'!$AH$108:$AH$112</c:f>
              <c:numCache>
                <c:formatCode>#,##0</c:formatCode>
                <c:ptCount val="5"/>
                <c:pt idx="0">
                  <c:v>14</c:v>
                </c:pt>
                <c:pt idx="1">
                  <c:v>4</c:v>
                </c:pt>
                <c:pt idx="2">
                  <c:v>1</c:v>
                </c:pt>
                <c:pt idx="3">
                  <c:v>0</c:v>
                </c:pt>
                <c:pt idx="4">
                  <c:v>1</c:v>
                </c:pt>
              </c:numCache>
            </c:numRef>
          </c:val>
        </c:ser>
        <c:ser>
          <c:idx val="3"/>
          <c:order val="3"/>
          <c:tx>
            <c:strRef>
              <c:f>'Ethnicity &amp; Sexuality'!$AI$107</c:f>
              <c:strCache>
                <c:ptCount val="1"/>
                <c:pt idx="0">
                  <c:v>Not known</c:v>
                </c:pt>
              </c:strCache>
            </c:strRef>
          </c:tx>
          <c:invertIfNegative val="0"/>
          <c:cat>
            <c:strRef>
              <c:f>'Ethnicity &amp; Sexuality'!$C$108:$C$112</c:f>
              <c:strCache>
                <c:ptCount val="5"/>
                <c:pt idx="0">
                  <c:v>White</c:v>
                </c:pt>
                <c:pt idx="1">
                  <c:v>Black</c:v>
                </c:pt>
                <c:pt idx="2">
                  <c:v>Asian </c:v>
                </c:pt>
                <c:pt idx="3">
                  <c:v>Mixed</c:v>
                </c:pt>
                <c:pt idx="4">
                  <c:v>Other</c:v>
                </c:pt>
              </c:strCache>
            </c:strRef>
          </c:cat>
          <c:val>
            <c:numRef>
              <c:f>'Ethnicity &amp; Sexuality'!$AI$108:$AI$112</c:f>
              <c:numCache>
                <c:formatCode>#,##0</c:formatCode>
                <c:ptCount val="5"/>
                <c:pt idx="0">
                  <c:v>10</c:v>
                </c:pt>
                <c:pt idx="1">
                  <c:v>4</c:v>
                </c:pt>
                <c:pt idx="2">
                  <c:v>2</c:v>
                </c:pt>
                <c:pt idx="3">
                  <c:v>4</c:v>
                </c:pt>
                <c:pt idx="4">
                  <c:v>2</c:v>
                </c:pt>
              </c:numCache>
            </c:numRef>
          </c:val>
        </c:ser>
        <c:dLbls>
          <c:showLegendKey val="0"/>
          <c:showVal val="0"/>
          <c:showCatName val="0"/>
          <c:showSerName val="0"/>
          <c:showPercent val="0"/>
          <c:showBubbleSize val="0"/>
        </c:dLbls>
        <c:gapWidth val="50"/>
        <c:overlap val="100"/>
        <c:axId val="191750912"/>
        <c:axId val="191752448"/>
      </c:barChart>
      <c:catAx>
        <c:axId val="191750912"/>
        <c:scaling>
          <c:orientation val="minMax"/>
        </c:scaling>
        <c:delete val="0"/>
        <c:axPos val="b"/>
        <c:majorTickMark val="out"/>
        <c:minorTickMark val="none"/>
        <c:tickLblPos val="nextTo"/>
        <c:crossAx val="191752448"/>
        <c:crosses val="autoZero"/>
        <c:auto val="1"/>
        <c:lblAlgn val="ctr"/>
        <c:lblOffset val="100"/>
        <c:noMultiLvlLbl val="0"/>
      </c:catAx>
      <c:valAx>
        <c:axId val="191752448"/>
        <c:scaling>
          <c:orientation val="minMax"/>
        </c:scaling>
        <c:delete val="0"/>
        <c:axPos val="l"/>
        <c:numFmt formatCode="#,##0" sourceLinked="1"/>
        <c:majorTickMark val="out"/>
        <c:minorTickMark val="none"/>
        <c:tickLblPos val="nextTo"/>
        <c:crossAx val="191750912"/>
        <c:crosses val="autoZero"/>
        <c:crossBetween val="between"/>
      </c:valAx>
      <c:spPr>
        <a:noFill/>
      </c:spPr>
    </c:plotArea>
    <c:legend>
      <c:legendPos val="b"/>
      <c:layout>
        <c:manualLayout>
          <c:xMode val="edge"/>
          <c:yMode val="edge"/>
          <c:x val="0.13509073143495254"/>
          <c:y val="0.85064611486486497"/>
          <c:w val="0.71799995347105905"/>
          <c:h val="0.10168121246246246"/>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93886362125955158"/>
          <c:h val="0.7327037644576575"/>
        </c:manualLayout>
      </c:layout>
      <c:lineChart>
        <c:grouping val="standard"/>
        <c:varyColors val="0"/>
        <c:ser>
          <c:idx val="3"/>
          <c:order val="0"/>
          <c:tx>
            <c:strRef>
              <c:f>'Indiv STIs'!$V$45</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STIs'!$U$46:$U$51</c:f>
              <c:numCache>
                <c:formatCode>General</c:formatCode>
                <c:ptCount val="6"/>
                <c:pt idx="0">
                  <c:v>2012</c:v>
                </c:pt>
                <c:pt idx="1">
                  <c:v>2013</c:v>
                </c:pt>
                <c:pt idx="2">
                  <c:v>2014</c:v>
                </c:pt>
                <c:pt idx="3">
                  <c:v>2015</c:v>
                </c:pt>
                <c:pt idx="4">
                  <c:v>2016</c:v>
                </c:pt>
                <c:pt idx="5">
                  <c:v>2017</c:v>
                </c:pt>
              </c:numCache>
            </c:numRef>
          </c:cat>
          <c:val>
            <c:numRef>
              <c:f>'Indiv STIs'!$V$46:$V$51</c:f>
              <c:numCache>
                <c:formatCode>#,##0</c:formatCode>
                <c:ptCount val="6"/>
                <c:pt idx="0">
                  <c:v>159.35817</c:v>
                </c:pt>
                <c:pt idx="1">
                  <c:v>196.35434000000001</c:v>
                </c:pt>
                <c:pt idx="2">
                  <c:v>159.48863</c:v>
                </c:pt>
                <c:pt idx="3">
                  <c:v>159.32105999999999</c:v>
                </c:pt>
                <c:pt idx="4">
                  <c:v>158.48302000000001</c:v>
                </c:pt>
                <c:pt idx="5">
                  <c:v>147.95876000000001</c:v>
                </c:pt>
              </c:numCache>
            </c:numRef>
          </c:val>
          <c:smooth val="0"/>
        </c:ser>
        <c:ser>
          <c:idx val="2"/>
          <c:order val="1"/>
          <c:tx>
            <c:strRef>
              <c:f>'Indiv STIs'!$W$45</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STIs'!$U$46:$U$51</c:f>
              <c:numCache>
                <c:formatCode>General</c:formatCode>
                <c:ptCount val="6"/>
                <c:pt idx="0">
                  <c:v>2012</c:v>
                </c:pt>
                <c:pt idx="1">
                  <c:v>2013</c:v>
                </c:pt>
                <c:pt idx="2">
                  <c:v>2014</c:v>
                </c:pt>
                <c:pt idx="3">
                  <c:v>2015</c:v>
                </c:pt>
                <c:pt idx="4">
                  <c:v>2016</c:v>
                </c:pt>
                <c:pt idx="5">
                  <c:v>2017</c:v>
                </c:pt>
              </c:numCache>
            </c:numRef>
          </c:cat>
          <c:val>
            <c:numRef>
              <c:f>'Indiv STIs'!$W$46:$W$51</c:f>
              <c:numCache>
                <c:formatCode>#,##0</c:formatCode>
                <c:ptCount val="6"/>
                <c:pt idx="0">
                  <c:v>139.04033999999999</c:v>
                </c:pt>
                <c:pt idx="1">
                  <c:v>154.35457</c:v>
                </c:pt>
                <c:pt idx="2">
                  <c:v>135.39484999999999</c:v>
                </c:pt>
                <c:pt idx="3">
                  <c:v>131.30849000000001</c:v>
                </c:pt>
                <c:pt idx="4">
                  <c:v>140.21915000000001</c:v>
                </c:pt>
                <c:pt idx="5">
                  <c:v>124.17577</c:v>
                </c:pt>
              </c:numCache>
            </c:numRef>
          </c:val>
          <c:smooth val="0"/>
        </c:ser>
        <c:ser>
          <c:idx val="1"/>
          <c:order val="2"/>
          <c:tx>
            <c:strRef>
              <c:f>'Indiv STIs'!$X$45</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STIs'!$U$46:$U$51</c:f>
              <c:numCache>
                <c:formatCode>General</c:formatCode>
                <c:ptCount val="6"/>
                <c:pt idx="0">
                  <c:v>2012</c:v>
                </c:pt>
                <c:pt idx="1">
                  <c:v>2013</c:v>
                </c:pt>
                <c:pt idx="2">
                  <c:v>2014</c:v>
                </c:pt>
                <c:pt idx="3">
                  <c:v>2015</c:v>
                </c:pt>
                <c:pt idx="4">
                  <c:v>2016</c:v>
                </c:pt>
                <c:pt idx="5">
                  <c:v>2017</c:v>
                </c:pt>
              </c:numCache>
            </c:numRef>
          </c:cat>
          <c:val>
            <c:numRef>
              <c:f>'Indiv STIs'!$X$46:$X$51</c:f>
              <c:numCache>
                <c:formatCode>#,##0</c:formatCode>
                <c:ptCount val="6"/>
                <c:pt idx="0">
                  <c:v>89.417716999999996</c:v>
                </c:pt>
                <c:pt idx="1">
                  <c:v>116.86015</c:v>
                </c:pt>
                <c:pt idx="2">
                  <c:v>138.14058</c:v>
                </c:pt>
                <c:pt idx="3">
                  <c:v>107.79697</c:v>
                </c:pt>
                <c:pt idx="4">
                  <c:v>114.41839</c:v>
                </c:pt>
                <c:pt idx="5">
                  <c:v>105.0508</c:v>
                </c:pt>
              </c:numCache>
            </c:numRef>
          </c:val>
          <c:smooth val="0"/>
        </c:ser>
        <c:ser>
          <c:idx val="0"/>
          <c:order val="3"/>
          <c:tx>
            <c:strRef>
              <c:f>'Indiv STIs'!$Y$45</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layout>
                <c:manualLayout>
                  <c:x val="2.9545877535827286E-3"/>
                  <c:y val="1.1918168168168113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STIs'!$U$46:$U$51</c:f>
              <c:numCache>
                <c:formatCode>General</c:formatCode>
                <c:ptCount val="6"/>
                <c:pt idx="0">
                  <c:v>2012</c:v>
                </c:pt>
                <c:pt idx="1">
                  <c:v>2013</c:v>
                </c:pt>
                <c:pt idx="2">
                  <c:v>2014</c:v>
                </c:pt>
                <c:pt idx="3">
                  <c:v>2015</c:v>
                </c:pt>
                <c:pt idx="4">
                  <c:v>2016</c:v>
                </c:pt>
                <c:pt idx="5">
                  <c:v>2017</c:v>
                </c:pt>
              </c:numCache>
            </c:numRef>
          </c:cat>
          <c:val>
            <c:numRef>
              <c:f>'Indiv STIs'!$Y$46:$Y$51</c:f>
              <c:numCache>
                <c:formatCode>#,##0</c:formatCode>
                <c:ptCount val="6"/>
                <c:pt idx="0">
                  <c:v>97.847678999999999</c:v>
                </c:pt>
                <c:pt idx="1">
                  <c:v>100.94495999999999</c:v>
                </c:pt>
                <c:pt idx="2">
                  <c:v>100.89704</c:v>
                </c:pt>
                <c:pt idx="3">
                  <c:v>100.58925000000001</c:v>
                </c:pt>
                <c:pt idx="4">
                  <c:v>96.480377000000004</c:v>
                </c:pt>
                <c:pt idx="5">
                  <c:v>91.394660999999999</c:v>
                </c:pt>
              </c:numCache>
            </c:numRef>
          </c:val>
          <c:smooth val="0"/>
        </c:ser>
        <c:ser>
          <c:idx val="4"/>
          <c:order val="4"/>
          <c:tx>
            <c:strRef>
              <c:f>'Indiv STIs'!$Z$45</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'Indiv STIs'!$U$46:$U$51</c:f>
              <c:numCache>
                <c:formatCode>General</c:formatCode>
                <c:ptCount val="6"/>
                <c:pt idx="0">
                  <c:v>2012</c:v>
                </c:pt>
                <c:pt idx="1">
                  <c:v>2013</c:v>
                </c:pt>
                <c:pt idx="2">
                  <c:v>2014</c:v>
                </c:pt>
                <c:pt idx="3">
                  <c:v>2015</c:v>
                </c:pt>
                <c:pt idx="4">
                  <c:v>2016</c:v>
                </c:pt>
                <c:pt idx="5">
                  <c:v>2017</c:v>
                </c:pt>
              </c:numCache>
            </c:numRef>
          </c:cat>
          <c:val>
            <c:numRef>
              <c:f>'Indiv STIs'!$Z$46:$Z$51</c:f>
              <c:numCache>
                <c:formatCode>#,##0</c:formatCode>
                <c:ptCount val="6"/>
                <c:pt idx="0">
                  <c:v>59.829441000000003</c:v>
                </c:pt>
                <c:pt idx="1">
                  <c:v>62.132168</c:v>
                </c:pt>
                <c:pt idx="2">
                  <c:v>61.390053000000002</c:v>
                </c:pt>
                <c:pt idx="3">
                  <c:v>60.299717000000001</c:v>
                </c:pt>
                <c:pt idx="4">
                  <c:v>58.145690999999999</c:v>
                </c:pt>
                <c:pt idx="5">
                  <c:v>56.658394000000001</c:v>
                </c:pt>
              </c:numCache>
            </c:numRef>
          </c:val>
          <c:smooth val="0"/>
        </c:ser>
        <c:dLbls>
          <c:showLegendKey val="0"/>
          <c:showVal val="0"/>
          <c:showCatName val="0"/>
          <c:showSerName val="0"/>
          <c:showPercent val="0"/>
          <c:showBubbleSize val="0"/>
        </c:dLbls>
        <c:marker val="1"/>
        <c:smooth val="0"/>
        <c:axId val="191868288"/>
        <c:axId val="191874176"/>
      </c:lineChart>
      <c:catAx>
        <c:axId val="191868288"/>
        <c:scaling>
          <c:orientation val="minMax"/>
        </c:scaling>
        <c:delete val="0"/>
        <c:axPos val="b"/>
        <c:numFmt formatCode="General" sourceLinked="1"/>
        <c:majorTickMark val="out"/>
        <c:minorTickMark val="none"/>
        <c:tickLblPos val="nextTo"/>
        <c:crossAx val="191874176"/>
        <c:crosses val="autoZero"/>
        <c:auto val="1"/>
        <c:lblAlgn val="ctr"/>
        <c:lblOffset val="100"/>
        <c:noMultiLvlLbl val="0"/>
      </c:catAx>
      <c:valAx>
        <c:axId val="191874176"/>
        <c:scaling>
          <c:orientation val="minMax"/>
        </c:scaling>
        <c:delete val="0"/>
        <c:axPos val="l"/>
        <c:majorGridlines>
          <c:spPr>
            <a:ln>
              <a:noFill/>
            </a:ln>
          </c:spPr>
        </c:majorGridlines>
        <c:numFmt formatCode="#,##0" sourceLinked="0"/>
        <c:majorTickMark val="out"/>
        <c:minorTickMark val="none"/>
        <c:tickLblPos val="nextTo"/>
        <c:crossAx val="191868288"/>
        <c:crosses val="autoZero"/>
        <c:crossBetween val="between"/>
      </c:valAx>
      <c:spPr>
        <a:noFill/>
        <a:ln>
          <a:noFill/>
        </a:ln>
      </c:spPr>
    </c:plotArea>
    <c:legend>
      <c:legendPos val="b"/>
      <c:layout>
        <c:manualLayout>
          <c:xMode val="edge"/>
          <c:yMode val="edge"/>
          <c:x val="0"/>
          <c:y val="0.86516704204204209"/>
          <c:w val="0.99882793597617714"/>
          <c:h val="9.9078453453453452E-2"/>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'Age groups'!$L$174</c:f>
              <c:strCache>
                <c:ptCount val="1"/>
                <c:pt idx="0">
                  <c:v>Male</c:v>
                </c:pt>
              </c:strCache>
            </c:strRef>
          </c:tx>
          <c:spPr>
            <a:solidFill>
              <a:srgbClr val="0065BD"/>
            </a:solidFill>
          </c:spPr>
          <c:invertIfNegative val="0"/>
          <c:cat>
            <c:strRef>
              <c:f>'Age groups'!$V$190:$V$194</c:f>
              <c:strCache>
                <c:ptCount val="5"/>
                <c:pt idx="0">
                  <c:v>15-19</c:v>
                </c:pt>
                <c:pt idx="1">
                  <c:v>20-24</c:v>
                </c:pt>
                <c:pt idx="2">
                  <c:v>25-34</c:v>
                </c:pt>
                <c:pt idx="3">
                  <c:v>35-44</c:v>
                </c:pt>
                <c:pt idx="4">
                  <c:v>45-64</c:v>
                </c:pt>
              </c:strCache>
            </c:strRef>
          </c:cat>
          <c:val>
            <c:numRef>
              <c:f>'Age groups'!$W$190:$W$194</c:f>
              <c:numCache>
                <c:formatCode>_-* #,##0_-;\-* #,##0_-;_-* "-"??_-;_-@_-</c:formatCode>
                <c:ptCount val="5"/>
                <c:pt idx="0">
                  <c:v>62.158682235936595</c:v>
                </c:pt>
                <c:pt idx="1">
                  <c:v>302.01453652384583</c:v>
                </c:pt>
                <c:pt idx="2">
                  <c:v>232.72688659209967</c:v>
                </c:pt>
                <c:pt idx="3">
                  <c:v>95.266374681414391</c:v>
                </c:pt>
                <c:pt idx="4">
                  <c:v>58.429177686204561</c:v>
                </c:pt>
              </c:numCache>
            </c:numRef>
          </c:val>
        </c:ser>
        <c:ser>
          <c:idx val="1"/>
          <c:order val="1"/>
          <c:tx>
            <c:strRef>
              <c:f>'Age groups'!$M$174</c:f>
              <c:strCache>
                <c:ptCount val="1"/>
                <c:pt idx="0">
                  <c:v>Female</c:v>
                </c:pt>
              </c:strCache>
            </c:strRef>
          </c:tx>
          <c:spPr>
            <a:solidFill>
              <a:srgbClr val="00A9E0"/>
            </a:solidFill>
          </c:spPr>
          <c:invertIfNegative val="0"/>
          <c:cat>
            <c:strRef>
              <c:f>'Age groups'!$V$190:$V$194</c:f>
              <c:strCache>
                <c:ptCount val="5"/>
                <c:pt idx="0">
                  <c:v>15-19</c:v>
                </c:pt>
                <c:pt idx="1">
                  <c:v>20-24</c:v>
                </c:pt>
                <c:pt idx="2">
                  <c:v>25-34</c:v>
                </c:pt>
                <c:pt idx="3">
                  <c:v>35-44</c:v>
                </c:pt>
                <c:pt idx="4">
                  <c:v>45-64</c:v>
                </c:pt>
              </c:strCache>
            </c:strRef>
          </c:cat>
          <c:val>
            <c:numRef>
              <c:f>'Age groups'!$X$190:$X$194</c:f>
              <c:numCache>
                <c:formatCode>_-* #,##0_-;\-* #,##0_-;_-* "-"??_-;_-@_-</c:formatCode>
                <c:ptCount val="5"/>
                <c:pt idx="0">
                  <c:v>285.39863745166633</c:v>
                </c:pt>
                <c:pt idx="1">
                  <c:v>476.49118778345485</c:v>
                </c:pt>
                <c:pt idx="2">
                  <c:v>275.8559121546221</c:v>
                </c:pt>
                <c:pt idx="3">
                  <c:v>115.70181221326804</c:v>
                </c:pt>
                <c:pt idx="4">
                  <c:v>44.965376659971824</c:v>
                </c:pt>
              </c:numCache>
            </c:numRef>
          </c:val>
        </c:ser>
        <c:dLbls>
          <c:showLegendKey val="0"/>
          <c:showVal val="0"/>
          <c:showCatName val="0"/>
          <c:showSerName val="0"/>
          <c:showPercent val="0"/>
          <c:showBubbleSize val="0"/>
        </c:dLbls>
        <c:gapWidth val="25"/>
        <c:axId val="191956480"/>
        <c:axId val="191958016"/>
      </c:barChart>
      <c:catAx>
        <c:axId val="191956480"/>
        <c:scaling>
          <c:orientation val="minMax"/>
        </c:scaling>
        <c:delete val="0"/>
        <c:axPos val="b"/>
        <c:majorTickMark val="out"/>
        <c:minorTickMark val="none"/>
        <c:tickLblPos val="nextTo"/>
        <c:crossAx val="191958016"/>
        <c:crosses val="autoZero"/>
        <c:auto val="1"/>
        <c:lblAlgn val="ctr"/>
        <c:lblOffset val="100"/>
        <c:noMultiLvlLbl val="0"/>
      </c:catAx>
      <c:valAx>
        <c:axId val="191958016"/>
        <c:scaling>
          <c:orientation val="minMax"/>
        </c:scaling>
        <c:delete val="0"/>
        <c:axPos val="l"/>
        <c:numFmt formatCode="#,##0" sourceLinked="0"/>
        <c:majorTickMark val="out"/>
        <c:minorTickMark val="none"/>
        <c:tickLblPos val="nextTo"/>
        <c:crossAx val="191956480"/>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Sexuality'!$M$21</c:f>
              <c:strCache>
                <c:ptCount val="1"/>
                <c:pt idx="0">
                  <c:v>Lambeth</c:v>
                </c:pt>
              </c:strCache>
            </c:strRef>
          </c:tx>
          <c:spPr>
            <a:solidFill>
              <a:srgbClr val="00A9E0"/>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Sexuality'!$M$22:$M$26</c:f>
              <c:numCache>
                <c:formatCode>General</c:formatCode>
                <c:ptCount val="5"/>
                <c:pt idx="0">
                  <c:v>140.92152236998683</c:v>
                </c:pt>
                <c:pt idx="1">
                  <c:v>117.6706224024836</c:v>
                </c:pt>
                <c:pt idx="2">
                  <c:v>46.268449544255773</c:v>
                </c:pt>
                <c:pt idx="3">
                  <c:v>93.311436249626752</c:v>
                </c:pt>
                <c:pt idx="4">
                  <c:v>299.29366694600742</c:v>
                </c:pt>
              </c:numCache>
            </c:numRef>
          </c:val>
        </c:ser>
        <c:ser>
          <c:idx val="1"/>
          <c:order val="1"/>
          <c:tx>
            <c:strRef>
              <c:f>'Ethnicity &amp; Sexuality'!$N$21</c:f>
              <c:strCache>
                <c:ptCount val="1"/>
                <c:pt idx="0">
                  <c:v>Southwark</c:v>
                </c:pt>
              </c:strCache>
            </c:strRef>
          </c:tx>
          <c:spPr>
            <a:solidFill>
              <a:srgbClr val="CF0072"/>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Sexuality'!$N$22:$N$26</c:f>
              <c:numCache>
                <c:formatCode>General</c:formatCode>
                <c:ptCount val="5"/>
                <c:pt idx="0">
                  <c:v>117.27591504532714</c:v>
                </c:pt>
                <c:pt idx="1">
                  <c:v>110.19848541151445</c:v>
                </c:pt>
                <c:pt idx="2">
                  <c:v>34.151945108510048</c:v>
                </c:pt>
                <c:pt idx="3">
                  <c:v>111.5137998327293</c:v>
                </c:pt>
                <c:pt idx="4">
                  <c:v>190.36082028208011</c:v>
                </c:pt>
              </c:numCache>
            </c:numRef>
          </c:val>
        </c:ser>
        <c:ser>
          <c:idx val="2"/>
          <c:order val="2"/>
          <c:tx>
            <c:strRef>
              <c:f>'Ethnicity &amp; Sexuality'!$O$21</c:f>
              <c:strCache>
                <c:ptCount val="1"/>
                <c:pt idx="0">
                  <c:v>Lewisham</c:v>
                </c:pt>
              </c:strCache>
            </c:strRef>
          </c:tx>
          <c:spPr>
            <a:solidFill>
              <a:srgbClr val="34B233"/>
            </a:solidFill>
          </c:spPr>
          <c:invertIfNegative val="0"/>
          <c:cat>
            <c:strRef>
              <c:f>'Ethnicity &amp; Sexuality'!$B$22:$B$26</c:f>
              <c:strCache>
                <c:ptCount val="5"/>
                <c:pt idx="0">
                  <c:v>White</c:v>
                </c:pt>
                <c:pt idx="1">
                  <c:v>Black</c:v>
                </c:pt>
                <c:pt idx="2">
                  <c:v>Asian</c:v>
                </c:pt>
                <c:pt idx="3">
                  <c:v>Mixed</c:v>
                </c:pt>
                <c:pt idx="4">
                  <c:v>Other</c:v>
                </c:pt>
              </c:strCache>
            </c:strRef>
          </c:cat>
          <c:val>
            <c:numRef>
              <c:f>'Ethnicity &amp; Sexuality'!$O$22:$O$26</c:f>
              <c:numCache>
                <c:formatCode>General</c:formatCode>
                <c:ptCount val="5"/>
                <c:pt idx="0">
                  <c:v>76.15082940945031</c:v>
                </c:pt>
                <c:pt idx="1">
                  <c:v>102.20360953235615</c:v>
                </c:pt>
                <c:pt idx="2">
                  <c:v>19.645722144003145</c:v>
                </c:pt>
                <c:pt idx="3">
                  <c:v>282.49727591912506</c:v>
                </c:pt>
                <c:pt idx="4">
                  <c:v>96.576885931966942</c:v>
                </c:pt>
              </c:numCache>
            </c:numRef>
          </c:val>
        </c:ser>
        <c:dLbls>
          <c:showLegendKey val="0"/>
          <c:showVal val="0"/>
          <c:showCatName val="0"/>
          <c:showSerName val="0"/>
          <c:showPercent val="0"/>
          <c:showBubbleSize val="0"/>
        </c:dLbls>
        <c:gapWidth val="25"/>
        <c:axId val="192009344"/>
        <c:axId val="192010880"/>
      </c:barChart>
      <c:catAx>
        <c:axId val="192009344"/>
        <c:scaling>
          <c:orientation val="minMax"/>
        </c:scaling>
        <c:delete val="0"/>
        <c:axPos val="b"/>
        <c:majorTickMark val="out"/>
        <c:minorTickMark val="none"/>
        <c:tickLblPos val="nextTo"/>
        <c:crossAx val="192010880"/>
        <c:crosses val="autoZero"/>
        <c:auto val="1"/>
        <c:lblAlgn val="ctr"/>
        <c:lblOffset val="100"/>
        <c:noMultiLvlLbl val="0"/>
      </c:catAx>
      <c:valAx>
        <c:axId val="192010880"/>
        <c:scaling>
          <c:orientation val="minMax"/>
        </c:scaling>
        <c:delete val="0"/>
        <c:axPos val="l"/>
        <c:numFmt formatCode="General" sourceLinked="1"/>
        <c:majorTickMark val="out"/>
        <c:minorTickMark val="none"/>
        <c:tickLblPos val="nextTo"/>
        <c:crossAx val="192009344"/>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'Ethnicity &amp; Sex'!$AC$3</c:f>
              <c:strCache>
                <c:ptCount val="1"/>
                <c:pt idx="0">
                  <c:v>Female</c:v>
                </c:pt>
              </c:strCache>
            </c:strRef>
          </c:tx>
          <c:spPr>
            <a:solidFill>
              <a:srgbClr val="00A9E0"/>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Sex'!$AC$4:$AC$9</c:f>
              <c:numCache>
                <c:formatCode>_-* #,##0_-;\-* #,##0_-;_-* "-"??_-;_-@_-</c:formatCode>
                <c:ptCount val="6"/>
                <c:pt idx="0">
                  <c:v>129.63607044613781</c:v>
                </c:pt>
                <c:pt idx="1">
                  <c:v>106.38046381882225</c:v>
                </c:pt>
                <c:pt idx="2">
                  <c:v>50.5270894099814</c:v>
                </c:pt>
                <c:pt idx="3">
                  <c:v>207.33869867685172</c:v>
                </c:pt>
                <c:pt idx="4">
                  <c:v>264.8032364840015</c:v>
                </c:pt>
                <c:pt idx="5">
                  <c:v>141.43674399949336</c:v>
                </c:pt>
              </c:numCache>
            </c:numRef>
          </c:val>
        </c:ser>
        <c:ser>
          <c:idx val="1"/>
          <c:order val="1"/>
          <c:tx>
            <c:strRef>
              <c:f>'Ethnicity &amp; Sex'!$AD$3</c:f>
              <c:strCache>
                <c:ptCount val="1"/>
                <c:pt idx="0">
                  <c:v>Male</c:v>
                </c:pt>
              </c:strCache>
            </c:strRef>
          </c:tx>
          <c:spPr>
            <a:solidFill>
              <a:srgbClr val="0065BD"/>
            </a:solidFill>
          </c:spPr>
          <c:invertIfNegative val="0"/>
          <c:cat>
            <c:strRef>
              <c:f>'Ethnicity &amp; Sex'!$T$4:$T$9</c:f>
              <c:strCache>
                <c:ptCount val="6"/>
                <c:pt idx="0">
                  <c:v>White</c:v>
                </c:pt>
                <c:pt idx="1">
                  <c:v>Black</c:v>
                </c:pt>
                <c:pt idx="2">
                  <c:v>Asian</c:v>
                </c:pt>
                <c:pt idx="3">
                  <c:v>Mixed</c:v>
                </c:pt>
                <c:pt idx="4">
                  <c:v>Other</c:v>
                </c:pt>
                <c:pt idx="5">
                  <c:v>Total</c:v>
                </c:pt>
              </c:strCache>
            </c:strRef>
          </c:cat>
          <c:val>
            <c:numRef>
              <c:f>'Ethnicity &amp; Sex'!$AD$4:$AD$9</c:f>
              <c:numCache>
                <c:formatCode>_-* #,##0_-;\-* #,##0_-;_-* "-"??_-;_-@_-</c:formatCode>
                <c:ptCount val="6"/>
                <c:pt idx="0">
                  <c:v>98.237720284964382</c:v>
                </c:pt>
                <c:pt idx="1">
                  <c:v>114.15319898610387</c:v>
                </c:pt>
                <c:pt idx="2">
                  <c:v>12.247697432882617</c:v>
                </c:pt>
                <c:pt idx="3">
                  <c:v>118.00867226521763</c:v>
                </c:pt>
                <c:pt idx="4">
                  <c:v>121.54554759467757</c:v>
                </c:pt>
                <c:pt idx="5">
                  <c:v>107.89044447465</c:v>
                </c:pt>
              </c:numCache>
            </c:numRef>
          </c:val>
        </c:ser>
        <c:dLbls>
          <c:showLegendKey val="0"/>
          <c:showVal val="0"/>
          <c:showCatName val="0"/>
          <c:showSerName val="0"/>
          <c:showPercent val="0"/>
          <c:showBubbleSize val="0"/>
        </c:dLbls>
        <c:gapWidth val="25"/>
        <c:axId val="192294272"/>
        <c:axId val="192304256"/>
      </c:barChart>
      <c:catAx>
        <c:axId val="192294272"/>
        <c:scaling>
          <c:orientation val="minMax"/>
        </c:scaling>
        <c:delete val="0"/>
        <c:axPos val="b"/>
        <c:majorTickMark val="out"/>
        <c:minorTickMark val="none"/>
        <c:tickLblPos val="nextTo"/>
        <c:crossAx val="192304256"/>
        <c:crosses val="autoZero"/>
        <c:auto val="1"/>
        <c:lblAlgn val="ctr"/>
        <c:lblOffset val="100"/>
        <c:noMultiLvlLbl val="0"/>
      </c:catAx>
      <c:valAx>
        <c:axId val="192304256"/>
        <c:scaling>
          <c:orientation val="minMax"/>
        </c:scaling>
        <c:delete val="0"/>
        <c:axPos val="l"/>
        <c:numFmt formatCode="#,##0" sourceLinked="0"/>
        <c:majorTickMark val="out"/>
        <c:minorTickMark val="none"/>
        <c:tickLblPos val="nextTo"/>
        <c:crossAx val="192294272"/>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3932633420821E-2"/>
          <c:y val="7.8974555263925342E-2"/>
          <c:w val="0.40783267716535432"/>
          <c:h val="0.67972112860892386"/>
        </c:manualLayout>
      </c:layout>
      <c:doughnutChart>
        <c:varyColors val="1"/>
        <c:ser>
          <c:idx val="0"/>
          <c:order val="0"/>
          <c:dLbls>
            <c:dLbl>
              <c:idx val="2"/>
              <c:delete val="1"/>
            </c:dLbl>
            <c:dLbl>
              <c:idx val="3"/>
              <c:delete val="1"/>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Sexuality!$C$60:$C$63</c:f>
              <c:strCache>
                <c:ptCount val="4"/>
                <c:pt idx="0">
                  <c:v>Heterosexual </c:v>
                </c:pt>
                <c:pt idx="1">
                  <c:v>Gay</c:v>
                </c:pt>
                <c:pt idx="2">
                  <c:v>Bisexual     </c:v>
                </c:pt>
                <c:pt idx="3">
                  <c:v>Not known    </c:v>
                </c:pt>
              </c:strCache>
            </c:strRef>
          </c:cat>
          <c:val>
            <c:numRef>
              <c:f>Sexuality!$G$60:$G$63</c:f>
              <c:numCache>
                <c:formatCode>General</c:formatCode>
                <c:ptCount val="4"/>
                <c:pt idx="0">
                  <c:v>338</c:v>
                </c:pt>
                <c:pt idx="1">
                  <c:v>146</c:v>
                </c:pt>
                <c:pt idx="2">
                  <c:v>15</c:v>
                </c:pt>
                <c:pt idx="3">
                  <c:v>9</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0393724379958122"/>
          <c:y val="0.82531677771047851"/>
          <c:w val="0.82808056858061285"/>
          <c:h val="8.7503735110034328E-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361111111111113"/>
          <c:y val="7.6388888888888895E-2"/>
          <c:w val="0.4"/>
          <c:h val="0.66666666666666663"/>
        </c:manualLayout>
      </c:layout>
      <c:doughnutChart>
        <c:varyColors val="1"/>
        <c:ser>
          <c:idx val="0"/>
          <c:order val="0"/>
          <c:dLbls>
            <c:dLbl>
              <c:idx val="1"/>
              <c:delete val="1"/>
            </c:dLbl>
            <c:dLbl>
              <c:idx val="2"/>
              <c:delete val="1"/>
            </c:dLbl>
            <c:dLbl>
              <c:idx val="3"/>
              <c:delete val="1"/>
            </c:dLbl>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Sexuality!$C$65:$C$68</c:f>
              <c:strCache>
                <c:ptCount val="4"/>
                <c:pt idx="0">
                  <c:v>Heterosexual </c:v>
                </c:pt>
                <c:pt idx="1">
                  <c:v>Lesbian</c:v>
                </c:pt>
                <c:pt idx="2">
                  <c:v>Bisexual     </c:v>
                </c:pt>
                <c:pt idx="3">
                  <c:v>Not known    </c:v>
                </c:pt>
              </c:strCache>
            </c:strRef>
          </c:cat>
          <c:val>
            <c:numRef>
              <c:f>Sexuality!$G$65:$G$68</c:f>
              <c:numCache>
                <c:formatCode>General</c:formatCode>
                <c:ptCount val="4"/>
                <c:pt idx="0">
                  <c:v>639</c:v>
                </c:pt>
                <c:pt idx="1">
                  <c:v>3</c:v>
                </c:pt>
                <c:pt idx="2">
                  <c:v>10</c:v>
                </c:pt>
                <c:pt idx="3">
                  <c:v>18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'Ethnicity &amp; Sexuality'!$R$98</c:f>
              <c:strCache>
                <c:ptCount val="1"/>
                <c:pt idx="0">
                  <c:v>Heterosexual</c:v>
                </c:pt>
              </c:strCache>
            </c:strRef>
          </c:tx>
          <c:invertIfNegative val="0"/>
          <c:cat>
            <c:strRef>
              <c:f>'Ethnicity &amp; Sexuality'!$Q$108:$Q$113</c:f>
              <c:strCache>
                <c:ptCount val="6"/>
                <c:pt idx="0">
                  <c:v>White</c:v>
                </c:pt>
                <c:pt idx="1">
                  <c:v>Black</c:v>
                </c:pt>
                <c:pt idx="2">
                  <c:v>Asian </c:v>
                </c:pt>
                <c:pt idx="3">
                  <c:v>Mixed</c:v>
                </c:pt>
                <c:pt idx="4">
                  <c:v>Other</c:v>
                </c:pt>
                <c:pt idx="5">
                  <c:v>Not specified</c:v>
                </c:pt>
              </c:strCache>
            </c:strRef>
          </c:cat>
          <c:val>
            <c:numRef>
              <c:f>'Ethnicity &amp; Sexuality'!$R$108:$R$113</c:f>
              <c:numCache>
                <c:formatCode>#,##0</c:formatCode>
                <c:ptCount val="6"/>
                <c:pt idx="0">
                  <c:v>141</c:v>
                </c:pt>
                <c:pt idx="1">
                  <c:v>114</c:v>
                </c:pt>
                <c:pt idx="2">
                  <c:v>2</c:v>
                </c:pt>
                <c:pt idx="3">
                  <c:v>32</c:v>
                </c:pt>
                <c:pt idx="4">
                  <c:v>10</c:v>
                </c:pt>
                <c:pt idx="5">
                  <c:v>39</c:v>
                </c:pt>
              </c:numCache>
            </c:numRef>
          </c:val>
        </c:ser>
        <c:ser>
          <c:idx val="1"/>
          <c:order val="1"/>
          <c:tx>
            <c:strRef>
              <c:f>'Ethnicity &amp; Sexuality'!$S$107</c:f>
              <c:strCache>
                <c:ptCount val="1"/>
                <c:pt idx="0">
                  <c:v>Gay</c:v>
                </c:pt>
              </c:strCache>
            </c:strRef>
          </c:tx>
          <c:invertIfNegative val="0"/>
          <c:cat>
            <c:strRef>
              <c:f>'Ethnicity &amp; Sexuality'!$Q$108:$Q$113</c:f>
              <c:strCache>
                <c:ptCount val="6"/>
                <c:pt idx="0">
                  <c:v>White</c:v>
                </c:pt>
                <c:pt idx="1">
                  <c:v>Black</c:v>
                </c:pt>
                <c:pt idx="2">
                  <c:v>Asian </c:v>
                </c:pt>
                <c:pt idx="3">
                  <c:v>Mixed</c:v>
                </c:pt>
                <c:pt idx="4">
                  <c:v>Other</c:v>
                </c:pt>
                <c:pt idx="5">
                  <c:v>Not specified</c:v>
                </c:pt>
              </c:strCache>
            </c:strRef>
          </c:cat>
          <c:val>
            <c:numRef>
              <c:f>'Ethnicity &amp; Sexuality'!$S$108:$S$113</c:f>
              <c:numCache>
                <c:formatCode>#,##0</c:formatCode>
                <c:ptCount val="6"/>
                <c:pt idx="0">
                  <c:v>111</c:v>
                </c:pt>
                <c:pt idx="1">
                  <c:v>7</c:v>
                </c:pt>
                <c:pt idx="2">
                  <c:v>3</c:v>
                </c:pt>
                <c:pt idx="3">
                  <c:v>6</c:v>
                </c:pt>
                <c:pt idx="4">
                  <c:v>9</c:v>
                </c:pt>
                <c:pt idx="5">
                  <c:v>10</c:v>
                </c:pt>
              </c:numCache>
            </c:numRef>
          </c:val>
        </c:ser>
        <c:ser>
          <c:idx val="2"/>
          <c:order val="2"/>
          <c:tx>
            <c:strRef>
              <c:f>'Ethnicity &amp; Sexuality'!$T$98</c:f>
              <c:strCache>
                <c:ptCount val="1"/>
                <c:pt idx="0">
                  <c:v>Bisexual</c:v>
                </c:pt>
              </c:strCache>
            </c:strRef>
          </c:tx>
          <c:invertIfNegative val="0"/>
          <c:cat>
            <c:strRef>
              <c:f>'Ethnicity &amp; Sexuality'!$Q$108:$Q$113</c:f>
              <c:strCache>
                <c:ptCount val="6"/>
                <c:pt idx="0">
                  <c:v>White</c:v>
                </c:pt>
                <c:pt idx="1">
                  <c:v>Black</c:v>
                </c:pt>
                <c:pt idx="2">
                  <c:v>Asian </c:v>
                </c:pt>
                <c:pt idx="3">
                  <c:v>Mixed</c:v>
                </c:pt>
                <c:pt idx="4">
                  <c:v>Other</c:v>
                </c:pt>
                <c:pt idx="5">
                  <c:v>Not specified</c:v>
                </c:pt>
              </c:strCache>
            </c:strRef>
          </c:cat>
          <c:val>
            <c:numRef>
              <c:f>'Ethnicity &amp; Sexuality'!$T$108:$T$113</c:f>
              <c:numCache>
                <c:formatCode>#,##0</c:formatCode>
                <c:ptCount val="6"/>
                <c:pt idx="0">
                  <c:v>9</c:v>
                </c:pt>
                <c:pt idx="1">
                  <c:v>2</c:v>
                </c:pt>
                <c:pt idx="2">
                  <c:v>0</c:v>
                </c:pt>
                <c:pt idx="3">
                  <c:v>2</c:v>
                </c:pt>
                <c:pt idx="4">
                  <c:v>0</c:v>
                </c:pt>
                <c:pt idx="5">
                  <c:v>2</c:v>
                </c:pt>
              </c:numCache>
            </c:numRef>
          </c:val>
        </c:ser>
        <c:ser>
          <c:idx val="3"/>
          <c:order val="3"/>
          <c:tx>
            <c:strRef>
              <c:f>'Ethnicity &amp; Sexuality'!$U$98</c:f>
              <c:strCache>
                <c:ptCount val="1"/>
                <c:pt idx="0">
                  <c:v>Not known</c:v>
                </c:pt>
              </c:strCache>
            </c:strRef>
          </c:tx>
          <c:invertIfNegative val="0"/>
          <c:cat>
            <c:strRef>
              <c:f>'Ethnicity &amp; Sexuality'!$Q$108:$Q$113</c:f>
              <c:strCache>
                <c:ptCount val="6"/>
                <c:pt idx="0">
                  <c:v>White</c:v>
                </c:pt>
                <c:pt idx="1">
                  <c:v>Black</c:v>
                </c:pt>
                <c:pt idx="2">
                  <c:v>Asian </c:v>
                </c:pt>
                <c:pt idx="3">
                  <c:v>Mixed</c:v>
                </c:pt>
                <c:pt idx="4">
                  <c:v>Other</c:v>
                </c:pt>
                <c:pt idx="5">
                  <c:v>Not specified</c:v>
                </c:pt>
              </c:strCache>
            </c:strRef>
          </c:cat>
          <c:val>
            <c:numRef>
              <c:f>'Ethnicity &amp; Sexuality'!$U$108:$U$113</c:f>
              <c:numCache>
                <c:formatCode>#,##0</c:formatCode>
                <c:ptCount val="6"/>
                <c:pt idx="0">
                  <c:v>1</c:v>
                </c:pt>
                <c:pt idx="1">
                  <c:v>4</c:v>
                </c:pt>
                <c:pt idx="2">
                  <c:v>0</c:v>
                </c:pt>
                <c:pt idx="3">
                  <c:v>3</c:v>
                </c:pt>
                <c:pt idx="4">
                  <c:v>0</c:v>
                </c:pt>
                <c:pt idx="5">
                  <c:v>1</c:v>
                </c:pt>
              </c:numCache>
            </c:numRef>
          </c:val>
        </c:ser>
        <c:dLbls>
          <c:showLegendKey val="0"/>
          <c:showVal val="0"/>
          <c:showCatName val="0"/>
          <c:showSerName val="0"/>
          <c:showPercent val="0"/>
          <c:showBubbleSize val="0"/>
        </c:dLbls>
        <c:gapWidth val="50"/>
        <c:overlap val="100"/>
        <c:axId val="144820096"/>
        <c:axId val="144821632"/>
      </c:barChart>
      <c:catAx>
        <c:axId val="144820096"/>
        <c:scaling>
          <c:orientation val="minMax"/>
        </c:scaling>
        <c:delete val="0"/>
        <c:axPos val="b"/>
        <c:majorTickMark val="out"/>
        <c:minorTickMark val="none"/>
        <c:tickLblPos val="nextTo"/>
        <c:crossAx val="144821632"/>
        <c:crosses val="autoZero"/>
        <c:auto val="1"/>
        <c:lblAlgn val="ctr"/>
        <c:lblOffset val="100"/>
        <c:noMultiLvlLbl val="0"/>
      </c:catAx>
      <c:valAx>
        <c:axId val="144821632"/>
        <c:scaling>
          <c:orientation val="minMax"/>
        </c:scaling>
        <c:delete val="0"/>
        <c:axPos val="l"/>
        <c:numFmt formatCode="#,##0" sourceLinked="1"/>
        <c:majorTickMark val="out"/>
        <c:minorTickMark val="none"/>
        <c:tickLblPos val="nextTo"/>
        <c:crossAx val="144820096"/>
        <c:crosses val="autoZero"/>
        <c:crossBetween val="between"/>
      </c:valAx>
      <c:spPr>
        <a:noFill/>
      </c:spPr>
    </c:plotArea>
    <c:legend>
      <c:legendPos val="b"/>
      <c:layout>
        <c:manualLayout>
          <c:xMode val="edge"/>
          <c:yMode val="edge"/>
          <c:x val="0.11736320491345618"/>
          <c:y val="0.84468703078078089"/>
          <c:w val="0.71799995347105905"/>
          <c:h val="0.10168121246246246"/>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588198592254154E-2"/>
          <c:y val="4.2125723314600315E-2"/>
          <c:w val="0.87049050129010885"/>
          <c:h val="0.65619898435570445"/>
        </c:manualLayout>
      </c:layout>
      <c:lineChart>
        <c:grouping val="standard"/>
        <c:varyColors val="0"/>
        <c:ser>
          <c:idx val="3"/>
          <c:order val="0"/>
          <c:tx>
            <c:strRef>
              <c:f>Reproductive!$Q$201</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Reproductive!$P$202:$P$204</c:f>
              <c:numCache>
                <c:formatCode>General</c:formatCode>
                <c:ptCount val="3"/>
                <c:pt idx="0">
                  <c:v>2014</c:v>
                </c:pt>
                <c:pt idx="1">
                  <c:v>2015</c:v>
                </c:pt>
                <c:pt idx="2">
                  <c:v>2016</c:v>
                </c:pt>
              </c:numCache>
            </c:numRef>
          </c:cat>
          <c:val>
            <c:numRef>
              <c:f>Reproductive!$Q$202:$Q$204</c:f>
              <c:numCache>
                <c:formatCode>General</c:formatCode>
                <c:ptCount val="3"/>
                <c:pt idx="0">
                  <c:v>40.484202547346399</c:v>
                </c:pt>
                <c:pt idx="1">
                  <c:v>42.305084745762699</c:v>
                </c:pt>
                <c:pt idx="2">
                  <c:v>41.421982225222202</c:v>
                </c:pt>
              </c:numCache>
            </c:numRef>
          </c:val>
          <c:smooth val="0"/>
        </c:ser>
        <c:ser>
          <c:idx val="2"/>
          <c:order val="1"/>
          <c:tx>
            <c:strRef>
              <c:f>Reproductive!$R$201</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Reproductive!$P$202:$P$204</c:f>
              <c:numCache>
                <c:formatCode>General</c:formatCode>
                <c:ptCount val="3"/>
                <c:pt idx="0">
                  <c:v>2014</c:v>
                </c:pt>
                <c:pt idx="1">
                  <c:v>2015</c:v>
                </c:pt>
                <c:pt idx="2">
                  <c:v>2016</c:v>
                </c:pt>
              </c:numCache>
            </c:numRef>
          </c:cat>
          <c:val>
            <c:numRef>
              <c:f>Reproductive!$R$202:$R$204</c:f>
              <c:numCache>
                <c:formatCode>General</c:formatCode>
                <c:ptCount val="3"/>
                <c:pt idx="0">
                  <c:v>43.728451713433898</c:v>
                </c:pt>
                <c:pt idx="1">
                  <c:v>39.884316121927903</c:v>
                </c:pt>
                <c:pt idx="2">
                  <c:v>37.719457013574697</c:v>
                </c:pt>
              </c:numCache>
            </c:numRef>
          </c:val>
          <c:smooth val="0"/>
        </c:ser>
        <c:ser>
          <c:idx val="1"/>
          <c:order val="2"/>
          <c:tx>
            <c:strRef>
              <c:f>Reproductive!$S$201</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Reproductive!$P$202:$P$204</c:f>
              <c:numCache>
                <c:formatCode>General</c:formatCode>
                <c:ptCount val="3"/>
                <c:pt idx="0">
                  <c:v>2014</c:v>
                </c:pt>
                <c:pt idx="1">
                  <c:v>2015</c:v>
                </c:pt>
                <c:pt idx="2">
                  <c:v>2016</c:v>
                </c:pt>
              </c:numCache>
            </c:numRef>
          </c:cat>
          <c:val>
            <c:numRef>
              <c:f>Reproductive!$S$202:$S$204</c:f>
              <c:numCache>
                <c:formatCode>General</c:formatCode>
                <c:ptCount val="3"/>
                <c:pt idx="0">
                  <c:v>47.191973909678801</c:v>
                </c:pt>
                <c:pt idx="1">
                  <c:v>42.049844914839198</c:v>
                </c:pt>
                <c:pt idx="2">
                  <c:v>40.638665442962797</c:v>
                </c:pt>
              </c:numCache>
            </c:numRef>
          </c:val>
          <c:smooth val="0"/>
        </c:ser>
        <c:ser>
          <c:idx val="0"/>
          <c:order val="3"/>
          <c:tx>
            <c:strRef>
              <c:f>Reproductive!$T$201</c:f>
              <c:strCache>
                <c:ptCount val="1"/>
                <c:pt idx="0">
                  <c:v>London</c:v>
                </c:pt>
              </c:strCache>
            </c:strRef>
          </c:tx>
          <c:marker>
            <c:symbol val="circle"/>
            <c:size val="8"/>
            <c:spPr>
              <a:solidFill>
                <a:sysClr val="window" lastClr="FFFFFF"/>
              </a:solidFill>
              <a:ln w="15875"/>
            </c:spPr>
          </c:marker>
          <c:cat>
            <c:numRef>
              <c:f>Reproductive!$P$202:$P$204</c:f>
              <c:numCache>
                <c:formatCode>General</c:formatCode>
                <c:ptCount val="3"/>
                <c:pt idx="0">
                  <c:v>2014</c:v>
                </c:pt>
                <c:pt idx="1">
                  <c:v>2015</c:v>
                </c:pt>
                <c:pt idx="2">
                  <c:v>2016</c:v>
                </c:pt>
              </c:numCache>
            </c:numRef>
          </c:cat>
          <c:val>
            <c:numRef>
              <c:f>Reproductive!$T$202:$T$204</c:f>
              <c:numCache>
                <c:formatCode>General</c:formatCode>
                <c:ptCount val="3"/>
                <c:pt idx="0">
                  <c:v>35.3400605148232</c:v>
                </c:pt>
                <c:pt idx="1">
                  <c:v>35.464281890842898</c:v>
                </c:pt>
                <c:pt idx="2">
                  <c:v>34.537908845068202</c:v>
                </c:pt>
              </c:numCache>
            </c:numRef>
          </c:val>
          <c:smooth val="0"/>
        </c:ser>
        <c:ser>
          <c:idx val="4"/>
          <c:order val="4"/>
          <c:tx>
            <c:strRef>
              <c:f>Reproductive!$U$201</c:f>
              <c:strCache>
                <c:ptCount val="1"/>
                <c:pt idx="0">
                  <c:v>England</c:v>
                </c:pt>
              </c:strCache>
            </c:strRef>
          </c:tx>
          <c:spPr>
            <a:ln>
              <a:solidFill>
                <a:srgbClr val="878787"/>
              </a:solidFill>
            </a:ln>
          </c:spPr>
          <c:marker>
            <c:symbol val="circle"/>
            <c:size val="8"/>
            <c:spPr>
              <a:solidFill>
                <a:sysClr val="window" lastClr="FFFFFF"/>
              </a:solidFill>
              <a:ln w="15875">
                <a:solidFill>
                  <a:srgbClr val="878787"/>
                </a:solidFill>
              </a:ln>
            </c:spPr>
          </c:marker>
          <c:cat>
            <c:numRef>
              <c:f>Reproductive!$P$202:$P$204</c:f>
              <c:numCache>
                <c:formatCode>General</c:formatCode>
                <c:ptCount val="3"/>
                <c:pt idx="0">
                  <c:v>2014</c:v>
                </c:pt>
                <c:pt idx="1">
                  <c:v>2015</c:v>
                </c:pt>
                <c:pt idx="2">
                  <c:v>2016</c:v>
                </c:pt>
              </c:numCache>
            </c:numRef>
          </c:cat>
          <c:val>
            <c:numRef>
              <c:f>Reproductive!$U$202:$U$204</c:f>
              <c:numCache>
                <c:formatCode>General</c:formatCode>
                <c:ptCount val="3"/>
                <c:pt idx="0">
                  <c:v>50.165394789763099</c:v>
                </c:pt>
                <c:pt idx="1">
                  <c:v>48.170798617794397</c:v>
                </c:pt>
                <c:pt idx="2">
                  <c:v>46.440388790013003</c:v>
                </c:pt>
              </c:numCache>
            </c:numRef>
          </c:val>
          <c:smooth val="0"/>
        </c:ser>
        <c:dLbls>
          <c:showLegendKey val="0"/>
          <c:showVal val="0"/>
          <c:showCatName val="0"/>
          <c:showSerName val="0"/>
          <c:showPercent val="0"/>
          <c:showBubbleSize val="0"/>
        </c:dLbls>
        <c:marker val="1"/>
        <c:smooth val="0"/>
        <c:axId val="129092992"/>
        <c:axId val="129115648"/>
      </c:lineChart>
      <c:catAx>
        <c:axId val="129092992"/>
        <c:scaling>
          <c:orientation val="minMax"/>
        </c:scaling>
        <c:delete val="0"/>
        <c:axPos val="b"/>
        <c:numFmt formatCode="General" sourceLinked="1"/>
        <c:majorTickMark val="out"/>
        <c:minorTickMark val="none"/>
        <c:tickLblPos val="nextTo"/>
        <c:crossAx val="129115648"/>
        <c:crosses val="autoZero"/>
        <c:auto val="1"/>
        <c:lblAlgn val="ctr"/>
        <c:lblOffset val="100"/>
        <c:noMultiLvlLbl val="0"/>
      </c:catAx>
      <c:valAx>
        <c:axId val="129115648"/>
        <c:scaling>
          <c:orientation val="minMax"/>
          <c:min val="20"/>
        </c:scaling>
        <c:delete val="0"/>
        <c:axPos val="l"/>
        <c:majorGridlines>
          <c:spPr>
            <a:ln>
              <a:noFill/>
            </a:ln>
          </c:spPr>
        </c:majorGridlines>
        <c:numFmt formatCode="#,##0" sourceLinked="0"/>
        <c:majorTickMark val="out"/>
        <c:minorTickMark val="none"/>
        <c:tickLblPos val="nextTo"/>
        <c:crossAx val="129092992"/>
        <c:crosses val="autoZero"/>
        <c:crossBetween val="between"/>
        <c:majorUnit val="5"/>
      </c:valAx>
      <c:spPr>
        <a:noFill/>
        <a:ln>
          <a:noFill/>
        </a:ln>
      </c:spPr>
    </c:plotArea>
    <c:legend>
      <c:legendPos val="b"/>
      <c:layout>
        <c:manualLayout>
          <c:xMode val="edge"/>
          <c:yMode val="edge"/>
          <c:x val="0"/>
          <c:y val="0.84219803256567649"/>
          <c:w val="0.98118364539436664"/>
          <c:h val="0.15780196743432348"/>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93886362125955158"/>
          <c:h val="0.7327037644576575"/>
        </c:manualLayout>
      </c:layout>
      <c:lineChart>
        <c:grouping val="standard"/>
        <c:varyColors val="0"/>
        <c:ser>
          <c:idx val="2"/>
          <c:order val="0"/>
          <c:tx>
            <c:strRef>
              <c:f>HIV!$AB$6</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numRef>
              <c:f>HIV!$AA$7:$AA$13</c:f>
              <c:numCache>
                <c:formatCode>General</c:formatCode>
                <c:ptCount val="7"/>
                <c:pt idx="0">
                  <c:v>2011</c:v>
                </c:pt>
                <c:pt idx="1">
                  <c:v>2012</c:v>
                </c:pt>
                <c:pt idx="2">
                  <c:v>2013</c:v>
                </c:pt>
                <c:pt idx="3">
                  <c:v>2014</c:v>
                </c:pt>
                <c:pt idx="4">
                  <c:v>2015</c:v>
                </c:pt>
                <c:pt idx="5">
                  <c:v>2016</c:v>
                </c:pt>
                <c:pt idx="6">
                  <c:v>2017</c:v>
                </c:pt>
              </c:numCache>
            </c:numRef>
          </c:cat>
          <c:val>
            <c:numRef>
              <c:f>HIV!$AB$7:$AB$13</c:f>
              <c:numCache>
                <c:formatCode>_-* #,##0.0_-;\-* #,##0.0_-;_-* "-"??_-;_-@_-</c:formatCode>
                <c:ptCount val="7"/>
                <c:pt idx="0">
                  <c:v>13.71</c:v>
                </c:pt>
                <c:pt idx="1">
                  <c:v>14.23</c:v>
                </c:pt>
                <c:pt idx="2">
                  <c:v>14.5</c:v>
                </c:pt>
                <c:pt idx="3">
                  <c:v>14.8</c:v>
                </c:pt>
                <c:pt idx="4">
                  <c:v>16.22</c:v>
                </c:pt>
                <c:pt idx="5">
                  <c:v>16.399999999999999</c:v>
                </c:pt>
                <c:pt idx="6">
                  <c:v>14.645725000000001</c:v>
                </c:pt>
              </c:numCache>
            </c:numRef>
          </c:val>
          <c:smooth val="0"/>
        </c:ser>
        <c:ser>
          <c:idx val="1"/>
          <c:order val="1"/>
          <c:tx>
            <c:strRef>
              <c:f>HIV!$AC$6</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numRef>
              <c:f>HIV!$AA$7:$AA$13</c:f>
              <c:numCache>
                <c:formatCode>General</c:formatCode>
                <c:ptCount val="7"/>
                <c:pt idx="0">
                  <c:v>2011</c:v>
                </c:pt>
                <c:pt idx="1">
                  <c:v>2012</c:v>
                </c:pt>
                <c:pt idx="2">
                  <c:v>2013</c:v>
                </c:pt>
                <c:pt idx="3">
                  <c:v>2014</c:v>
                </c:pt>
                <c:pt idx="4">
                  <c:v>2015</c:v>
                </c:pt>
                <c:pt idx="5">
                  <c:v>2016</c:v>
                </c:pt>
                <c:pt idx="6">
                  <c:v>2017</c:v>
                </c:pt>
              </c:numCache>
            </c:numRef>
          </c:cat>
          <c:val>
            <c:numRef>
              <c:f>HIV!$AC$7:$AC$13</c:f>
              <c:numCache>
                <c:formatCode>_-* #,##0.0_-;\-* #,##0.0_-;_-* "-"??_-;_-@_-</c:formatCode>
                <c:ptCount val="7"/>
                <c:pt idx="0">
                  <c:v>11.58</c:v>
                </c:pt>
                <c:pt idx="1">
                  <c:v>12.06</c:v>
                </c:pt>
                <c:pt idx="2">
                  <c:v>12.43</c:v>
                </c:pt>
                <c:pt idx="3">
                  <c:v>12.82</c:v>
                </c:pt>
                <c:pt idx="4">
                  <c:v>11.88</c:v>
                </c:pt>
                <c:pt idx="5">
                  <c:v>11.51</c:v>
                </c:pt>
                <c:pt idx="6">
                  <c:v>12.2</c:v>
                </c:pt>
              </c:numCache>
            </c:numRef>
          </c:val>
          <c:smooth val="0"/>
        </c:ser>
        <c:ser>
          <c:idx val="0"/>
          <c:order val="2"/>
          <c:tx>
            <c:strRef>
              <c:f>HIV!$AD$6</c:f>
              <c:strCache>
                <c:ptCount val="1"/>
                <c:pt idx="0">
                  <c:v>Lewisham</c:v>
                </c:pt>
              </c:strCache>
            </c:strRef>
          </c:tx>
          <c:spPr>
            <a:ln w="28575">
              <a:solidFill>
                <a:srgbClr val="00C0B5"/>
              </a:solidFill>
            </a:ln>
          </c:spPr>
          <c:marker>
            <c:symbol val="circle"/>
            <c:size val="8"/>
            <c:spPr>
              <a:solidFill>
                <a:sysClr val="window" lastClr="FFFFFF"/>
              </a:solidFill>
              <a:ln w="15875">
                <a:solidFill>
                  <a:srgbClr val="00C0B5"/>
                </a:solidFill>
              </a:ln>
            </c:spPr>
          </c:marker>
          <c:cat>
            <c:numRef>
              <c:f>HIV!$AA$7:$AA$13</c:f>
              <c:numCache>
                <c:formatCode>General</c:formatCode>
                <c:ptCount val="7"/>
                <c:pt idx="0">
                  <c:v>2011</c:v>
                </c:pt>
                <c:pt idx="1">
                  <c:v>2012</c:v>
                </c:pt>
                <c:pt idx="2">
                  <c:v>2013</c:v>
                </c:pt>
                <c:pt idx="3">
                  <c:v>2014</c:v>
                </c:pt>
                <c:pt idx="4">
                  <c:v>2015</c:v>
                </c:pt>
                <c:pt idx="5">
                  <c:v>2016</c:v>
                </c:pt>
                <c:pt idx="6">
                  <c:v>2017</c:v>
                </c:pt>
              </c:numCache>
            </c:numRef>
          </c:cat>
          <c:val>
            <c:numRef>
              <c:f>HIV!$AD$7:$AD$13</c:f>
              <c:numCache>
                <c:formatCode>_-* #,##0.0_-;\-* #,##0.0_-;_-* "-"??_-;_-@_-</c:formatCode>
                <c:ptCount val="7"/>
                <c:pt idx="0">
                  <c:v>7.73</c:v>
                </c:pt>
                <c:pt idx="1">
                  <c:v>7.9</c:v>
                </c:pt>
                <c:pt idx="2">
                  <c:v>8.0500000000000007</c:v>
                </c:pt>
                <c:pt idx="3">
                  <c:v>8.2200000000000006</c:v>
                </c:pt>
                <c:pt idx="4">
                  <c:v>7.84</c:v>
                </c:pt>
                <c:pt idx="5">
                  <c:v>7.99</c:v>
                </c:pt>
                <c:pt idx="6">
                  <c:v>8.4</c:v>
                </c:pt>
              </c:numCache>
            </c:numRef>
          </c:val>
          <c:smooth val="0"/>
        </c:ser>
        <c:ser>
          <c:idx val="4"/>
          <c:order val="3"/>
          <c:tx>
            <c:strRef>
              <c:f>HIV!$AE$6</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numRef>
              <c:f>HIV!$AA$7:$AA$13</c:f>
              <c:numCache>
                <c:formatCode>General</c:formatCode>
                <c:ptCount val="7"/>
                <c:pt idx="0">
                  <c:v>2011</c:v>
                </c:pt>
                <c:pt idx="1">
                  <c:v>2012</c:v>
                </c:pt>
                <c:pt idx="2">
                  <c:v>2013</c:v>
                </c:pt>
                <c:pt idx="3">
                  <c:v>2014</c:v>
                </c:pt>
                <c:pt idx="4">
                  <c:v>2015</c:v>
                </c:pt>
                <c:pt idx="5">
                  <c:v>2016</c:v>
                </c:pt>
                <c:pt idx="6">
                  <c:v>2017</c:v>
                </c:pt>
              </c:numCache>
            </c:numRef>
          </c:cat>
          <c:val>
            <c:numRef>
              <c:f>HIV!$AE$7:$AE$13</c:f>
              <c:numCache>
                <c:formatCode>_-* #,##0.0_-;\-* #,##0.0_-;_-* "-"??_-;_-@_-</c:formatCode>
                <c:ptCount val="7"/>
                <c:pt idx="0">
                  <c:v>5.3</c:v>
                </c:pt>
                <c:pt idx="1">
                  <c:v>5.46</c:v>
                </c:pt>
                <c:pt idx="2">
                  <c:v>5.59</c:v>
                </c:pt>
                <c:pt idx="3">
                  <c:v>5.74</c:v>
                </c:pt>
                <c:pt idx="4">
                  <c:v>5.82</c:v>
                </c:pt>
                <c:pt idx="5">
                  <c:v>5.78</c:v>
                </c:pt>
                <c:pt idx="6">
                  <c:v>5.7</c:v>
                </c:pt>
              </c:numCache>
            </c:numRef>
          </c:val>
          <c:smooth val="0"/>
        </c:ser>
        <c:ser>
          <c:idx val="5"/>
          <c:order val="4"/>
          <c:tx>
            <c:strRef>
              <c:f>HIV!$AF$6</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numRef>
              <c:f>HIV!$AA$7:$AA$13</c:f>
              <c:numCache>
                <c:formatCode>General</c:formatCode>
                <c:ptCount val="7"/>
                <c:pt idx="0">
                  <c:v>2011</c:v>
                </c:pt>
                <c:pt idx="1">
                  <c:v>2012</c:v>
                </c:pt>
                <c:pt idx="2">
                  <c:v>2013</c:v>
                </c:pt>
                <c:pt idx="3">
                  <c:v>2014</c:v>
                </c:pt>
                <c:pt idx="4">
                  <c:v>2015</c:v>
                </c:pt>
                <c:pt idx="5">
                  <c:v>2016</c:v>
                </c:pt>
                <c:pt idx="6">
                  <c:v>2017</c:v>
                </c:pt>
              </c:numCache>
            </c:numRef>
          </c:cat>
          <c:val>
            <c:numRef>
              <c:f>HIV!$AF$7:$AF$13</c:f>
              <c:numCache>
                <c:formatCode>_-* #,##0.0_-;\-* #,##0.0_-;_-* "-"??_-;_-@_-</c:formatCode>
                <c:ptCount val="7"/>
                <c:pt idx="0">
                  <c:v>1.94</c:v>
                </c:pt>
                <c:pt idx="1">
                  <c:v>2.0299999999999998</c:v>
                </c:pt>
                <c:pt idx="2">
                  <c:v>2.1</c:v>
                </c:pt>
                <c:pt idx="3">
                  <c:v>2.19</c:v>
                </c:pt>
                <c:pt idx="4">
                  <c:v>2.27</c:v>
                </c:pt>
                <c:pt idx="5">
                  <c:v>2.31</c:v>
                </c:pt>
                <c:pt idx="6" formatCode="0.0">
                  <c:v>2.3172445000000002</c:v>
                </c:pt>
              </c:numCache>
            </c:numRef>
          </c:val>
          <c:smooth val="0"/>
        </c:ser>
        <c:dLbls>
          <c:showLegendKey val="0"/>
          <c:showVal val="0"/>
          <c:showCatName val="0"/>
          <c:showSerName val="0"/>
          <c:showPercent val="0"/>
          <c:showBubbleSize val="0"/>
        </c:dLbls>
        <c:marker val="1"/>
        <c:smooth val="0"/>
        <c:axId val="146048896"/>
        <c:axId val="146067456"/>
      </c:lineChart>
      <c:catAx>
        <c:axId val="146048896"/>
        <c:scaling>
          <c:orientation val="minMax"/>
        </c:scaling>
        <c:delete val="0"/>
        <c:axPos val="b"/>
        <c:numFmt formatCode="General" sourceLinked="1"/>
        <c:majorTickMark val="out"/>
        <c:minorTickMark val="none"/>
        <c:tickLblPos val="nextTo"/>
        <c:crossAx val="146067456"/>
        <c:crosses val="autoZero"/>
        <c:auto val="1"/>
        <c:lblAlgn val="ctr"/>
        <c:lblOffset val="100"/>
        <c:noMultiLvlLbl val="0"/>
      </c:catAx>
      <c:valAx>
        <c:axId val="146067456"/>
        <c:scaling>
          <c:orientation val="minMax"/>
        </c:scaling>
        <c:delete val="0"/>
        <c:axPos val="l"/>
        <c:majorGridlines>
          <c:spPr>
            <a:ln>
              <a:noFill/>
            </a:ln>
          </c:spPr>
        </c:majorGridlines>
        <c:numFmt formatCode="0" sourceLinked="0"/>
        <c:majorTickMark val="out"/>
        <c:minorTickMark val="none"/>
        <c:tickLblPos val="nextTo"/>
        <c:crossAx val="146048896"/>
        <c:crosses val="autoZero"/>
        <c:crossBetween val="between"/>
      </c:valAx>
      <c:spPr>
        <a:noFill/>
        <a:ln>
          <a:noFill/>
        </a:ln>
      </c:spPr>
    </c:plotArea>
    <c:legend>
      <c:legendPos val="b"/>
      <c:layout>
        <c:manualLayout>
          <c:xMode val="edge"/>
          <c:yMode val="edge"/>
          <c:x val="1.9914509006465742E-2"/>
          <c:y val="0.89005772244604076"/>
          <c:w val="0.97783935252223941"/>
          <c:h val="7.2518212308391977E-2"/>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83426495660017E-2"/>
          <c:y val="4.2125723314600315E-2"/>
          <c:w val="0.93886362125955158"/>
          <c:h val="0.7327037644576575"/>
        </c:manualLayout>
      </c:layout>
      <c:lineChart>
        <c:grouping val="standard"/>
        <c:varyColors val="0"/>
        <c:ser>
          <c:idx val="2"/>
          <c:order val="0"/>
          <c:tx>
            <c:strRef>
              <c:f>HIV!$AB$6</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numRef>
              <c:f>HIV!$AA$21:$AA$27</c:f>
              <c:numCache>
                <c:formatCode>General</c:formatCode>
                <c:ptCount val="7"/>
                <c:pt idx="0">
                  <c:v>2011</c:v>
                </c:pt>
                <c:pt idx="1">
                  <c:v>2012</c:v>
                </c:pt>
                <c:pt idx="2">
                  <c:v>2013</c:v>
                </c:pt>
                <c:pt idx="3">
                  <c:v>2014</c:v>
                </c:pt>
                <c:pt idx="4">
                  <c:v>2015</c:v>
                </c:pt>
                <c:pt idx="5">
                  <c:v>2016</c:v>
                </c:pt>
                <c:pt idx="6">
                  <c:v>2017</c:v>
                </c:pt>
              </c:numCache>
            </c:numRef>
          </c:cat>
          <c:val>
            <c:numRef>
              <c:f>HIV!$AB$21:$AB$27</c:f>
              <c:numCache>
                <c:formatCode>_-* #,##0_-;\-* #,##0_-;_-* "-"??_-;_-@_-</c:formatCode>
                <c:ptCount val="7"/>
                <c:pt idx="0">
                  <c:v>117.19</c:v>
                </c:pt>
                <c:pt idx="1">
                  <c:v>116.14</c:v>
                </c:pt>
                <c:pt idx="2">
                  <c:v>108.45</c:v>
                </c:pt>
                <c:pt idx="3">
                  <c:v>96.74</c:v>
                </c:pt>
                <c:pt idx="4">
                  <c:v>89.54</c:v>
                </c:pt>
                <c:pt idx="5" formatCode="General">
                  <c:v>105.35</c:v>
                </c:pt>
                <c:pt idx="6" formatCode="General">
                  <c:v>42.209873000000002</c:v>
                </c:pt>
              </c:numCache>
            </c:numRef>
          </c:val>
          <c:smooth val="0"/>
        </c:ser>
        <c:ser>
          <c:idx val="1"/>
          <c:order val="1"/>
          <c:tx>
            <c:strRef>
              <c:f>HIV!$AC$6</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numRef>
              <c:f>HIV!$AA$21:$AA$27</c:f>
              <c:numCache>
                <c:formatCode>General</c:formatCode>
                <c:ptCount val="7"/>
                <c:pt idx="0">
                  <c:v>2011</c:v>
                </c:pt>
                <c:pt idx="1">
                  <c:v>2012</c:v>
                </c:pt>
                <c:pt idx="2">
                  <c:v>2013</c:v>
                </c:pt>
                <c:pt idx="3">
                  <c:v>2014</c:v>
                </c:pt>
                <c:pt idx="4">
                  <c:v>2015</c:v>
                </c:pt>
                <c:pt idx="5">
                  <c:v>2016</c:v>
                </c:pt>
                <c:pt idx="6">
                  <c:v>2017</c:v>
                </c:pt>
              </c:numCache>
            </c:numRef>
          </c:cat>
          <c:val>
            <c:numRef>
              <c:f>HIV!$AC$21:$AC$27</c:f>
              <c:numCache>
                <c:formatCode>_-* #,##0_-;\-* #,##0_-;_-* "-"??_-;_-@_-</c:formatCode>
                <c:ptCount val="7"/>
                <c:pt idx="0">
                  <c:v>95.28</c:v>
                </c:pt>
                <c:pt idx="1">
                  <c:v>99.64</c:v>
                </c:pt>
                <c:pt idx="2">
                  <c:v>90.75</c:v>
                </c:pt>
                <c:pt idx="3">
                  <c:v>81.86</c:v>
                </c:pt>
                <c:pt idx="4">
                  <c:v>73.12</c:v>
                </c:pt>
                <c:pt idx="5" formatCode="General">
                  <c:v>44.23</c:v>
                </c:pt>
                <c:pt idx="6" formatCode="General">
                  <c:v>41.805374</c:v>
                </c:pt>
              </c:numCache>
            </c:numRef>
          </c:val>
          <c:smooth val="0"/>
        </c:ser>
        <c:ser>
          <c:idx val="0"/>
          <c:order val="2"/>
          <c:tx>
            <c:strRef>
              <c:f>HIV!$AD$6</c:f>
              <c:strCache>
                <c:ptCount val="1"/>
                <c:pt idx="0">
                  <c:v>Lewisham</c:v>
                </c:pt>
              </c:strCache>
            </c:strRef>
          </c:tx>
          <c:spPr>
            <a:ln w="28575">
              <a:solidFill>
                <a:srgbClr val="00C0B5"/>
              </a:solidFill>
            </a:ln>
          </c:spPr>
          <c:marker>
            <c:symbol val="circle"/>
            <c:size val="8"/>
            <c:spPr>
              <a:solidFill>
                <a:sysClr val="window" lastClr="FFFFFF"/>
              </a:solidFill>
              <a:ln w="15875">
                <a:solidFill>
                  <a:srgbClr val="00C0B5"/>
                </a:solidFill>
              </a:ln>
            </c:spPr>
          </c:marker>
          <c:cat>
            <c:numRef>
              <c:f>HIV!$AA$21:$AA$27</c:f>
              <c:numCache>
                <c:formatCode>General</c:formatCode>
                <c:ptCount val="7"/>
                <c:pt idx="0">
                  <c:v>2011</c:v>
                </c:pt>
                <c:pt idx="1">
                  <c:v>2012</c:v>
                </c:pt>
                <c:pt idx="2">
                  <c:v>2013</c:v>
                </c:pt>
                <c:pt idx="3">
                  <c:v>2014</c:v>
                </c:pt>
                <c:pt idx="4">
                  <c:v>2015</c:v>
                </c:pt>
                <c:pt idx="5">
                  <c:v>2016</c:v>
                </c:pt>
                <c:pt idx="6">
                  <c:v>2017</c:v>
                </c:pt>
              </c:numCache>
            </c:numRef>
          </c:cat>
          <c:val>
            <c:numRef>
              <c:f>HIV!$AD$21:$AD$27</c:f>
              <c:numCache>
                <c:formatCode>_-* #,##0_-;\-* #,##0_-;_-* "-"??_-;_-@_-</c:formatCode>
                <c:ptCount val="7"/>
                <c:pt idx="0">
                  <c:v>55.66</c:v>
                </c:pt>
                <c:pt idx="1">
                  <c:v>51.66</c:v>
                </c:pt>
                <c:pt idx="2">
                  <c:v>40.92</c:v>
                </c:pt>
                <c:pt idx="3">
                  <c:v>46.07</c:v>
                </c:pt>
                <c:pt idx="4">
                  <c:v>49.37</c:v>
                </c:pt>
                <c:pt idx="5" formatCode="General">
                  <c:v>34.590000000000003</c:v>
                </c:pt>
                <c:pt idx="6" formatCode="General">
                  <c:v>30.991990999999999</c:v>
                </c:pt>
              </c:numCache>
            </c:numRef>
          </c:val>
          <c:smooth val="0"/>
        </c:ser>
        <c:ser>
          <c:idx val="4"/>
          <c:order val="3"/>
          <c:tx>
            <c:strRef>
              <c:f>HIV!$AE$6</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numRef>
              <c:f>HIV!$AA$21:$AA$27</c:f>
              <c:numCache>
                <c:formatCode>General</c:formatCode>
                <c:ptCount val="7"/>
                <c:pt idx="0">
                  <c:v>2011</c:v>
                </c:pt>
                <c:pt idx="1">
                  <c:v>2012</c:v>
                </c:pt>
                <c:pt idx="2">
                  <c:v>2013</c:v>
                </c:pt>
                <c:pt idx="3">
                  <c:v>2014</c:v>
                </c:pt>
                <c:pt idx="4">
                  <c:v>2015</c:v>
                </c:pt>
                <c:pt idx="5">
                  <c:v>2016</c:v>
                </c:pt>
                <c:pt idx="6">
                  <c:v>2017</c:v>
                </c:pt>
              </c:numCache>
            </c:numRef>
          </c:cat>
          <c:val>
            <c:numRef>
              <c:f>HIV!$AE$21:$AE$27</c:f>
              <c:numCache>
                <c:formatCode>_-* #,##0_-;\-* #,##0_-;_-* "-"??_-;_-@_-</c:formatCode>
                <c:ptCount val="7"/>
                <c:pt idx="0">
                  <c:v>36.72</c:v>
                </c:pt>
                <c:pt idx="1">
                  <c:v>39.58</c:v>
                </c:pt>
                <c:pt idx="2">
                  <c:v>37.14</c:v>
                </c:pt>
                <c:pt idx="3">
                  <c:v>37.15</c:v>
                </c:pt>
                <c:pt idx="4">
                  <c:v>37.119999999999997</c:v>
                </c:pt>
                <c:pt idx="5" formatCode="General">
                  <c:v>27.64</c:v>
                </c:pt>
                <c:pt idx="6" formatCode="General">
                  <c:v>21.694246</c:v>
                </c:pt>
              </c:numCache>
            </c:numRef>
          </c:val>
          <c:smooth val="0"/>
        </c:ser>
        <c:ser>
          <c:idx val="5"/>
          <c:order val="4"/>
          <c:tx>
            <c:strRef>
              <c:f>HIV!$AF$6</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numRef>
              <c:f>HIV!$AA$21:$AA$27</c:f>
              <c:numCache>
                <c:formatCode>General</c:formatCode>
                <c:ptCount val="7"/>
                <c:pt idx="0">
                  <c:v>2011</c:v>
                </c:pt>
                <c:pt idx="1">
                  <c:v>2012</c:v>
                </c:pt>
                <c:pt idx="2">
                  <c:v>2013</c:v>
                </c:pt>
                <c:pt idx="3">
                  <c:v>2014</c:v>
                </c:pt>
                <c:pt idx="4">
                  <c:v>2015</c:v>
                </c:pt>
                <c:pt idx="5">
                  <c:v>2016</c:v>
                </c:pt>
                <c:pt idx="6">
                  <c:v>2017</c:v>
                </c:pt>
              </c:numCache>
            </c:numRef>
          </c:cat>
          <c:val>
            <c:numRef>
              <c:f>HIV!$AF$21:$AF$27</c:f>
              <c:numCache>
                <c:formatCode>_-* #,##0_-;\-* #,##0_-;_-* "-"??_-;_-@_-</c:formatCode>
                <c:ptCount val="7"/>
                <c:pt idx="0">
                  <c:v>12.74</c:v>
                </c:pt>
                <c:pt idx="1">
                  <c:v>12.9</c:v>
                </c:pt>
                <c:pt idx="2">
                  <c:v>12.31</c:v>
                </c:pt>
                <c:pt idx="3">
                  <c:v>12.64</c:v>
                </c:pt>
                <c:pt idx="4">
                  <c:v>12.55</c:v>
                </c:pt>
                <c:pt idx="5" formatCode="General">
                  <c:v>10.32</c:v>
                </c:pt>
                <c:pt idx="6" formatCode="General">
                  <c:v>8.6633920999999994</c:v>
                </c:pt>
              </c:numCache>
            </c:numRef>
          </c:val>
          <c:smooth val="0"/>
        </c:ser>
        <c:dLbls>
          <c:showLegendKey val="0"/>
          <c:showVal val="0"/>
          <c:showCatName val="0"/>
          <c:showSerName val="0"/>
          <c:showPercent val="0"/>
          <c:showBubbleSize val="0"/>
        </c:dLbls>
        <c:marker val="1"/>
        <c:smooth val="0"/>
        <c:axId val="149108992"/>
        <c:axId val="149115264"/>
      </c:lineChart>
      <c:catAx>
        <c:axId val="149108992"/>
        <c:scaling>
          <c:orientation val="minMax"/>
        </c:scaling>
        <c:delete val="0"/>
        <c:axPos val="b"/>
        <c:numFmt formatCode="General" sourceLinked="1"/>
        <c:majorTickMark val="out"/>
        <c:minorTickMark val="none"/>
        <c:tickLblPos val="nextTo"/>
        <c:crossAx val="149115264"/>
        <c:crosses val="autoZero"/>
        <c:auto val="1"/>
        <c:lblAlgn val="ctr"/>
        <c:lblOffset val="100"/>
        <c:noMultiLvlLbl val="0"/>
      </c:catAx>
      <c:valAx>
        <c:axId val="149115264"/>
        <c:scaling>
          <c:orientation val="minMax"/>
        </c:scaling>
        <c:delete val="0"/>
        <c:axPos val="l"/>
        <c:majorGridlines>
          <c:spPr>
            <a:ln>
              <a:noFill/>
            </a:ln>
          </c:spPr>
        </c:majorGridlines>
        <c:numFmt formatCode="0" sourceLinked="0"/>
        <c:majorTickMark val="out"/>
        <c:minorTickMark val="none"/>
        <c:tickLblPos val="nextTo"/>
        <c:crossAx val="149108992"/>
        <c:crosses val="autoZero"/>
        <c:crossBetween val="between"/>
      </c:valAx>
      <c:spPr>
        <a:noFill/>
        <a:ln>
          <a:noFill/>
        </a:ln>
      </c:spPr>
    </c:plotArea>
    <c:legend>
      <c:legendPos val="b"/>
      <c:layout>
        <c:manualLayout>
          <c:xMode val="edge"/>
          <c:yMode val="edge"/>
          <c:x val="1.0279588721795602E-3"/>
          <c:y val="0.85719363124736181"/>
          <c:w val="0.99897204112782045"/>
          <c:h val="0.10937068067513762"/>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1844725106458E-2"/>
          <c:y val="0"/>
          <c:w val="0.41953749586897077"/>
          <c:h val="0.80647689585574678"/>
        </c:manualLayout>
      </c:layout>
      <c:doughnutChart>
        <c:varyColors val="1"/>
        <c:ser>
          <c:idx val="0"/>
          <c:order val="0"/>
          <c:dLbls>
            <c:dLbl>
              <c:idx val="4"/>
              <c:delete val="1"/>
            </c:dLbl>
            <c:dLbl>
              <c:idx val="6"/>
              <c:delete val="1"/>
            </c:dLbl>
            <c:txPr>
              <a:bodyPr/>
              <a:lstStyle/>
              <a:p>
                <a:pPr>
                  <a:defRPr sz="1100" b="1">
                    <a:solidFill>
                      <a:schemeClr val="bg1"/>
                    </a:solidFill>
                  </a:defRPr>
                </a:pPr>
                <a:endParaRPr lang="en-US"/>
              </a:p>
            </c:txPr>
            <c:showLegendKey val="0"/>
            <c:showVal val="0"/>
            <c:showCatName val="0"/>
            <c:showSerName val="0"/>
            <c:showPercent val="1"/>
            <c:showBubbleSize val="0"/>
            <c:showLeaderLines val="1"/>
          </c:dLbls>
          <c:cat>
            <c:strRef>
              <c:f>'Seen in care'!$AC$63:$AC$69</c:f>
              <c:strCache>
                <c:ptCount val="7"/>
                <c:pt idx="0">
                  <c:v>White</c:v>
                </c:pt>
                <c:pt idx="1">
                  <c:v>Black African</c:v>
                </c:pt>
                <c:pt idx="2">
                  <c:v>Black Caribbean</c:v>
                </c:pt>
                <c:pt idx="3">
                  <c:v>Black other</c:v>
                </c:pt>
                <c:pt idx="4">
                  <c:v>Asian</c:v>
                </c:pt>
                <c:pt idx="5">
                  <c:v>Other/mixed</c:v>
                </c:pt>
                <c:pt idx="6">
                  <c:v>Not reported</c:v>
                </c:pt>
              </c:strCache>
            </c:strRef>
          </c:cat>
          <c:val>
            <c:numRef>
              <c:f>'Seen in care'!$AG$63:$AG$69</c:f>
              <c:numCache>
                <c:formatCode>General</c:formatCode>
                <c:ptCount val="7"/>
                <c:pt idx="0">
                  <c:v>4059</c:v>
                </c:pt>
                <c:pt idx="1">
                  <c:v>862</c:v>
                </c:pt>
                <c:pt idx="2">
                  <c:v>318</c:v>
                </c:pt>
                <c:pt idx="3">
                  <c:v>235</c:v>
                </c:pt>
                <c:pt idx="4">
                  <c:v>195</c:v>
                </c:pt>
                <c:pt idx="5">
                  <c:v>578</c:v>
                </c:pt>
                <c:pt idx="6">
                  <c:v>177</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
          <c:y val="0.81625145815106448"/>
          <c:w val="1"/>
          <c:h val="0.12819298629337997"/>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43953711289185"/>
          <c:y val="7.1867476535622934E-2"/>
          <c:w val="0.40071044466346822"/>
          <c:h val="0.67886593792491245"/>
        </c:manualLayout>
      </c:layout>
      <c:doughnutChart>
        <c:varyColors val="1"/>
        <c:ser>
          <c:idx val="0"/>
          <c:order val="0"/>
          <c:dLbls>
            <c:dLbl>
              <c:idx val="4"/>
              <c:delete val="1"/>
            </c:dLbl>
            <c:dLbl>
              <c:idx val="6"/>
              <c:delete val="1"/>
            </c:dLbl>
            <c:txPr>
              <a:bodyPr/>
              <a:lstStyle/>
              <a:p>
                <a:pPr>
                  <a:defRPr sz="1100" b="1">
                    <a:solidFill>
                      <a:schemeClr val="bg1"/>
                    </a:solidFill>
                  </a:defRPr>
                </a:pPr>
                <a:endParaRPr lang="en-US"/>
              </a:p>
            </c:txPr>
            <c:showLegendKey val="0"/>
            <c:showVal val="0"/>
            <c:showCatName val="0"/>
            <c:showSerName val="0"/>
            <c:showPercent val="1"/>
            <c:showBubbleSize val="0"/>
            <c:showLeaderLines val="1"/>
          </c:dLbls>
          <c:cat>
            <c:strRef>
              <c:f>'Seen in care'!$AI$63:$AI$69</c:f>
              <c:strCache>
                <c:ptCount val="7"/>
                <c:pt idx="0">
                  <c:v>White</c:v>
                </c:pt>
                <c:pt idx="1">
                  <c:v>Black African</c:v>
                </c:pt>
                <c:pt idx="2">
                  <c:v>Black Caribbean</c:v>
                </c:pt>
                <c:pt idx="3">
                  <c:v>Black other</c:v>
                </c:pt>
                <c:pt idx="4">
                  <c:v>Asian</c:v>
                </c:pt>
                <c:pt idx="5">
                  <c:v>Other/mixed</c:v>
                </c:pt>
                <c:pt idx="6">
                  <c:v>Not reported</c:v>
                </c:pt>
              </c:strCache>
            </c:strRef>
          </c:cat>
          <c:val>
            <c:numRef>
              <c:f>'Seen in care'!$AM$63:$AM$69</c:f>
              <c:numCache>
                <c:formatCode>General</c:formatCode>
                <c:ptCount val="7"/>
                <c:pt idx="0">
                  <c:v>206</c:v>
                </c:pt>
                <c:pt idx="1">
                  <c:v>1325</c:v>
                </c:pt>
                <c:pt idx="2">
                  <c:v>182</c:v>
                </c:pt>
                <c:pt idx="3">
                  <c:v>167</c:v>
                </c:pt>
                <c:pt idx="4">
                  <c:v>30</c:v>
                </c:pt>
                <c:pt idx="5">
                  <c:v>126</c:v>
                </c:pt>
                <c:pt idx="6">
                  <c:v>35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'Seen in care'!$AD$24</c:f>
              <c:strCache>
                <c:ptCount val="1"/>
                <c:pt idx="0">
                  <c:v>Lambeth</c:v>
                </c:pt>
              </c:strCache>
            </c:strRef>
          </c:tx>
          <c:spPr>
            <a:solidFill>
              <a:srgbClr val="00A9E0"/>
            </a:solidFill>
          </c:spPr>
          <c:invertIfNegative val="0"/>
          <c:cat>
            <c:strRef>
              <c:f>'Seen in care'!$AC$25:$AC$30</c:f>
              <c:strCache>
                <c:ptCount val="6"/>
                <c:pt idx="0">
                  <c:v>0-14</c:v>
                </c:pt>
                <c:pt idx="1">
                  <c:v>15-24</c:v>
                </c:pt>
                <c:pt idx="2">
                  <c:v>25-34</c:v>
                </c:pt>
                <c:pt idx="3">
                  <c:v>35-49</c:v>
                </c:pt>
                <c:pt idx="4">
                  <c:v>50-64</c:v>
                </c:pt>
                <c:pt idx="5">
                  <c:v>65+</c:v>
                </c:pt>
              </c:strCache>
            </c:strRef>
          </c:cat>
          <c:val>
            <c:numRef>
              <c:f>'Seen in care'!$AD$25:$AD$30</c:f>
              <c:numCache>
                <c:formatCode>_-* #,##0_-;\-* #,##0_-;_-* "-"??_-;_-@_-</c:formatCode>
                <c:ptCount val="6"/>
                <c:pt idx="0">
                  <c:v>14.862153526045923</c:v>
                </c:pt>
                <c:pt idx="1">
                  <c:v>169.96377821120089</c:v>
                </c:pt>
                <c:pt idx="2">
                  <c:v>556.74327454124352</c:v>
                </c:pt>
                <c:pt idx="3">
                  <c:v>2397.2368977897913</c:v>
                </c:pt>
                <c:pt idx="4">
                  <c:v>2827.3776184608491</c:v>
                </c:pt>
                <c:pt idx="5">
                  <c:v>506.80285368991463</c:v>
                </c:pt>
              </c:numCache>
            </c:numRef>
          </c:val>
        </c:ser>
        <c:ser>
          <c:idx val="1"/>
          <c:order val="1"/>
          <c:tx>
            <c:strRef>
              <c:f>'Seen in care'!$AE$24</c:f>
              <c:strCache>
                <c:ptCount val="1"/>
                <c:pt idx="0">
                  <c:v>Southwark</c:v>
                </c:pt>
              </c:strCache>
            </c:strRef>
          </c:tx>
          <c:spPr>
            <a:solidFill>
              <a:srgbClr val="CF0072"/>
            </a:solidFill>
          </c:spPr>
          <c:invertIfNegative val="0"/>
          <c:cat>
            <c:strRef>
              <c:f>'Seen in care'!$AC$25:$AC$30</c:f>
              <c:strCache>
                <c:ptCount val="6"/>
                <c:pt idx="0">
                  <c:v>0-14</c:v>
                </c:pt>
                <c:pt idx="1">
                  <c:v>15-24</c:v>
                </c:pt>
                <c:pt idx="2">
                  <c:v>25-34</c:v>
                </c:pt>
                <c:pt idx="3">
                  <c:v>35-49</c:v>
                </c:pt>
                <c:pt idx="4">
                  <c:v>50-64</c:v>
                </c:pt>
                <c:pt idx="5">
                  <c:v>65+</c:v>
                </c:pt>
              </c:strCache>
            </c:strRef>
          </c:cat>
          <c:val>
            <c:numRef>
              <c:f>'Seen in care'!$AE$25:$AE$30</c:f>
              <c:numCache>
                <c:formatCode>_-* #,##0_-;\-* #,##0_-;_-* "-"??_-;_-@_-</c:formatCode>
                <c:ptCount val="6"/>
                <c:pt idx="0">
                  <c:v>21.699034392969512</c:v>
                </c:pt>
                <c:pt idx="1">
                  <c:v>135.71995595503316</c:v>
                </c:pt>
                <c:pt idx="2">
                  <c:v>552.21548322165427</c:v>
                </c:pt>
                <c:pt idx="3">
                  <c:v>1940.4843516096087</c:v>
                </c:pt>
                <c:pt idx="4">
                  <c:v>2159.6410177059615</c:v>
                </c:pt>
                <c:pt idx="5">
                  <c:v>347.0006381620932</c:v>
                </c:pt>
              </c:numCache>
            </c:numRef>
          </c:val>
        </c:ser>
        <c:ser>
          <c:idx val="2"/>
          <c:order val="2"/>
          <c:tx>
            <c:strRef>
              <c:f>'Seen in care'!$AF$24</c:f>
              <c:strCache>
                <c:ptCount val="1"/>
                <c:pt idx="0">
                  <c:v>Lewisham</c:v>
                </c:pt>
              </c:strCache>
            </c:strRef>
          </c:tx>
          <c:spPr>
            <a:solidFill>
              <a:srgbClr val="34B233"/>
            </a:solidFill>
          </c:spPr>
          <c:invertIfNegative val="0"/>
          <c:cat>
            <c:strRef>
              <c:f>'Seen in care'!$AC$25:$AC$30</c:f>
              <c:strCache>
                <c:ptCount val="6"/>
                <c:pt idx="0">
                  <c:v>0-14</c:v>
                </c:pt>
                <c:pt idx="1">
                  <c:v>15-24</c:v>
                </c:pt>
                <c:pt idx="2">
                  <c:v>25-34</c:v>
                </c:pt>
                <c:pt idx="3">
                  <c:v>35-49</c:v>
                </c:pt>
                <c:pt idx="4">
                  <c:v>50-64</c:v>
                </c:pt>
                <c:pt idx="5">
                  <c:v>65+</c:v>
                </c:pt>
              </c:strCache>
            </c:strRef>
          </c:cat>
          <c:val>
            <c:numRef>
              <c:f>'Seen in care'!$AF$25:$AF$30</c:f>
              <c:numCache>
                <c:formatCode>_-* #,##0_-;\-* #,##0_-;_-* "-"??_-;_-@_-</c:formatCode>
                <c:ptCount val="6"/>
                <c:pt idx="0">
                  <c:v>15.306122448979592</c:v>
                </c:pt>
                <c:pt idx="1">
                  <c:v>148.79649890590809</c:v>
                </c:pt>
                <c:pt idx="2">
                  <c:v>366.82802633121725</c:v>
                </c:pt>
                <c:pt idx="3">
                  <c:v>1255.2243919150394</c:v>
                </c:pt>
                <c:pt idx="4">
                  <c:v>1311.685726293437</c:v>
                </c:pt>
                <c:pt idx="5">
                  <c:v>207.56540099488245</c:v>
                </c:pt>
              </c:numCache>
            </c:numRef>
          </c:val>
        </c:ser>
        <c:dLbls>
          <c:showLegendKey val="0"/>
          <c:showVal val="0"/>
          <c:showCatName val="0"/>
          <c:showSerName val="0"/>
          <c:showPercent val="0"/>
          <c:showBubbleSize val="0"/>
        </c:dLbls>
        <c:gapWidth val="25"/>
        <c:axId val="151117824"/>
        <c:axId val="151119360"/>
      </c:barChart>
      <c:catAx>
        <c:axId val="151117824"/>
        <c:scaling>
          <c:orientation val="minMax"/>
        </c:scaling>
        <c:delete val="0"/>
        <c:axPos val="b"/>
        <c:majorTickMark val="out"/>
        <c:minorTickMark val="none"/>
        <c:tickLblPos val="nextTo"/>
        <c:crossAx val="151119360"/>
        <c:crosses val="autoZero"/>
        <c:auto val="1"/>
        <c:lblAlgn val="ctr"/>
        <c:lblOffset val="100"/>
        <c:noMultiLvlLbl val="0"/>
      </c:catAx>
      <c:valAx>
        <c:axId val="151119360"/>
        <c:scaling>
          <c:orientation val="minMax"/>
        </c:scaling>
        <c:delete val="0"/>
        <c:axPos val="l"/>
        <c:numFmt formatCode="#,##0" sourceLinked="0"/>
        <c:majorTickMark val="out"/>
        <c:minorTickMark val="none"/>
        <c:tickLblPos val="nextTo"/>
        <c:crossAx val="151117824"/>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'New diagnosis'!$AC$27</c:f>
              <c:strCache>
                <c:ptCount val="1"/>
                <c:pt idx="0">
                  <c:v>Sex between men</c:v>
                </c:pt>
              </c:strCache>
            </c:strRef>
          </c:tx>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numRef>
              <c:f>'New diagnosis'!$AD$26:$AH$26</c:f>
              <c:numCache>
                <c:formatCode>General</c:formatCode>
                <c:ptCount val="5"/>
                <c:pt idx="0">
                  <c:v>2013</c:v>
                </c:pt>
                <c:pt idx="1">
                  <c:v>2014</c:v>
                </c:pt>
                <c:pt idx="2">
                  <c:v>2015</c:v>
                </c:pt>
                <c:pt idx="3">
                  <c:v>2016</c:v>
                </c:pt>
                <c:pt idx="4">
                  <c:v>2017</c:v>
                </c:pt>
              </c:numCache>
            </c:numRef>
          </c:cat>
          <c:val>
            <c:numRef>
              <c:f>'New diagnosis'!$AD$27:$AH$27</c:f>
              <c:numCache>
                <c:formatCode>#,##0</c:formatCode>
                <c:ptCount val="5"/>
                <c:pt idx="0">
                  <c:v>374</c:v>
                </c:pt>
                <c:pt idx="1">
                  <c:v>407</c:v>
                </c:pt>
                <c:pt idx="2">
                  <c:v>343</c:v>
                </c:pt>
                <c:pt idx="3">
                  <c:v>282</c:v>
                </c:pt>
                <c:pt idx="4">
                  <c:v>186</c:v>
                </c:pt>
              </c:numCache>
            </c:numRef>
          </c:val>
        </c:ser>
        <c:ser>
          <c:idx val="1"/>
          <c:order val="1"/>
          <c:tx>
            <c:strRef>
              <c:f>'New diagnosis'!$AC$28</c:f>
              <c:strCache>
                <c:ptCount val="1"/>
                <c:pt idx="0">
                  <c:v>Heterosexual contact</c:v>
                </c:pt>
              </c:strCache>
            </c:strRef>
          </c:tx>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numRef>
              <c:f>'New diagnosis'!$AD$26:$AH$26</c:f>
              <c:numCache>
                <c:formatCode>General</c:formatCode>
                <c:ptCount val="5"/>
                <c:pt idx="0">
                  <c:v>2013</c:v>
                </c:pt>
                <c:pt idx="1">
                  <c:v>2014</c:v>
                </c:pt>
                <c:pt idx="2">
                  <c:v>2015</c:v>
                </c:pt>
                <c:pt idx="3">
                  <c:v>2016</c:v>
                </c:pt>
                <c:pt idx="4">
                  <c:v>2017</c:v>
                </c:pt>
              </c:numCache>
            </c:numRef>
          </c:cat>
          <c:val>
            <c:numRef>
              <c:f>'New diagnosis'!$AD$28:$AH$28</c:f>
              <c:numCache>
                <c:formatCode>#,##0</c:formatCode>
                <c:ptCount val="5"/>
                <c:pt idx="0">
                  <c:v>178</c:v>
                </c:pt>
                <c:pt idx="1">
                  <c:v>157</c:v>
                </c:pt>
                <c:pt idx="2">
                  <c:v>130</c:v>
                </c:pt>
                <c:pt idx="3">
                  <c:v>127</c:v>
                </c:pt>
                <c:pt idx="4">
                  <c:v>88</c:v>
                </c:pt>
              </c:numCache>
            </c:numRef>
          </c:val>
        </c:ser>
        <c:ser>
          <c:idx val="2"/>
          <c:order val="2"/>
          <c:tx>
            <c:strRef>
              <c:f>'New diagnosis'!$AC$33</c:f>
              <c:strCache>
                <c:ptCount val="1"/>
                <c:pt idx="0">
                  <c:v>Other</c:v>
                </c:pt>
              </c:strCache>
            </c:strRef>
          </c:tx>
          <c:invertIfNegative val="0"/>
          <c:dLbls>
            <c:dLbl>
              <c:idx val="0"/>
              <c:layout>
                <c:manualLayout>
                  <c:x val="0"/>
                  <c:y val="-4.6296296296296294E-2"/>
                </c:manualLayout>
              </c:layout>
              <c:dLblPos val="ctr"/>
              <c:showLegendKey val="0"/>
              <c:showVal val="1"/>
              <c:showCatName val="0"/>
              <c:showSerName val="0"/>
              <c:showPercent val="0"/>
              <c:showBubbleSize val="0"/>
            </c:dLbl>
            <c:dLbl>
              <c:idx val="1"/>
              <c:layout>
                <c:manualLayout>
                  <c:x val="-2.7777777777777779E-3"/>
                  <c:y val="-2.7777777777777776E-2"/>
                </c:manualLayout>
              </c:layout>
              <c:dLblPos val="ctr"/>
              <c:showLegendKey val="0"/>
              <c:showVal val="1"/>
              <c:showCatName val="0"/>
              <c:showSerName val="0"/>
              <c:showPercent val="0"/>
              <c:showBubbleSize val="0"/>
            </c:dLbl>
            <c:dLbl>
              <c:idx val="2"/>
              <c:layout>
                <c:manualLayout>
                  <c:x val="0"/>
                  <c:y val="-3.2407407407407406E-2"/>
                </c:manualLayout>
              </c:layout>
              <c:dLblPos val="ctr"/>
              <c:showLegendKey val="0"/>
              <c:showVal val="1"/>
              <c:showCatName val="0"/>
              <c:showSerName val="0"/>
              <c:showPercent val="0"/>
              <c:showBubbleSize val="0"/>
            </c:dLbl>
            <c:dLbl>
              <c:idx val="3"/>
              <c:layout>
                <c:manualLayout>
                  <c:x val="0"/>
                  <c:y val="-3.7037037037037035E-2"/>
                </c:manualLayout>
              </c:layout>
              <c:dLblPos val="ctr"/>
              <c:showLegendKey val="0"/>
              <c:showVal val="1"/>
              <c:showCatName val="0"/>
              <c:showSerName val="0"/>
              <c:showPercent val="0"/>
              <c:showBubbleSize val="0"/>
            </c:dLbl>
            <c:dLbl>
              <c:idx val="4"/>
              <c:layout>
                <c:manualLayout>
                  <c:x val="-5.5555555555555558E-3"/>
                  <c:y val="-4.1666666666666664E-2"/>
                </c:manualLayout>
              </c:layout>
              <c:tx>
                <c:rich>
                  <a:bodyPr/>
                  <a:lstStyle/>
                  <a:p>
                    <a:r>
                      <a:rPr lang="en-US"/>
                      <a:t>&lt;5</a:t>
                    </a:r>
                  </a:p>
                </c:rich>
              </c:tx>
              <c:dLblPos val="ct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numRef>
              <c:f>'New diagnosis'!$AD$26:$AH$26</c:f>
              <c:numCache>
                <c:formatCode>General</c:formatCode>
                <c:ptCount val="5"/>
                <c:pt idx="0">
                  <c:v>2013</c:v>
                </c:pt>
                <c:pt idx="1">
                  <c:v>2014</c:v>
                </c:pt>
                <c:pt idx="2">
                  <c:v>2015</c:v>
                </c:pt>
                <c:pt idx="3">
                  <c:v>2016</c:v>
                </c:pt>
                <c:pt idx="4">
                  <c:v>2017</c:v>
                </c:pt>
              </c:numCache>
            </c:numRef>
          </c:cat>
          <c:val>
            <c:numRef>
              <c:f>'New diagnosis'!$AD$33:$AH$33</c:f>
              <c:numCache>
                <c:formatCode>#,##0</c:formatCode>
                <c:ptCount val="5"/>
                <c:pt idx="0">
                  <c:v>8</c:v>
                </c:pt>
                <c:pt idx="1">
                  <c:v>8</c:v>
                </c:pt>
                <c:pt idx="2">
                  <c:v>8</c:v>
                </c:pt>
                <c:pt idx="3">
                  <c:v>6</c:v>
                </c:pt>
                <c:pt idx="4">
                  <c:v>4</c:v>
                </c:pt>
              </c:numCache>
            </c:numRef>
          </c:val>
        </c:ser>
        <c:dLbls>
          <c:dLblPos val="ctr"/>
          <c:showLegendKey val="0"/>
          <c:showVal val="1"/>
          <c:showCatName val="0"/>
          <c:showSerName val="0"/>
          <c:showPercent val="0"/>
          <c:showBubbleSize val="0"/>
        </c:dLbls>
        <c:gapWidth val="50"/>
        <c:overlap val="100"/>
        <c:axId val="157708288"/>
        <c:axId val="157709824"/>
      </c:barChart>
      <c:catAx>
        <c:axId val="157708288"/>
        <c:scaling>
          <c:orientation val="minMax"/>
        </c:scaling>
        <c:delete val="0"/>
        <c:axPos val="b"/>
        <c:numFmt formatCode="General" sourceLinked="1"/>
        <c:majorTickMark val="out"/>
        <c:minorTickMark val="none"/>
        <c:tickLblPos val="nextTo"/>
        <c:crossAx val="157709824"/>
        <c:crosses val="autoZero"/>
        <c:auto val="1"/>
        <c:lblAlgn val="ctr"/>
        <c:lblOffset val="100"/>
        <c:noMultiLvlLbl val="0"/>
      </c:catAx>
      <c:valAx>
        <c:axId val="157709824"/>
        <c:scaling>
          <c:orientation val="minMax"/>
        </c:scaling>
        <c:delete val="0"/>
        <c:axPos val="l"/>
        <c:numFmt formatCode="#,##0" sourceLinked="1"/>
        <c:majorTickMark val="out"/>
        <c:minorTickMark val="none"/>
        <c:tickLblPos val="nextTo"/>
        <c:crossAx val="157708288"/>
        <c:crosses val="autoZero"/>
        <c:crossBetween val="between"/>
      </c:valAx>
      <c:spPr>
        <a:noFill/>
      </c:spPr>
    </c:plotArea>
    <c:legend>
      <c:legendPos val="b"/>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093585698409538E-2"/>
          <c:y val="4.2647673880857884E-2"/>
          <c:w val="0.92803156746625426"/>
          <c:h val="0.71449259013053512"/>
        </c:manualLayout>
      </c:layout>
      <c:lineChart>
        <c:grouping val="standard"/>
        <c:varyColors val="0"/>
        <c:ser>
          <c:idx val="2"/>
          <c:order val="0"/>
          <c:tx>
            <c:strRef>
              <c:f>HIV!$AB$6</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strRef>
              <c:f>HIV!$AA$39:$AA$45</c:f>
              <c:strCache>
                <c:ptCount val="7"/>
                <c:pt idx="0">
                  <c:v>2009-11</c:v>
                </c:pt>
                <c:pt idx="1">
                  <c:v>2010-12</c:v>
                </c:pt>
                <c:pt idx="2">
                  <c:v>2011-13</c:v>
                </c:pt>
                <c:pt idx="3">
                  <c:v>2012-14</c:v>
                </c:pt>
                <c:pt idx="4">
                  <c:v>2013-15</c:v>
                </c:pt>
                <c:pt idx="5">
                  <c:v>2014-16</c:v>
                </c:pt>
                <c:pt idx="6">
                  <c:v>2015-17</c:v>
                </c:pt>
              </c:strCache>
            </c:strRef>
          </c:cat>
          <c:val>
            <c:numRef>
              <c:f>HIV!$AB$39:$AB$45</c:f>
              <c:numCache>
                <c:formatCode>0.0\%</c:formatCode>
                <c:ptCount val="7"/>
                <c:pt idx="0">
                  <c:v>38.851804000000001</c:v>
                </c:pt>
                <c:pt idx="1">
                  <c:v>38.751626000000002</c:v>
                </c:pt>
                <c:pt idx="2">
                  <c:v>33.875</c:v>
                </c:pt>
                <c:pt idx="3">
                  <c:v>30.759332000000001</c:v>
                </c:pt>
                <c:pt idx="4">
                  <c:v>24.712643</c:v>
                </c:pt>
                <c:pt idx="5">
                  <c:v>28.826149999999998</c:v>
                </c:pt>
                <c:pt idx="6">
                  <c:v>29.787233000000001</c:v>
                </c:pt>
              </c:numCache>
            </c:numRef>
          </c:val>
          <c:smooth val="0"/>
        </c:ser>
        <c:ser>
          <c:idx val="1"/>
          <c:order val="1"/>
          <c:tx>
            <c:strRef>
              <c:f>HIV!$AC$6</c:f>
              <c:strCache>
                <c:ptCount val="1"/>
                <c:pt idx="0">
                  <c:v>Southwark </c:v>
                </c:pt>
              </c:strCache>
            </c:strRef>
          </c:tx>
          <c:spPr>
            <a:ln w="28575">
              <a:solidFill>
                <a:srgbClr val="CF0072"/>
              </a:solidFill>
            </a:ln>
          </c:spPr>
          <c:marker>
            <c:symbol val="circle"/>
            <c:size val="8"/>
            <c:spPr>
              <a:solidFill>
                <a:schemeClr val="bg1"/>
              </a:solidFill>
              <a:ln w="15875">
                <a:solidFill>
                  <a:srgbClr val="CF0072"/>
                </a:solidFill>
              </a:ln>
            </c:spPr>
          </c:marker>
          <c:cat>
            <c:strRef>
              <c:f>HIV!$AA$39:$AA$45</c:f>
              <c:strCache>
                <c:ptCount val="7"/>
                <c:pt idx="0">
                  <c:v>2009-11</c:v>
                </c:pt>
                <c:pt idx="1">
                  <c:v>2010-12</c:v>
                </c:pt>
                <c:pt idx="2">
                  <c:v>2011-13</c:v>
                </c:pt>
                <c:pt idx="3">
                  <c:v>2012-14</c:v>
                </c:pt>
                <c:pt idx="4">
                  <c:v>2013-15</c:v>
                </c:pt>
                <c:pt idx="5">
                  <c:v>2014-16</c:v>
                </c:pt>
                <c:pt idx="6">
                  <c:v>2015-17</c:v>
                </c:pt>
              </c:strCache>
            </c:strRef>
          </c:cat>
          <c:val>
            <c:numRef>
              <c:f>HIV!$AC$39:$AC$45</c:f>
              <c:numCache>
                <c:formatCode>0.0\%</c:formatCode>
                <c:ptCount val="7"/>
                <c:pt idx="0">
                  <c:v>46.017699999999998</c:v>
                </c:pt>
                <c:pt idx="1">
                  <c:v>43.048575999999997</c:v>
                </c:pt>
                <c:pt idx="2">
                  <c:v>40.691927</c:v>
                </c:pt>
                <c:pt idx="3">
                  <c:v>38.898449999999997</c:v>
                </c:pt>
                <c:pt idx="4">
                  <c:v>36.964979999999997</c:v>
                </c:pt>
                <c:pt idx="5">
                  <c:v>36.764704999999999</c:v>
                </c:pt>
                <c:pt idx="6">
                  <c:v>33.436534000000002</c:v>
                </c:pt>
              </c:numCache>
            </c:numRef>
          </c:val>
          <c:smooth val="0"/>
        </c:ser>
        <c:ser>
          <c:idx val="0"/>
          <c:order val="2"/>
          <c:tx>
            <c:strRef>
              <c:f>HIV!$AD$6</c:f>
              <c:strCache>
                <c:ptCount val="1"/>
                <c:pt idx="0">
                  <c:v>Lewisham</c:v>
                </c:pt>
              </c:strCache>
            </c:strRef>
          </c:tx>
          <c:spPr>
            <a:ln w="28575">
              <a:solidFill>
                <a:srgbClr val="00C0B5"/>
              </a:solidFill>
            </a:ln>
          </c:spPr>
          <c:marker>
            <c:symbol val="circle"/>
            <c:size val="8"/>
            <c:spPr>
              <a:solidFill>
                <a:sysClr val="window" lastClr="FFFFFF"/>
              </a:solidFill>
              <a:ln w="15875">
                <a:solidFill>
                  <a:srgbClr val="00C0B5"/>
                </a:solidFill>
              </a:ln>
            </c:spPr>
          </c:marker>
          <c:cat>
            <c:strRef>
              <c:f>HIV!$AA$39:$AA$45</c:f>
              <c:strCache>
                <c:ptCount val="7"/>
                <c:pt idx="0">
                  <c:v>2009-11</c:v>
                </c:pt>
                <c:pt idx="1">
                  <c:v>2010-12</c:v>
                </c:pt>
                <c:pt idx="2">
                  <c:v>2011-13</c:v>
                </c:pt>
                <c:pt idx="3">
                  <c:v>2012-14</c:v>
                </c:pt>
                <c:pt idx="4">
                  <c:v>2013-15</c:v>
                </c:pt>
                <c:pt idx="5">
                  <c:v>2014-16</c:v>
                </c:pt>
                <c:pt idx="6">
                  <c:v>2015-17</c:v>
                </c:pt>
              </c:strCache>
            </c:strRef>
          </c:cat>
          <c:val>
            <c:numRef>
              <c:f>HIV!$AD$39:$AD$45</c:f>
              <c:numCache>
                <c:formatCode>0.0\%</c:formatCode>
                <c:ptCount val="7"/>
                <c:pt idx="0">
                  <c:v>53.197676000000001</c:v>
                </c:pt>
                <c:pt idx="1">
                  <c:v>50.892859999999999</c:v>
                </c:pt>
                <c:pt idx="2">
                  <c:v>46.865672000000004</c:v>
                </c:pt>
                <c:pt idx="3">
                  <c:v>42.345275999999998</c:v>
                </c:pt>
                <c:pt idx="4">
                  <c:v>40.199336000000002</c:v>
                </c:pt>
                <c:pt idx="5">
                  <c:v>37.275984999999999</c:v>
                </c:pt>
                <c:pt idx="6">
                  <c:v>39.647576000000001</c:v>
                </c:pt>
              </c:numCache>
            </c:numRef>
          </c:val>
          <c:smooth val="0"/>
        </c:ser>
        <c:ser>
          <c:idx val="4"/>
          <c:order val="3"/>
          <c:tx>
            <c:strRef>
              <c:f>HIV!$AE$6</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strRef>
              <c:f>HIV!$AA$39:$AA$45</c:f>
              <c:strCache>
                <c:ptCount val="7"/>
                <c:pt idx="0">
                  <c:v>2009-11</c:v>
                </c:pt>
                <c:pt idx="1">
                  <c:v>2010-12</c:v>
                </c:pt>
                <c:pt idx="2">
                  <c:v>2011-13</c:v>
                </c:pt>
                <c:pt idx="3">
                  <c:v>2012-14</c:v>
                </c:pt>
                <c:pt idx="4">
                  <c:v>2013-15</c:v>
                </c:pt>
                <c:pt idx="5">
                  <c:v>2014-16</c:v>
                </c:pt>
                <c:pt idx="6">
                  <c:v>2015-17</c:v>
                </c:pt>
              </c:strCache>
            </c:strRef>
          </c:cat>
          <c:val>
            <c:numRef>
              <c:f>HIV!$AE$39:$AE$45</c:f>
              <c:numCache>
                <c:formatCode>0.0\%</c:formatCode>
                <c:ptCount val="7"/>
                <c:pt idx="0">
                  <c:v>46.727690000000003</c:v>
                </c:pt>
                <c:pt idx="1">
                  <c:v>45.148575000000001</c:v>
                </c:pt>
                <c:pt idx="2">
                  <c:v>41.322063999999997</c:v>
                </c:pt>
                <c:pt idx="3">
                  <c:v>37.878329000000001</c:v>
                </c:pt>
                <c:pt idx="4">
                  <c:v>34.201746999999997</c:v>
                </c:pt>
                <c:pt idx="5">
                  <c:v>34.150708000000002</c:v>
                </c:pt>
                <c:pt idx="6">
                  <c:v>35.162374</c:v>
                </c:pt>
              </c:numCache>
            </c:numRef>
          </c:val>
          <c:smooth val="0"/>
        </c:ser>
        <c:ser>
          <c:idx val="5"/>
          <c:order val="4"/>
          <c:tx>
            <c:strRef>
              <c:f>HIV!$AF$6</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strRef>
              <c:f>HIV!$AA$39:$AA$45</c:f>
              <c:strCache>
                <c:ptCount val="7"/>
                <c:pt idx="0">
                  <c:v>2009-11</c:v>
                </c:pt>
                <c:pt idx="1">
                  <c:v>2010-12</c:v>
                </c:pt>
                <c:pt idx="2">
                  <c:v>2011-13</c:v>
                </c:pt>
                <c:pt idx="3">
                  <c:v>2012-14</c:v>
                </c:pt>
                <c:pt idx="4">
                  <c:v>2013-15</c:v>
                </c:pt>
                <c:pt idx="5">
                  <c:v>2014-16</c:v>
                </c:pt>
                <c:pt idx="6">
                  <c:v>2015-17</c:v>
                </c:pt>
              </c:strCache>
            </c:strRef>
          </c:cat>
          <c:val>
            <c:numRef>
              <c:f>HIV!$AF$39:$AF$45</c:f>
              <c:numCache>
                <c:formatCode>0.0\%</c:formatCode>
                <c:ptCount val="7"/>
                <c:pt idx="0">
                  <c:v>50.193125000000002</c:v>
                </c:pt>
                <c:pt idx="1">
                  <c:v>48.523494999999997</c:v>
                </c:pt>
                <c:pt idx="2">
                  <c:v>45.835661999999999</c:v>
                </c:pt>
                <c:pt idx="3">
                  <c:v>43.203989</c:v>
                </c:pt>
                <c:pt idx="4">
                  <c:v>40.543925999999999</c:v>
                </c:pt>
                <c:pt idx="5">
                  <c:v>40.432099000000001</c:v>
                </c:pt>
                <c:pt idx="6">
                  <c:v>41.122788</c:v>
                </c:pt>
              </c:numCache>
            </c:numRef>
          </c:val>
          <c:smooth val="0"/>
        </c:ser>
        <c:ser>
          <c:idx val="3"/>
          <c:order val="5"/>
          <c:tx>
            <c:strRef>
              <c:f>HIV!$AG$38</c:f>
              <c:strCache>
                <c:ptCount val="1"/>
                <c:pt idx="0">
                  <c:v>Target</c:v>
                </c:pt>
              </c:strCache>
            </c:strRef>
          </c:tx>
          <c:spPr>
            <a:ln>
              <a:solidFill>
                <a:srgbClr val="34B233"/>
              </a:solidFill>
              <a:prstDash val="dash"/>
            </a:ln>
          </c:spPr>
          <c:marker>
            <c:symbol val="none"/>
          </c:marker>
          <c:cat>
            <c:strRef>
              <c:f>HIV!$AA$39:$AA$45</c:f>
              <c:strCache>
                <c:ptCount val="7"/>
                <c:pt idx="0">
                  <c:v>2009-11</c:v>
                </c:pt>
                <c:pt idx="1">
                  <c:v>2010-12</c:v>
                </c:pt>
                <c:pt idx="2">
                  <c:v>2011-13</c:v>
                </c:pt>
                <c:pt idx="3">
                  <c:v>2012-14</c:v>
                </c:pt>
                <c:pt idx="4">
                  <c:v>2013-15</c:v>
                </c:pt>
                <c:pt idx="5">
                  <c:v>2014-16</c:v>
                </c:pt>
                <c:pt idx="6">
                  <c:v>2015-17</c:v>
                </c:pt>
              </c:strCache>
            </c:strRef>
          </c:cat>
          <c:val>
            <c:numRef>
              <c:f>HIV!$AG$39:$AG$45</c:f>
              <c:numCache>
                <c:formatCode>General</c:formatCode>
                <c:ptCount val="7"/>
                <c:pt idx="0">
                  <c:v>25</c:v>
                </c:pt>
                <c:pt idx="1">
                  <c:v>25</c:v>
                </c:pt>
                <c:pt idx="2">
                  <c:v>25</c:v>
                </c:pt>
                <c:pt idx="3">
                  <c:v>25</c:v>
                </c:pt>
                <c:pt idx="4">
                  <c:v>25</c:v>
                </c:pt>
                <c:pt idx="5">
                  <c:v>25</c:v>
                </c:pt>
                <c:pt idx="6">
                  <c:v>25</c:v>
                </c:pt>
              </c:numCache>
            </c:numRef>
          </c:val>
          <c:smooth val="0"/>
        </c:ser>
        <c:ser>
          <c:idx val="6"/>
          <c:order val="6"/>
          <c:tx>
            <c:strRef>
              <c:f>HIV!$AH$38</c:f>
              <c:strCache>
                <c:ptCount val="1"/>
                <c:pt idx="0">
                  <c:v>Too high</c:v>
                </c:pt>
              </c:strCache>
            </c:strRef>
          </c:tx>
          <c:spPr>
            <a:ln>
              <a:solidFill>
                <a:srgbClr val="E00034"/>
              </a:solidFill>
              <a:prstDash val="dash"/>
            </a:ln>
          </c:spPr>
          <c:marker>
            <c:symbol val="none"/>
          </c:marker>
          <c:cat>
            <c:strRef>
              <c:f>HIV!$AA$39:$AA$45</c:f>
              <c:strCache>
                <c:ptCount val="7"/>
                <c:pt idx="0">
                  <c:v>2009-11</c:v>
                </c:pt>
                <c:pt idx="1">
                  <c:v>2010-12</c:v>
                </c:pt>
                <c:pt idx="2">
                  <c:v>2011-13</c:v>
                </c:pt>
                <c:pt idx="3">
                  <c:v>2012-14</c:v>
                </c:pt>
                <c:pt idx="4">
                  <c:v>2013-15</c:v>
                </c:pt>
                <c:pt idx="5">
                  <c:v>2014-16</c:v>
                </c:pt>
                <c:pt idx="6">
                  <c:v>2015-17</c:v>
                </c:pt>
              </c:strCache>
            </c:strRef>
          </c:cat>
          <c:val>
            <c:numRef>
              <c:f>HIV!$AH$39:$AH$45</c:f>
              <c:numCache>
                <c:formatCode>General</c:formatCode>
                <c:ptCount val="7"/>
                <c:pt idx="0">
                  <c:v>50</c:v>
                </c:pt>
                <c:pt idx="1">
                  <c:v>50</c:v>
                </c:pt>
                <c:pt idx="2">
                  <c:v>50</c:v>
                </c:pt>
                <c:pt idx="3">
                  <c:v>50</c:v>
                </c:pt>
                <c:pt idx="4">
                  <c:v>50</c:v>
                </c:pt>
                <c:pt idx="5">
                  <c:v>50</c:v>
                </c:pt>
                <c:pt idx="6">
                  <c:v>50</c:v>
                </c:pt>
              </c:numCache>
            </c:numRef>
          </c:val>
          <c:smooth val="0"/>
        </c:ser>
        <c:dLbls>
          <c:showLegendKey val="0"/>
          <c:showVal val="0"/>
          <c:showCatName val="0"/>
          <c:showSerName val="0"/>
          <c:showPercent val="0"/>
          <c:showBubbleSize val="0"/>
        </c:dLbls>
        <c:marker val="1"/>
        <c:smooth val="0"/>
        <c:axId val="161510912"/>
        <c:axId val="161512448"/>
      </c:lineChart>
      <c:catAx>
        <c:axId val="161510912"/>
        <c:scaling>
          <c:orientation val="minMax"/>
        </c:scaling>
        <c:delete val="0"/>
        <c:axPos val="b"/>
        <c:numFmt formatCode="General" sourceLinked="1"/>
        <c:majorTickMark val="out"/>
        <c:minorTickMark val="none"/>
        <c:tickLblPos val="nextTo"/>
        <c:crossAx val="161512448"/>
        <c:crosses val="autoZero"/>
        <c:auto val="1"/>
        <c:lblAlgn val="ctr"/>
        <c:lblOffset val="100"/>
        <c:noMultiLvlLbl val="0"/>
      </c:catAx>
      <c:valAx>
        <c:axId val="161512448"/>
        <c:scaling>
          <c:orientation val="minMax"/>
        </c:scaling>
        <c:delete val="0"/>
        <c:axPos val="l"/>
        <c:majorGridlines>
          <c:spPr>
            <a:ln>
              <a:noFill/>
            </a:ln>
          </c:spPr>
        </c:majorGridlines>
        <c:numFmt formatCode="0\%" sourceLinked="0"/>
        <c:majorTickMark val="out"/>
        <c:minorTickMark val="none"/>
        <c:tickLblPos val="nextTo"/>
        <c:crossAx val="161510912"/>
        <c:crosses val="autoZero"/>
        <c:crossBetween val="between"/>
      </c:valAx>
      <c:spPr>
        <a:noFill/>
        <a:ln>
          <a:noFill/>
        </a:ln>
      </c:spPr>
    </c:plotArea>
    <c:legend>
      <c:legendPos val="b"/>
      <c:layout>
        <c:manualLayout>
          <c:xMode val="edge"/>
          <c:yMode val="edge"/>
          <c:x val="0"/>
          <c:y val="0.85890980272535733"/>
          <c:w val="0.97373736955975021"/>
          <c:h val="0.1115182110267805"/>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4587312406461"/>
          <c:y val="7.3064700701462967E-2"/>
          <c:w val="0.85888982411088555"/>
          <c:h val="0.60586118020673596"/>
        </c:manualLayout>
      </c:layout>
      <c:lineChart>
        <c:grouping val="standard"/>
        <c:varyColors val="0"/>
        <c:ser>
          <c:idx val="0"/>
          <c:order val="0"/>
          <c:tx>
            <c:strRef>
              <c:f>EHC!$K$66</c:f>
              <c:strCache>
                <c:ptCount val="1"/>
                <c:pt idx="0">
                  <c:v>England</c:v>
                </c:pt>
              </c:strCache>
            </c:strRef>
          </c:tx>
          <c:spPr>
            <a:ln>
              <a:solidFill>
                <a:schemeClr val="accent4"/>
              </a:solidFill>
            </a:ln>
          </c:spPr>
          <c:marker>
            <c:symbol val="circle"/>
            <c:size val="8"/>
            <c:spPr>
              <a:solidFill>
                <a:schemeClr val="bg1"/>
              </a:solidFill>
              <a:ln w="15875">
                <a:solidFill>
                  <a:schemeClr val="accent4"/>
                </a:solidFill>
              </a:ln>
            </c:spPr>
          </c:marker>
          <c:cat>
            <c:strRef>
              <c:f>EHC!$L$65:$N$65</c:f>
              <c:strCache>
                <c:ptCount val="3"/>
                <c:pt idx="0">
                  <c:v>2014-15</c:v>
                </c:pt>
                <c:pt idx="1">
                  <c:v>2015-16</c:v>
                </c:pt>
                <c:pt idx="2">
                  <c:v>2016-17</c:v>
                </c:pt>
              </c:strCache>
            </c:strRef>
          </c:cat>
          <c:val>
            <c:numRef>
              <c:f>EHC!$L$66:$N$66</c:f>
              <c:numCache>
                <c:formatCode>General</c:formatCode>
                <c:ptCount val="3"/>
                <c:pt idx="0">
                  <c:v>7</c:v>
                </c:pt>
                <c:pt idx="1">
                  <c:v>6</c:v>
                </c:pt>
                <c:pt idx="2">
                  <c:v>6</c:v>
                </c:pt>
              </c:numCache>
            </c:numRef>
          </c:val>
          <c:smooth val="0"/>
        </c:ser>
        <c:ser>
          <c:idx val="1"/>
          <c:order val="1"/>
          <c:tx>
            <c:strRef>
              <c:f>EHC!$K$67</c:f>
              <c:strCache>
                <c:ptCount val="1"/>
                <c:pt idx="0">
                  <c:v>London</c:v>
                </c:pt>
              </c:strCache>
            </c:strRef>
          </c:tx>
          <c:marker>
            <c:symbol val="circle"/>
            <c:size val="8"/>
            <c:spPr>
              <a:solidFill>
                <a:schemeClr val="bg1"/>
              </a:solidFill>
              <a:ln w="15875"/>
            </c:spPr>
          </c:marker>
          <c:cat>
            <c:strRef>
              <c:f>EHC!$L$65:$N$65</c:f>
              <c:strCache>
                <c:ptCount val="3"/>
                <c:pt idx="0">
                  <c:v>2014-15</c:v>
                </c:pt>
                <c:pt idx="1">
                  <c:v>2015-16</c:v>
                </c:pt>
                <c:pt idx="2">
                  <c:v>2016-17</c:v>
                </c:pt>
              </c:strCache>
            </c:strRef>
          </c:cat>
          <c:val>
            <c:numRef>
              <c:f>EHC!$L$67:$N$67</c:f>
              <c:numCache>
                <c:formatCode>General</c:formatCode>
                <c:ptCount val="3"/>
                <c:pt idx="0">
                  <c:v>9</c:v>
                </c:pt>
                <c:pt idx="1">
                  <c:v>9</c:v>
                </c:pt>
                <c:pt idx="2">
                  <c:v>8</c:v>
                </c:pt>
              </c:numCache>
            </c:numRef>
          </c:val>
          <c:smooth val="0"/>
        </c:ser>
        <c:ser>
          <c:idx val="2"/>
          <c:order val="2"/>
          <c:tx>
            <c:strRef>
              <c:f>EHC!$K$68</c:f>
              <c:strCache>
                <c:ptCount val="1"/>
                <c:pt idx="0">
                  <c:v>Lambeth</c:v>
                </c:pt>
              </c:strCache>
            </c:strRef>
          </c:tx>
          <c:marker>
            <c:symbol val="circle"/>
            <c:size val="8"/>
            <c:spPr>
              <a:solidFill>
                <a:schemeClr val="bg1"/>
              </a:solidFill>
              <a:ln w="15875"/>
            </c:spPr>
          </c:marker>
          <c:cat>
            <c:strRef>
              <c:f>EHC!$L$65:$N$65</c:f>
              <c:strCache>
                <c:ptCount val="3"/>
                <c:pt idx="0">
                  <c:v>2014-15</c:v>
                </c:pt>
                <c:pt idx="1">
                  <c:v>2015-16</c:v>
                </c:pt>
                <c:pt idx="2">
                  <c:v>2016-17</c:v>
                </c:pt>
              </c:strCache>
            </c:strRef>
          </c:cat>
          <c:val>
            <c:numRef>
              <c:f>EHC!$L$68:$N$68</c:f>
              <c:numCache>
                <c:formatCode>General</c:formatCode>
                <c:ptCount val="3"/>
                <c:pt idx="0">
                  <c:v>11</c:v>
                </c:pt>
                <c:pt idx="1">
                  <c:v>10</c:v>
                </c:pt>
                <c:pt idx="2">
                  <c:v>10</c:v>
                </c:pt>
              </c:numCache>
            </c:numRef>
          </c:val>
          <c:smooth val="0"/>
        </c:ser>
        <c:ser>
          <c:idx val="3"/>
          <c:order val="3"/>
          <c:tx>
            <c:strRef>
              <c:f>EHC!$K$69</c:f>
              <c:strCache>
                <c:ptCount val="1"/>
                <c:pt idx="0">
                  <c:v>Lewisham</c:v>
                </c:pt>
              </c:strCache>
            </c:strRef>
          </c:tx>
          <c:spPr>
            <a:ln>
              <a:solidFill>
                <a:srgbClr val="34B233"/>
              </a:solidFill>
            </a:ln>
          </c:spPr>
          <c:marker>
            <c:symbol val="circle"/>
            <c:size val="8"/>
            <c:spPr>
              <a:solidFill>
                <a:schemeClr val="bg1"/>
              </a:solidFill>
              <a:ln w="15875">
                <a:solidFill>
                  <a:srgbClr val="34B233"/>
                </a:solidFill>
              </a:ln>
            </c:spPr>
          </c:marker>
          <c:cat>
            <c:strRef>
              <c:f>EHC!$L$65:$N$65</c:f>
              <c:strCache>
                <c:ptCount val="3"/>
                <c:pt idx="0">
                  <c:v>2014-15</c:v>
                </c:pt>
                <c:pt idx="1">
                  <c:v>2015-16</c:v>
                </c:pt>
                <c:pt idx="2">
                  <c:v>2016-17</c:v>
                </c:pt>
              </c:strCache>
            </c:strRef>
          </c:cat>
          <c:val>
            <c:numRef>
              <c:f>EHC!$L$69:$N$69</c:f>
              <c:numCache>
                <c:formatCode>General</c:formatCode>
                <c:ptCount val="3"/>
                <c:pt idx="0">
                  <c:v>19</c:v>
                </c:pt>
                <c:pt idx="1">
                  <c:v>14</c:v>
                </c:pt>
                <c:pt idx="2">
                  <c:v>13</c:v>
                </c:pt>
              </c:numCache>
            </c:numRef>
          </c:val>
          <c:smooth val="0"/>
        </c:ser>
        <c:ser>
          <c:idx val="4"/>
          <c:order val="4"/>
          <c:tx>
            <c:strRef>
              <c:f>EHC!$K$70</c:f>
              <c:strCache>
                <c:ptCount val="1"/>
                <c:pt idx="0">
                  <c:v>Southwark</c:v>
                </c:pt>
              </c:strCache>
            </c:strRef>
          </c:tx>
          <c:spPr>
            <a:ln>
              <a:solidFill>
                <a:schemeClr val="accent1"/>
              </a:solidFill>
            </a:ln>
          </c:spPr>
          <c:marker>
            <c:symbol val="circle"/>
            <c:size val="8"/>
            <c:spPr>
              <a:solidFill>
                <a:schemeClr val="bg1"/>
              </a:solidFill>
              <a:ln w="15875">
                <a:solidFill>
                  <a:schemeClr val="accent1"/>
                </a:solidFill>
              </a:ln>
            </c:spPr>
          </c:marker>
          <c:cat>
            <c:strRef>
              <c:f>EHC!$L$65:$N$65</c:f>
              <c:strCache>
                <c:ptCount val="3"/>
                <c:pt idx="0">
                  <c:v>2014-15</c:v>
                </c:pt>
                <c:pt idx="1">
                  <c:v>2015-16</c:v>
                </c:pt>
                <c:pt idx="2">
                  <c:v>2016-17</c:v>
                </c:pt>
              </c:strCache>
            </c:strRef>
          </c:cat>
          <c:val>
            <c:numRef>
              <c:f>EHC!$L$70:$N$70</c:f>
              <c:numCache>
                <c:formatCode>General</c:formatCode>
                <c:ptCount val="3"/>
                <c:pt idx="0">
                  <c:v>18</c:v>
                </c:pt>
                <c:pt idx="1">
                  <c:v>16</c:v>
                </c:pt>
                <c:pt idx="2">
                  <c:v>16</c:v>
                </c:pt>
              </c:numCache>
            </c:numRef>
          </c:val>
          <c:smooth val="0"/>
        </c:ser>
        <c:dLbls>
          <c:showLegendKey val="0"/>
          <c:showVal val="0"/>
          <c:showCatName val="0"/>
          <c:showSerName val="0"/>
          <c:showPercent val="0"/>
          <c:showBubbleSize val="0"/>
        </c:dLbls>
        <c:marker val="1"/>
        <c:smooth val="0"/>
        <c:axId val="146579840"/>
        <c:axId val="146581760"/>
      </c:lineChart>
      <c:catAx>
        <c:axId val="146579840"/>
        <c:scaling>
          <c:orientation val="minMax"/>
        </c:scaling>
        <c:delete val="0"/>
        <c:axPos val="b"/>
        <c:majorTickMark val="out"/>
        <c:minorTickMark val="none"/>
        <c:tickLblPos val="nextTo"/>
        <c:spPr>
          <a:ln>
            <a:solidFill>
              <a:srgbClr val="767676"/>
            </a:solidFill>
          </a:ln>
        </c:spPr>
        <c:crossAx val="146581760"/>
        <c:crosses val="autoZero"/>
        <c:auto val="1"/>
        <c:lblAlgn val="ctr"/>
        <c:lblOffset val="100"/>
        <c:noMultiLvlLbl val="0"/>
      </c:catAx>
      <c:valAx>
        <c:axId val="146581760"/>
        <c:scaling>
          <c:orientation val="minMax"/>
        </c:scaling>
        <c:delete val="0"/>
        <c:axPos val="l"/>
        <c:majorGridlines>
          <c:spPr>
            <a:ln>
              <a:noFill/>
            </a:ln>
          </c:spPr>
        </c:majorGridlines>
        <c:numFmt formatCode="General" sourceLinked="1"/>
        <c:majorTickMark val="out"/>
        <c:minorTickMark val="none"/>
        <c:tickLblPos val="nextTo"/>
        <c:crossAx val="146579840"/>
        <c:crosses val="autoZero"/>
        <c:crossBetween val="between"/>
      </c:valAx>
      <c:spPr>
        <a:noFill/>
      </c:spPr>
    </c:plotArea>
    <c:legend>
      <c:legendPos val="b"/>
      <c:layout>
        <c:manualLayout>
          <c:xMode val="edge"/>
          <c:yMode val="edge"/>
          <c:x val="4.1645678075027471E-3"/>
          <c:y val="0.7965715552896333"/>
          <c:w val="0.94375057440688204"/>
          <c:h val="0.16357497160047782"/>
        </c:manualLayout>
      </c:layout>
      <c:overlay val="0"/>
    </c:legend>
    <c:plotVisOnly val="1"/>
    <c:dispBlanksAs val="gap"/>
    <c:showDLblsOverMax val="0"/>
  </c:chart>
  <c:spPr>
    <a:noFill/>
    <a:ln>
      <a:noFill/>
    </a:ln>
  </c:spPr>
  <c:txPr>
    <a:bodyPr/>
    <a:lstStyle/>
    <a:p>
      <a:pPr>
        <a:defRPr>
          <a:solidFill>
            <a:srgbClr val="767676"/>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381774215565824E-2"/>
          <c:y val="4.2125723314600315E-2"/>
          <c:w val="0.90424540260145492"/>
          <c:h val="0.66983975127700579"/>
        </c:manualLayout>
      </c:layout>
      <c:lineChart>
        <c:grouping val="standard"/>
        <c:varyColors val="0"/>
        <c:ser>
          <c:idx val="3"/>
          <c:order val="0"/>
          <c:tx>
            <c:strRef>
              <c:f>Sheet1!$B$17</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cat>
            <c:numRef>
              <c:f>Sheet1!$A$18:$A$25</c:f>
              <c:numCache>
                <c:formatCode>General</c:formatCode>
                <c:ptCount val="8"/>
                <c:pt idx="0">
                  <c:v>2010</c:v>
                </c:pt>
                <c:pt idx="1">
                  <c:v>2011</c:v>
                </c:pt>
                <c:pt idx="2">
                  <c:v>2012</c:v>
                </c:pt>
                <c:pt idx="3">
                  <c:v>2013</c:v>
                </c:pt>
                <c:pt idx="4">
                  <c:v>2014</c:v>
                </c:pt>
                <c:pt idx="5">
                  <c:v>2015</c:v>
                </c:pt>
                <c:pt idx="6">
                  <c:v>2016</c:v>
                </c:pt>
                <c:pt idx="7">
                  <c:v>2017</c:v>
                </c:pt>
              </c:numCache>
            </c:numRef>
          </c:cat>
          <c:val>
            <c:numRef>
              <c:f>Sheet1!$B$18:$B$25</c:f>
              <c:numCache>
                <c:formatCode>0.0</c:formatCode>
                <c:ptCount val="8"/>
                <c:pt idx="0">
                  <c:v>59.420621812877499</c:v>
                </c:pt>
                <c:pt idx="1">
                  <c:v>56.239346382178297</c:v>
                </c:pt>
                <c:pt idx="2">
                  <c:v>55.982920858134101</c:v>
                </c:pt>
                <c:pt idx="3">
                  <c:v>52.9650746750998</c:v>
                </c:pt>
                <c:pt idx="4">
                  <c:v>52.0035373430878</c:v>
                </c:pt>
                <c:pt idx="5">
                  <c:v>52.203389830508499</c:v>
                </c:pt>
                <c:pt idx="6">
                  <c:v>47.35</c:v>
                </c:pt>
                <c:pt idx="7">
                  <c:v>48.9</c:v>
                </c:pt>
              </c:numCache>
            </c:numRef>
          </c:val>
          <c:smooth val="0"/>
        </c:ser>
        <c:ser>
          <c:idx val="2"/>
          <c:order val="1"/>
          <c:tx>
            <c:strRef>
              <c:f>Sheet1!$C$17</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cat>
            <c:numRef>
              <c:f>Sheet1!$A$18:$A$25</c:f>
              <c:numCache>
                <c:formatCode>General</c:formatCode>
                <c:ptCount val="8"/>
                <c:pt idx="0">
                  <c:v>2010</c:v>
                </c:pt>
                <c:pt idx="1">
                  <c:v>2011</c:v>
                </c:pt>
                <c:pt idx="2">
                  <c:v>2012</c:v>
                </c:pt>
                <c:pt idx="3">
                  <c:v>2013</c:v>
                </c:pt>
                <c:pt idx="4">
                  <c:v>2014</c:v>
                </c:pt>
                <c:pt idx="5">
                  <c:v>2015</c:v>
                </c:pt>
                <c:pt idx="6">
                  <c:v>2016</c:v>
                </c:pt>
                <c:pt idx="7">
                  <c:v>2017</c:v>
                </c:pt>
              </c:numCache>
            </c:numRef>
          </c:cat>
          <c:val>
            <c:numRef>
              <c:f>Sheet1!$C$18:$C$25</c:f>
              <c:numCache>
                <c:formatCode>0.0</c:formatCode>
                <c:ptCount val="8"/>
                <c:pt idx="0">
                  <c:v>65.6389919406422</c:v>
                </c:pt>
                <c:pt idx="1">
                  <c:v>63.9313576462607</c:v>
                </c:pt>
                <c:pt idx="2">
                  <c:v>62.7080398439156</c:v>
                </c:pt>
                <c:pt idx="3">
                  <c:v>57.881531043983102</c:v>
                </c:pt>
                <c:pt idx="4">
                  <c:v>57.016306148239899</c:v>
                </c:pt>
                <c:pt idx="5">
                  <c:v>55.506479991287399</c:v>
                </c:pt>
                <c:pt idx="6">
                  <c:v>54.33</c:v>
                </c:pt>
                <c:pt idx="7">
                  <c:v>53.3</c:v>
                </c:pt>
              </c:numCache>
            </c:numRef>
          </c:val>
          <c:smooth val="0"/>
        </c:ser>
        <c:ser>
          <c:idx val="1"/>
          <c:order val="2"/>
          <c:tx>
            <c:strRef>
              <c:f>Sheet1!$D$17</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cat>
            <c:numRef>
              <c:f>Sheet1!$A$18:$A$25</c:f>
              <c:numCache>
                <c:formatCode>General</c:formatCode>
                <c:ptCount val="8"/>
                <c:pt idx="0">
                  <c:v>2010</c:v>
                </c:pt>
                <c:pt idx="1">
                  <c:v>2011</c:v>
                </c:pt>
                <c:pt idx="2">
                  <c:v>2012</c:v>
                </c:pt>
                <c:pt idx="3">
                  <c:v>2013</c:v>
                </c:pt>
                <c:pt idx="4">
                  <c:v>2014</c:v>
                </c:pt>
                <c:pt idx="5">
                  <c:v>2015</c:v>
                </c:pt>
                <c:pt idx="6">
                  <c:v>2016</c:v>
                </c:pt>
                <c:pt idx="7">
                  <c:v>2017</c:v>
                </c:pt>
              </c:numCache>
            </c:numRef>
          </c:cat>
          <c:val>
            <c:numRef>
              <c:f>Sheet1!$D$18:$D$25</c:f>
              <c:numCache>
                <c:formatCode>0.0</c:formatCode>
                <c:ptCount val="8"/>
                <c:pt idx="0">
                  <c:v>72.309791285668695</c:v>
                </c:pt>
                <c:pt idx="1">
                  <c:v>70.2348333787603</c:v>
                </c:pt>
                <c:pt idx="2">
                  <c:v>72.141592920354</c:v>
                </c:pt>
                <c:pt idx="3">
                  <c:v>68.090448717044495</c:v>
                </c:pt>
                <c:pt idx="4">
                  <c:v>65.764744900779405</c:v>
                </c:pt>
                <c:pt idx="5">
                  <c:v>65.4894705338195</c:v>
                </c:pt>
                <c:pt idx="6">
                  <c:v>63.72</c:v>
                </c:pt>
                <c:pt idx="7">
                  <c:v>64.7</c:v>
                </c:pt>
              </c:numCache>
            </c:numRef>
          </c:val>
          <c:smooth val="0"/>
        </c:ser>
        <c:ser>
          <c:idx val="0"/>
          <c:order val="3"/>
          <c:tx>
            <c:strRef>
              <c:f>Sheet1!$E$17</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cat>
            <c:numRef>
              <c:f>Sheet1!$A$18:$A$25</c:f>
              <c:numCache>
                <c:formatCode>General</c:formatCode>
                <c:ptCount val="8"/>
                <c:pt idx="0">
                  <c:v>2010</c:v>
                </c:pt>
                <c:pt idx="1">
                  <c:v>2011</c:v>
                </c:pt>
                <c:pt idx="2">
                  <c:v>2012</c:v>
                </c:pt>
                <c:pt idx="3">
                  <c:v>2013</c:v>
                </c:pt>
                <c:pt idx="4">
                  <c:v>2014</c:v>
                </c:pt>
                <c:pt idx="5">
                  <c:v>2015</c:v>
                </c:pt>
                <c:pt idx="6">
                  <c:v>2016</c:v>
                </c:pt>
                <c:pt idx="7">
                  <c:v>2017</c:v>
                </c:pt>
              </c:numCache>
            </c:numRef>
          </c:cat>
          <c:val>
            <c:numRef>
              <c:f>Sheet1!$E$18:$E$25</c:f>
              <c:numCache>
                <c:formatCode>0.0</c:formatCode>
                <c:ptCount val="8"/>
                <c:pt idx="0">
                  <c:v>67.503382497023196</c:v>
                </c:pt>
                <c:pt idx="1">
                  <c:v>66.475078913604406</c:v>
                </c:pt>
                <c:pt idx="2">
                  <c:v>66.964561970141304</c:v>
                </c:pt>
                <c:pt idx="3">
                  <c:v>63.9584229383536</c:v>
                </c:pt>
                <c:pt idx="4">
                  <c:v>63.296617032587598</c:v>
                </c:pt>
                <c:pt idx="5">
                  <c:v>63.9452305387995</c:v>
                </c:pt>
                <c:pt idx="6">
                  <c:v>63.56</c:v>
                </c:pt>
                <c:pt idx="7">
                  <c:v>62.9</c:v>
                </c:pt>
              </c:numCache>
            </c:numRef>
          </c:val>
          <c:smooth val="0"/>
        </c:ser>
        <c:ser>
          <c:idx val="4"/>
          <c:order val="4"/>
          <c:tx>
            <c:strRef>
              <c:f>Sheet1!$F$17</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cat>
            <c:numRef>
              <c:f>Sheet1!$A$18:$A$25</c:f>
              <c:numCache>
                <c:formatCode>General</c:formatCode>
                <c:ptCount val="8"/>
                <c:pt idx="0">
                  <c:v>2010</c:v>
                </c:pt>
                <c:pt idx="1">
                  <c:v>2011</c:v>
                </c:pt>
                <c:pt idx="2">
                  <c:v>2012</c:v>
                </c:pt>
                <c:pt idx="3">
                  <c:v>2013</c:v>
                </c:pt>
                <c:pt idx="4">
                  <c:v>2014</c:v>
                </c:pt>
                <c:pt idx="5">
                  <c:v>2015</c:v>
                </c:pt>
                <c:pt idx="6">
                  <c:v>2016</c:v>
                </c:pt>
                <c:pt idx="7">
                  <c:v>2017</c:v>
                </c:pt>
              </c:numCache>
            </c:numRef>
          </c:cat>
          <c:val>
            <c:numRef>
              <c:f>Sheet1!$F$18:$F$25</c:f>
              <c:numCache>
                <c:formatCode>0.0</c:formatCode>
                <c:ptCount val="8"/>
                <c:pt idx="0">
                  <c:v>64.097828523914799</c:v>
                </c:pt>
                <c:pt idx="1">
                  <c:v>64.158141632929699</c:v>
                </c:pt>
                <c:pt idx="2">
                  <c:v>64.945953134093301</c:v>
                </c:pt>
                <c:pt idx="3">
                  <c:v>62.3755805614691</c:v>
                </c:pt>
                <c:pt idx="4">
                  <c:v>62.220195546606099</c:v>
                </c:pt>
                <c:pt idx="5">
                  <c:v>62.473536390184499</c:v>
                </c:pt>
                <c:pt idx="6">
                  <c:v>62.52</c:v>
                </c:pt>
                <c:pt idx="7">
                  <c:v>61.2</c:v>
                </c:pt>
              </c:numCache>
            </c:numRef>
          </c:val>
          <c:smooth val="0"/>
        </c:ser>
        <c:dLbls>
          <c:showLegendKey val="0"/>
          <c:showVal val="0"/>
          <c:showCatName val="0"/>
          <c:showSerName val="0"/>
          <c:showPercent val="0"/>
          <c:showBubbleSize val="0"/>
        </c:dLbls>
        <c:marker val="1"/>
        <c:smooth val="0"/>
        <c:axId val="149204352"/>
        <c:axId val="149222912"/>
      </c:lineChart>
      <c:catAx>
        <c:axId val="149204352"/>
        <c:scaling>
          <c:orientation val="minMax"/>
        </c:scaling>
        <c:delete val="0"/>
        <c:axPos val="b"/>
        <c:numFmt formatCode="General" sourceLinked="1"/>
        <c:majorTickMark val="out"/>
        <c:minorTickMark val="none"/>
        <c:tickLblPos val="nextTo"/>
        <c:crossAx val="149222912"/>
        <c:crosses val="autoZero"/>
        <c:auto val="1"/>
        <c:lblAlgn val="ctr"/>
        <c:lblOffset val="100"/>
        <c:noMultiLvlLbl val="0"/>
      </c:catAx>
      <c:valAx>
        <c:axId val="149222912"/>
        <c:scaling>
          <c:orientation val="minMax"/>
          <c:max val="80"/>
          <c:min val="40"/>
        </c:scaling>
        <c:delete val="0"/>
        <c:axPos val="l"/>
        <c:majorGridlines>
          <c:spPr>
            <a:ln>
              <a:noFill/>
            </a:ln>
          </c:spPr>
        </c:majorGridlines>
        <c:numFmt formatCode="#,##0" sourceLinked="0"/>
        <c:majorTickMark val="out"/>
        <c:minorTickMark val="none"/>
        <c:tickLblPos val="nextTo"/>
        <c:crossAx val="149204352"/>
        <c:crosses val="autoZero"/>
        <c:crossBetween val="between"/>
      </c:valAx>
      <c:spPr>
        <a:noFill/>
        <a:ln>
          <a:noFill/>
        </a:ln>
      </c:spPr>
    </c:plotArea>
    <c:legend>
      <c:legendPos val="b"/>
      <c:layout>
        <c:manualLayout>
          <c:xMode val="edge"/>
          <c:yMode val="edge"/>
          <c:x val="2.0583066432673821E-2"/>
          <c:y val="0.84806520150870135"/>
          <c:w val="0.9650256440258197"/>
          <c:h val="0.1507513135616266"/>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69437461273328"/>
          <c:y val="3.607667740760058E-2"/>
          <c:w val="0.89930562538726677"/>
          <c:h val="0.67221146541109678"/>
        </c:manualLayout>
      </c:layout>
      <c:lineChart>
        <c:grouping val="standard"/>
        <c:varyColors val="0"/>
        <c:ser>
          <c:idx val="3"/>
          <c:order val="0"/>
          <c:tx>
            <c:strRef>
              <c:f>[nomis_2018_08_01_111532.xlsx]Data!$H$17</c:f>
              <c:strCache>
                <c:ptCount val="1"/>
                <c:pt idx="0">
                  <c:v>Lambeth</c:v>
                </c:pt>
              </c:strCache>
            </c:strRef>
          </c:tx>
          <c:spPr>
            <a:ln w="28575">
              <a:solidFill>
                <a:srgbClr val="00A9E0"/>
              </a:solidFill>
            </a:ln>
          </c:spPr>
          <c:marker>
            <c:symbol val="circle"/>
            <c:size val="8"/>
            <c:spPr>
              <a:solidFill>
                <a:schemeClr val="bg1"/>
              </a:solidFill>
              <a:ln w="15875">
                <a:solidFill>
                  <a:srgbClr val="00A9E0"/>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[nomis_2018_08_01_111532.xlsx]Data!$I$16:$M$16</c:f>
              <c:numCache>
                <c:formatCode>General</c:formatCode>
                <c:ptCount val="5"/>
                <c:pt idx="0">
                  <c:v>2013</c:v>
                </c:pt>
                <c:pt idx="1">
                  <c:v>2014</c:v>
                </c:pt>
                <c:pt idx="2">
                  <c:v>2015</c:v>
                </c:pt>
                <c:pt idx="3">
                  <c:v>2016</c:v>
                </c:pt>
                <c:pt idx="4">
                  <c:v>2017</c:v>
                </c:pt>
              </c:numCache>
            </c:numRef>
          </c:cat>
          <c:val>
            <c:numRef>
              <c:f>[nomis_2018_08_01_111532.xlsx]Data!$I$17:$M$17</c:f>
              <c:numCache>
                <c:formatCode>0%</c:formatCode>
                <c:ptCount val="5"/>
                <c:pt idx="0">
                  <c:v>0.31074308128132488</c:v>
                </c:pt>
                <c:pt idx="1">
                  <c:v>0.32913907284768212</c:v>
                </c:pt>
                <c:pt idx="2">
                  <c:v>0.33701298701298699</c:v>
                </c:pt>
                <c:pt idx="3">
                  <c:v>0.36303159895462106</c:v>
                </c:pt>
                <c:pt idx="4">
                  <c:v>0.35849941383352874</c:v>
                </c:pt>
              </c:numCache>
            </c:numRef>
          </c:val>
          <c:smooth val="0"/>
        </c:ser>
        <c:ser>
          <c:idx val="2"/>
          <c:order val="1"/>
          <c:tx>
            <c:strRef>
              <c:f>[nomis_2018_08_01_111532.xlsx]Data!$H$18</c:f>
              <c:strCache>
                <c:ptCount val="1"/>
                <c:pt idx="0">
                  <c:v>Southwark</c:v>
                </c:pt>
              </c:strCache>
            </c:strRef>
          </c:tx>
          <c:spPr>
            <a:ln w="28575">
              <a:solidFill>
                <a:srgbClr val="CF0072"/>
              </a:solidFill>
            </a:ln>
          </c:spPr>
          <c:marker>
            <c:symbol val="circle"/>
            <c:size val="8"/>
            <c:spPr>
              <a:solidFill>
                <a:schemeClr val="bg1"/>
              </a:solidFill>
              <a:ln w="15875">
                <a:solidFill>
                  <a:srgbClr val="CF0072"/>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[nomis_2018_08_01_111532.xlsx]Data!$I$16:$M$16</c:f>
              <c:numCache>
                <c:formatCode>General</c:formatCode>
                <c:ptCount val="5"/>
                <c:pt idx="0">
                  <c:v>2013</c:v>
                </c:pt>
                <c:pt idx="1">
                  <c:v>2014</c:v>
                </c:pt>
                <c:pt idx="2">
                  <c:v>2015</c:v>
                </c:pt>
                <c:pt idx="3">
                  <c:v>2016</c:v>
                </c:pt>
                <c:pt idx="4">
                  <c:v>2017</c:v>
                </c:pt>
              </c:numCache>
            </c:numRef>
          </c:cat>
          <c:val>
            <c:numRef>
              <c:f>[nomis_2018_08_01_111532.xlsx]Data!$I$18:$M$18</c:f>
              <c:numCache>
                <c:formatCode>0%</c:formatCode>
                <c:ptCount val="5"/>
                <c:pt idx="0">
                  <c:v>0.30705482362940928</c:v>
                </c:pt>
                <c:pt idx="1">
                  <c:v>0.30916523235800342</c:v>
                </c:pt>
                <c:pt idx="2">
                  <c:v>0.32940919991279705</c:v>
                </c:pt>
                <c:pt idx="3">
                  <c:v>0.32978014656895405</c:v>
                </c:pt>
                <c:pt idx="4">
                  <c:v>0.34512668340561514</c:v>
                </c:pt>
              </c:numCache>
            </c:numRef>
          </c:val>
          <c:smooth val="0"/>
        </c:ser>
        <c:ser>
          <c:idx val="1"/>
          <c:order val="2"/>
          <c:tx>
            <c:strRef>
              <c:f>[nomis_2018_08_01_111532.xlsx]Data!$H$19</c:f>
              <c:strCache>
                <c:ptCount val="1"/>
                <c:pt idx="0">
                  <c:v>Lewisham</c:v>
                </c:pt>
              </c:strCache>
            </c:strRef>
          </c:tx>
          <c:spPr>
            <a:ln w="28575">
              <a:solidFill>
                <a:srgbClr val="34B233"/>
              </a:solidFill>
            </a:ln>
          </c:spPr>
          <c:marker>
            <c:symbol val="circle"/>
            <c:size val="8"/>
            <c:spPr>
              <a:solidFill>
                <a:schemeClr val="bg1"/>
              </a:solidFill>
              <a:ln w="15875">
                <a:solidFill>
                  <a:srgbClr val="34B233"/>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[nomis_2018_08_01_111532.xlsx]Data!$I$16:$M$16</c:f>
              <c:numCache>
                <c:formatCode>General</c:formatCode>
                <c:ptCount val="5"/>
                <c:pt idx="0">
                  <c:v>2013</c:v>
                </c:pt>
                <c:pt idx="1">
                  <c:v>2014</c:v>
                </c:pt>
                <c:pt idx="2">
                  <c:v>2015</c:v>
                </c:pt>
                <c:pt idx="3">
                  <c:v>2016</c:v>
                </c:pt>
                <c:pt idx="4">
                  <c:v>2017</c:v>
                </c:pt>
              </c:numCache>
            </c:numRef>
          </c:cat>
          <c:val>
            <c:numRef>
              <c:f>[nomis_2018_08_01_111532.xlsx]Data!$I$19:$M$19</c:f>
              <c:numCache>
                <c:formatCode>0%</c:formatCode>
                <c:ptCount val="5"/>
                <c:pt idx="0">
                  <c:v>0.291692562668324</c:v>
                </c:pt>
                <c:pt idx="1">
                  <c:v>0.30033627574611182</c:v>
                </c:pt>
                <c:pt idx="2">
                  <c:v>0.32301620274200249</c:v>
                </c:pt>
                <c:pt idx="3">
                  <c:v>0.32937936877780133</c:v>
                </c:pt>
                <c:pt idx="4">
                  <c:v>0.34540096821721744</c:v>
                </c:pt>
              </c:numCache>
            </c:numRef>
          </c:val>
          <c:smooth val="0"/>
        </c:ser>
        <c:ser>
          <c:idx val="0"/>
          <c:order val="3"/>
          <c:tx>
            <c:strRef>
              <c:f>[nomis_2018_08_01_111532.xlsx]Data!$H$20</c:f>
              <c:strCache>
                <c:ptCount val="1"/>
                <c:pt idx="0">
                  <c:v>London</c:v>
                </c:pt>
              </c:strCache>
            </c:strRef>
          </c:tx>
          <c:spPr>
            <a:ln w="28575">
              <a:solidFill>
                <a:srgbClr val="0065BD"/>
              </a:solidFill>
            </a:ln>
          </c:spPr>
          <c:marker>
            <c:symbol val="circle"/>
            <c:size val="8"/>
            <c:spPr>
              <a:solidFill>
                <a:sysClr val="window" lastClr="FFFFFF"/>
              </a:solidFill>
              <a:ln w="15875">
                <a:solidFill>
                  <a:srgbClr val="0065BD"/>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[nomis_2018_08_01_111532.xlsx]Data!$I$16:$M$16</c:f>
              <c:numCache>
                <c:formatCode>General</c:formatCode>
                <c:ptCount val="5"/>
                <c:pt idx="0">
                  <c:v>2013</c:v>
                </c:pt>
                <c:pt idx="1">
                  <c:v>2014</c:v>
                </c:pt>
                <c:pt idx="2">
                  <c:v>2015</c:v>
                </c:pt>
                <c:pt idx="3">
                  <c:v>2016</c:v>
                </c:pt>
                <c:pt idx="4">
                  <c:v>2017</c:v>
                </c:pt>
              </c:numCache>
            </c:numRef>
          </c:cat>
          <c:val>
            <c:numRef>
              <c:f>[nomis_2018_08_01_111532.xlsx]Data!$I$20:$M$20</c:f>
              <c:numCache>
                <c:formatCode>0%</c:formatCode>
                <c:ptCount val="5"/>
                <c:pt idx="0">
                  <c:v>0.26617679144718387</c:v>
                </c:pt>
                <c:pt idx="1">
                  <c:v>0.27561440827636008</c:v>
                </c:pt>
                <c:pt idx="2">
                  <c:v>0.28715040697450139</c:v>
                </c:pt>
                <c:pt idx="3">
                  <c:v>0.2975707087567836</c:v>
                </c:pt>
                <c:pt idx="4">
                  <c:v>0.30637014282547426</c:v>
                </c:pt>
              </c:numCache>
            </c:numRef>
          </c:val>
          <c:smooth val="0"/>
        </c:ser>
        <c:ser>
          <c:idx val="4"/>
          <c:order val="4"/>
          <c:tx>
            <c:strRef>
              <c:f>[nomis_2018_08_01_111532.xlsx]Data!$H$21</c:f>
              <c:strCache>
                <c:ptCount val="1"/>
                <c:pt idx="0">
                  <c:v>England</c:v>
                </c:pt>
              </c:strCache>
            </c:strRef>
          </c:tx>
          <c:spPr>
            <a:ln w="28575">
              <a:solidFill>
                <a:srgbClr val="878787"/>
              </a:solidFill>
            </a:ln>
          </c:spPr>
          <c:marker>
            <c:symbol val="circle"/>
            <c:size val="8"/>
            <c:spPr>
              <a:solidFill>
                <a:sysClr val="window" lastClr="FFFFFF"/>
              </a:solidFill>
              <a:ln w="15875">
                <a:solidFill>
                  <a:srgbClr val="878787"/>
                </a:solidFill>
              </a:ln>
            </c:spPr>
          </c:marker>
          <c:dLbls>
            <c:dLbl>
              <c:idx val="5"/>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[nomis_2018_08_01_111532.xlsx]Data!$I$16:$M$16</c:f>
              <c:numCache>
                <c:formatCode>General</c:formatCode>
                <c:ptCount val="5"/>
                <c:pt idx="0">
                  <c:v>2013</c:v>
                </c:pt>
                <c:pt idx="1">
                  <c:v>2014</c:v>
                </c:pt>
                <c:pt idx="2">
                  <c:v>2015</c:v>
                </c:pt>
                <c:pt idx="3">
                  <c:v>2016</c:v>
                </c:pt>
                <c:pt idx="4">
                  <c:v>2017</c:v>
                </c:pt>
              </c:numCache>
            </c:numRef>
          </c:cat>
          <c:val>
            <c:numRef>
              <c:f>[nomis_2018_08_01_111532.xlsx]Data!$I$21:$M$21</c:f>
              <c:numCache>
                <c:formatCode>0%</c:formatCode>
                <c:ptCount val="5"/>
                <c:pt idx="0">
                  <c:v>0.20340186932764701</c:v>
                </c:pt>
                <c:pt idx="1">
                  <c:v>0.20964808714752403</c:v>
                </c:pt>
                <c:pt idx="2">
                  <c:v>0.21705631706248804</c:v>
                </c:pt>
                <c:pt idx="3">
                  <c:v>0.22465871580937846</c:v>
                </c:pt>
                <c:pt idx="4">
                  <c:v>0.22972074570883466</c:v>
                </c:pt>
              </c:numCache>
            </c:numRef>
          </c:val>
          <c:smooth val="0"/>
        </c:ser>
        <c:dLbls>
          <c:showLegendKey val="0"/>
          <c:showVal val="0"/>
          <c:showCatName val="0"/>
          <c:showSerName val="0"/>
          <c:showPercent val="0"/>
          <c:showBubbleSize val="0"/>
        </c:dLbls>
        <c:marker val="1"/>
        <c:smooth val="0"/>
        <c:axId val="150059648"/>
        <c:axId val="150061440"/>
      </c:lineChart>
      <c:catAx>
        <c:axId val="150059648"/>
        <c:scaling>
          <c:orientation val="minMax"/>
        </c:scaling>
        <c:delete val="0"/>
        <c:axPos val="b"/>
        <c:numFmt formatCode="General" sourceLinked="1"/>
        <c:majorTickMark val="out"/>
        <c:minorTickMark val="none"/>
        <c:tickLblPos val="nextTo"/>
        <c:crossAx val="150061440"/>
        <c:crosses val="autoZero"/>
        <c:auto val="1"/>
        <c:lblAlgn val="ctr"/>
        <c:lblOffset val="100"/>
        <c:noMultiLvlLbl val="0"/>
      </c:catAx>
      <c:valAx>
        <c:axId val="150061440"/>
        <c:scaling>
          <c:orientation val="minMax"/>
        </c:scaling>
        <c:delete val="0"/>
        <c:axPos val="l"/>
        <c:majorGridlines>
          <c:spPr>
            <a:ln>
              <a:noFill/>
            </a:ln>
          </c:spPr>
        </c:majorGridlines>
        <c:numFmt formatCode="0%" sourceLinked="0"/>
        <c:majorTickMark val="out"/>
        <c:minorTickMark val="none"/>
        <c:tickLblPos val="nextTo"/>
        <c:crossAx val="150059648"/>
        <c:crosses val="autoZero"/>
        <c:crossBetween val="between"/>
      </c:valAx>
      <c:spPr>
        <a:noFill/>
        <a:ln>
          <a:noFill/>
        </a:ln>
      </c:spPr>
    </c:plotArea>
    <c:legend>
      <c:legendPos val="b"/>
      <c:layout>
        <c:manualLayout>
          <c:xMode val="edge"/>
          <c:yMode val="edge"/>
          <c:x val="2.3040155069494927E-2"/>
          <c:y val="0.82078311172714691"/>
          <c:w val="0.9569603620842061"/>
          <c:h val="0.14292158165610436"/>
        </c:manualLayout>
      </c:layout>
      <c:overlay val="0"/>
    </c:legend>
    <c:plotVisOnly val="1"/>
    <c:dispBlanksAs val="gap"/>
    <c:showDLblsOverMax val="0"/>
  </c:chart>
  <c:spPr>
    <a:noFill/>
    <a:ln>
      <a:noFill/>
    </a:ln>
  </c:spPr>
  <c:txPr>
    <a:bodyPr/>
    <a:lstStyle/>
    <a:p>
      <a:pPr>
        <a:defRPr sz="1000">
          <a:solidFill>
            <a:srgbClr val="767676"/>
          </a:solidFill>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0.18664</cdr:x>
      <cdr:y>0.38052</cdr:y>
    </cdr:from>
    <cdr:to>
      <cdr:x>0.40955</cdr:x>
      <cdr:y>0.57868</cdr:y>
    </cdr:to>
    <cdr:sp macro="" textlink="">
      <cdr:nvSpPr>
        <cdr:cNvPr id="3" name="TextBox 2"/>
        <cdr:cNvSpPr txBox="1"/>
      </cdr:nvSpPr>
      <cdr:spPr>
        <a:xfrm xmlns:a="http://schemas.openxmlformats.org/drawingml/2006/main">
          <a:off x="736003" y="935104"/>
          <a:ext cx="879013" cy="4869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dirty="0">
              <a:solidFill>
                <a:srgbClr val="767676"/>
              </a:solidFill>
              <a:latin typeface="Arial" panose="020B0604020202020204" pitchFamily="34" charset="0"/>
              <a:cs typeface="Arial" panose="020B0604020202020204" pitchFamily="34" charset="0"/>
            </a:rPr>
            <a:t>Female  </a:t>
          </a:r>
        </a:p>
        <a:p xmlns:a="http://schemas.openxmlformats.org/drawingml/2006/main">
          <a:pPr algn="ctr"/>
          <a:r>
            <a:rPr lang="en-GB" sz="1000" b="1" dirty="0">
              <a:solidFill>
                <a:srgbClr val="767676"/>
              </a:solidFill>
              <a:latin typeface="Arial" panose="020B0604020202020204" pitchFamily="34" charset="0"/>
              <a:cs typeface="Arial" panose="020B0604020202020204" pitchFamily="34" charset="0"/>
            </a:rPr>
            <a:t>(n= 2,837 )</a:t>
          </a:r>
        </a:p>
        <a:p xmlns:a="http://schemas.openxmlformats.org/drawingml/2006/main">
          <a:pPr algn="ctr"/>
          <a:endParaRPr lang="en-GB" sz="1000" b="1" dirty="0">
            <a:solidFill>
              <a:srgbClr val="767676"/>
            </a:solidFill>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0.41042</cdr:x>
      <cdr:y>0.33334</cdr:y>
    </cdr:from>
    <cdr:to>
      <cdr:x>0.63333</cdr:x>
      <cdr:y>0.54167</cdr:y>
    </cdr:to>
    <cdr:sp macro="" textlink="">
      <cdr:nvSpPr>
        <cdr:cNvPr id="3" name="TextBox 2"/>
        <cdr:cNvSpPr txBox="1"/>
      </cdr:nvSpPr>
      <cdr:spPr>
        <a:xfrm xmlns:a="http://schemas.openxmlformats.org/drawingml/2006/main">
          <a:off x="1876440" y="914409"/>
          <a:ext cx="1019145" cy="571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Female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(n=670)</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0.15834</cdr:x>
      <cdr:y>0.29304</cdr:y>
    </cdr:from>
    <cdr:to>
      <cdr:x>0.38125</cdr:x>
      <cdr:y>0.51891</cdr:y>
    </cdr:to>
    <cdr:sp macro="" textlink="">
      <cdr:nvSpPr>
        <cdr:cNvPr id="3" name="TextBox 2"/>
        <cdr:cNvSpPr txBox="1"/>
      </cdr:nvSpPr>
      <cdr:spPr>
        <a:xfrm xmlns:a="http://schemas.openxmlformats.org/drawingml/2006/main">
          <a:off x="684659" y="659165"/>
          <a:ext cx="963860" cy="5080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solidFill>
                <a:srgbClr val="767676"/>
              </a:solidFill>
              <a:latin typeface="Arial" panose="020B0604020202020204" pitchFamily="34" charset="0"/>
              <a:cs typeface="Arial" panose="020B0604020202020204" pitchFamily="34" charset="0"/>
            </a:rPr>
            <a:t>Male  </a:t>
          </a:r>
        </a:p>
        <a:p xmlns:a="http://schemas.openxmlformats.org/drawingml/2006/main">
          <a:pPr algn="ctr"/>
          <a:r>
            <a:rPr lang="en-GB" sz="1200" b="1" dirty="0">
              <a:solidFill>
                <a:srgbClr val="767676"/>
              </a:solidFill>
              <a:latin typeface="Arial" panose="020B0604020202020204" pitchFamily="34" charset="0"/>
              <a:cs typeface="Arial" panose="020B0604020202020204" pitchFamily="34" charset="0"/>
            </a:rPr>
            <a:t>(n= 6,424)</a:t>
          </a:r>
        </a:p>
      </cdr:txBody>
    </cdr:sp>
  </cdr:relSizeAnchor>
</c:userShapes>
</file>

<file path=ppt/drawings/drawing12.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0.58888</cdr:x>
      <cdr:y>0.33424</cdr:y>
    </cdr:from>
    <cdr:to>
      <cdr:x>0.81179</cdr:x>
      <cdr:y>0.52038</cdr:y>
    </cdr:to>
    <cdr:sp macro="" textlink="">
      <cdr:nvSpPr>
        <cdr:cNvPr id="3" name="TextBox 2"/>
        <cdr:cNvSpPr txBox="1"/>
      </cdr:nvSpPr>
      <cdr:spPr>
        <a:xfrm xmlns:a="http://schemas.openxmlformats.org/drawingml/2006/main">
          <a:off x="2647173" y="848216"/>
          <a:ext cx="1002038" cy="472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solidFill>
                <a:srgbClr val="767676"/>
              </a:solidFill>
              <a:latin typeface="Arial" panose="020B0604020202020204" pitchFamily="34" charset="0"/>
              <a:cs typeface="Arial" panose="020B0604020202020204" pitchFamily="34" charset="0"/>
            </a:rPr>
            <a:t>Female  </a:t>
          </a:r>
        </a:p>
        <a:p xmlns:a="http://schemas.openxmlformats.org/drawingml/2006/main">
          <a:pPr algn="ctr"/>
          <a:r>
            <a:rPr lang="en-GB" sz="1200" b="1" dirty="0">
              <a:solidFill>
                <a:srgbClr val="767676"/>
              </a:solidFill>
              <a:latin typeface="Arial" panose="020B0604020202020204" pitchFamily="34" charset="0"/>
              <a:cs typeface="Arial" panose="020B0604020202020204" pitchFamily="34" charset="0"/>
            </a:rPr>
            <a:t>(n= 2,071)</a:t>
          </a:r>
        </a:p>
      </cdr:txBody>
    </cdr:sp>
  </cdr:relSizeAnchor>
</c:userShapes>
</file>

<file path=ppt/drawings/drawing2.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0.16042</cdr:x>
      <cdr:y>0.34382</cdr:y>
    </cdr:from>
    <cdr:to>
      <cdr:x>0.38333</cdr:x>
      <cdr:y>0.55216</cdr:y>
    </cdr:to>
    <cdr:sp macro="" textlink="">
      <cdr:nvSpPr>
        <cdr:cNvPr id="3" name="TextBox 2"/>
        <cdr:cNvSpPr txBox="1"/>
      </cdr:nvSpPr>
      <cdr:spPr>
        <a:xfrm xmlns:a="http://schemas.openxmlformats.org/drawingml/2006/main">
          <a:off x="733425" y="949722"/>
          <a:ext cx="1019175" cy="5754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dirty="0">
              <a:solidFill>
                <a:srgbClr val="767676"/>
              </a:solidFill>
              <a:latin typeface="Arial" panose="020B0604020202020204" pitchFamily="34" charset="0"/>
              <a:cs typeface="Arial" panose="020B0604020202020204" pitchFamily="34" charset="0"/>
            </a:rPr>
            <a:t>Male  </a:t>
          </a:r>
        </a:p>
        <a:p xmlns:a="http://schemas.openxmlformats.org/drawingml/2006/main">
          <a:pPr algn="ctr"/>
          <a:r>
            <a:rPr lang="en-GB" sz="1000" b="1" dirty="0">
              <a:solidFill>
                <a:srgbClr val="767676"/>
              </a:solidFill>
              <a:latin typeface="Arial" panose="020B0604020202020204" pitchFamily="34" charset="0"/>
              <a:cs typeface="Arial" panose="020B0604020202020204" pitchFamily="34" charset="0"/>
            </a:rPr>
            <a:t>(n= 4,555 )</a:t>
          </a:r>
        </a:p>
        <a:p xmlns:a="http://schemas.openxmlformats.org/drawingml/2006/main">
          <a:pPr algn="ctr"/>
          <a:endParaRPr lang="en-GB" sz="1000" b="1" dirty="0">
            <a:solidFill>
              <a:srgbClr val="767676"/>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0.21875</cdr:x>
      <cdr:y>0.34028</cdr:y>
    </cdr:from>
    <cdr:to>
      <cdr:x>0.44166</cdr:x>
      <cdr:y>0.54861</cdr:y>
    </cdr:to>
    <cdr:sp macro="" textlink="">
      <cdr:nvSpPr>
        <cdr:cNvPr id="3" name="TextBox 2"/>
        <cdr:cNvSpPr txBox="1"/>
      </cdr:nvSpPr>
      <cdr:spPr>
        <a:xfrm xmlns:a="http://schemas.openxmlformats.org/drawingml/2006/main">
          <a:off x="1000140" y="933459"/>
          <a:ext cx="1019145" cy="571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(n=4,171)</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0.35834</cdr:x>
      <cdr:y>0.35764</cdr:y>
    </cdr:from>
    <cdr:to>
      <cdr:x>0.58125</cdr:x>
      <cdr:y>0.56597</cdr:y>
    </cdr:to>
    <cdr:sp macro="" textlink="">
      <cdr:nvSpPr>
        <cdr:cNvPr id="3" name="TextBox 2"/>
        <cdr:cNvSpPr txBox="1"/>
      </cdr:nvSpPr>
      <cdr:spPr>
        <a:xfrm xmlns:a="http://schemas.openxmlformats.org/drawingml/2006/main">
          <a:off x="1638315" y="981084"/>
          <a:ext cx="1019145" cy="571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Female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(n=597)</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0.2273</cdr:x>
      <cdr:y>0.35779</cdr:y>
    </cdr:from>
    <cdr:to>
      <cdr:x>0.45021</cdr:x>
      <cdr:y>0.56612</cdr:y>
    </cdr:to>
    <cdr:sp macro="" textlink="">
      <cdr:nvSpPr>
        <cdr:cNvPr id="3" name="TextBox 2"/>
        <cdr:cNvSpPr txBox="1"/>
      </cdr:nvSpPr>
      <cdr:spPr>
        <a:xfrm xmlns:a="http://schemas.openxmlformats.org/drawingml/2006/main">
          <a:off x="1021889" y="961042"/>
          <a:ext cx="1002159" cy="5595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(n=953)</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0.36701</cdr:x>
      <cdr:y>0.37248</cdr:y>
    </cdr:from>
    <cdr:to>
      <cdr:x>0.58992</cdr:x>
      <cdr:y>0.58082</cdr:y>
    </cdr:to>
    <cdr:sp macro="" textlink="">
      <cdr:nvSpPr>
        <cdr:cNvPr id="3" name="TextBox 2"/>
        <cdr:cNvSpPr txBox="1"/>
      </cdr:nvSpPr>
      <cdr:spPr>
        <a:xfrm xmlns:a="http://schemas.openxmlformats.org/drawingml/2006/main">
          <a:off x="1590590" y="968582"/>
          <a:ext cx="966065" cy="541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Female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(n=16)</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0.29792</cdr:x>
      <cdr:y>0.34028</cdr:y>
    </cdr:from>
    <cdr:to>
      <cdr:x>0.52083</cdr:x>
      <cdr:y>0.54861</cdr:y>
    </cdr:to>
    <cdr:sp macro="" textlink="">
      <cdr:nvSpPr>
        <cdr:cNvPr id="3" name="TextBox 2"/>
        <cdr:cNvSpPr txBox="1"/>
      </cdr:nvSpPr>
      <cdr:spPr>
        <a:xfrm xmlns:a="http://schemas.openxmlformats.org/drawingml/2006/main">
          <a:off x="1362090" y="933459"/>
          <a:ext cx="1019145" cy="571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(n=1,075)</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0.32292</cdr:x>
      <cdr:y>0.33681</cdr:y>
    </cdr:from>
    <cdr:to>
      <cdr:x>0.54583</cdr:x>
      <cdr:y>0.54514</cdr:y>
    </cdr:to>
    <cdr:sp macro="" textlink="">
      <cdr:nvSpPr>
        <cdr:cNvPr id="3" name="TextBox 2"/>
        <cdr:cNvSpPr txBox="1"/>
      </cdr:nvSpPr>
      <cdr:spPr>
        <a:xfrm xmlns:a="http://schemas.openxmlformats.org/drawingml/2006/main">
          <a:off x="1476390" y="923934"/>
          <a:ext cx="1019145" cy="571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Female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(n=778)</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0.41458</cdr:x>
      <cdr:y>0.39236</cdr:y>
    </cdr:from>
    <cdr:to>
      <cdr:x>0.575</cdr:x>
      <cdr:y>0.52778</cdr:y>
    </cdr:to>
    <cdr:sp macro="" textlink="">
      <cdr:nvSpPr>
        <cdr:cNvPr id="2" name="TextBox 1"/>
        <cdr:cNvSpPr txBox="1"/>
      </cdr:nvSpPr>
      <cdr:spPr>
        <a:xfrm xmlns:a="http://schemas.openxmlformats.org/drawingml/2006/main">
          <a:off x="1895475" y="1076325"/>
          <a:ext cx="7334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0.17292</cdr:x>
      <cdr:y>0.32986</cdr:y>
    </cdr:from>
    <cdr:to>
      <cdr:x>0.39583</cdr:x>
      <cdr:y>0.53819</cdr:y>
    </cdr:to>
    <cdr:sp macro="" textlink="">
      <cdr:nvSpPr>
        <cdr:cNvPr id="3" name="TextBox 2"/>
        <cdr:cNvSpPr txBox="1"/>
      </cdr:nvSpPr>
      <cdr:spPr>
        <a:xfrm xmlns:a="http://schemas.openxmlformats.org/drawingml/2006/main">
          <a:off x="790590" y="904884"/>
          <a:ext cx="1019145" cy="571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Male  </a:t>
          </a:r>
        </a:p>
        <a:p xmlns:a="http://schemas.openxmlformats.org/drawingml/2006/main">
          <a:pPr algn="ctr"/>
          <a:r>
            <a:rPr lang="en-GB" sz="1000" b="1">
              <a:solidFill>
                <a:srgbClr val="767676"/>
              </a:solidFill>
              <a:latin typeface="Arial" panose="020B0604020202020204" pitchFamily="34" charset="0"/>
              <a:cs typeface="Arial" panose="020B0604020202020204" pitchFamily="34" charset="0"/>
            </a:rPr>
            <a:t>(n=508)</a:t>
          </a:r>
        </a:p>
        <a:p xmlns:a="http://schemas.openxmlformats.org/drawingml/2006/main">
          <a:pPr algn="ctr"/>
          <a:endParaRPr lang="en-GB" sz="1000" b="1">
            <a:solidFill>
              <a:srgbClr val="767676"/>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550B1-D57E-3344-A258-A4489C3A0F92}" type="datetimeFigureOut">
              <a:rPr lang="en-US" smtClean="0"/>
              <a:t>2/15/2019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20516-AA53-C240-9956-211695846ADB}" type="slidenum">
              <a:rPr lang="en-US" smtClean="0"/>
              <a:t>‹#›</a:t>
            </a:fld>
            <a:endParaRPr lang="en-US"/>
          </a:p>
        </p:txBody>
      </p:sp>
    </p:spTree>
    <p:extLst>
      <p:ext uri="{BB962C8B-B14F-4D97-AF65-F5344CB8AC3E}">
        <p14:creationId xmlns:p14="http://schemas.microsoft.com/office/powerpoint/2010/main" val="119991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and investigate the economic</a:t>
            </a:r>
            <a:r>
              <a:rPr lang="en-GB" baseline="0" dirty="0" smtClean="0"/>
              <a:t> </a:t>
            </a:r>
            <a:r>
              <a:rPr lang="en-GB" dirty="0" smtClean="0"/>
              <a:t>impact</a:t>
            </a:r>
            <a:r>
              <a:rPr lang="en-GB" baseline="0" dirty="0" smtClean="0"/>
              <a:t> of </a:t>
            </a:r>
            <a:r>
              <a:rPr lang="en-GB" dirty="0" smtClean="0"/>
              <a:t>increased</a:t>
            </a:r>
            <a:r>
              <a:rPr lang="en-GB" baseline="0" dirty="0" smtClean="0"/>
              <a:t> levels of walking and cycling. </a:t>
            </a:r>
            <a:endParaRPr lang="en-GB" dirty="0"/>
          </a:p>
        </p:txBody>
      </p:sp>
      <p:sp>
        <p:nvSpPr>
          <p:cNvPr id="4" name="Slide Number Placeholder 3"/>
          <p:cNvSpPr>
            <a:spLocks noGrp="1"/>
          </p:cNvSpPr>
          <p:nvPr>
            <p:ph type="sldNum" sz="quarter" idx="10"/>
          </p:nvPr>
        </p:nvSpPr>
        <p:spPr/>
        <p:txBody>
          <a:bodyPr/>
          <a:lstStyle/>
          <a:p>
            <a:fld id="{43920516-AA53-C240-9956-211695846AD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2141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and investigate the economic</a:t>
            </a:r>
            <a:r>
              <a:rPr lang="en-GB" baseline="0" dirty="0" smtClean="0"/>
              <a:t> </a:t>
            </a:r>
            <a:r>
              <a:rPr lang="en-GB" dirty="0" smtClean="0"/>
              <a:t>impact</a:t>
            </a:r>
            <a:r>
              <a:rPr lang="en-GB" baseline="0" dirty="0" smtClean="0"/>
              <a:t> of </a:t>
            </a:r>
            <a:r>
              <a:rPr lang="en-GB" dirty="0" smtClean="0"/>
              <a:t>increased</a:t>
            </a:r>
            <a:r>
              <a:rPr lang="en-GB" baseline="0" dirty="0" smtClean="0"/>
              <a:t> levels of walking and cycling. </a:t>
            </a:r>
            <a:endParaRPr lang="en-GB" dirty="0"/>
          </a:p>
        </p:txBody>
      </p:sp>
      <p:sp>
        <p:nvSpPr>
          <p:cNvPr id="4" name="Slide Number Placeholder 3"/>
          <p:cNvSpPr>
            <a:spLocks noGrp="1"/>
          </p:cNvSpPr>
          <p:nvPr>
            <p:ph type="sldNum" sz="quarter" idx="10"/>
          </p:nvPr>
        </p:nvSpPr>
        <p:spPr/>
        <p:txBody>
          <a:bodyPr/>
          <a:lstStyle/>
          <a:p>
            <a:fld id="{43920516-AA53-C240-9956-211695846AD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2141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4070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30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23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90385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5806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6874934" y="6488668"/>
            <a:ext cx="660758" cy="246221"/>
          </a:xfrm>
          <a:prstGeom prst="rect">
            <a:avLst/>
          </a:prstGeom>
          <a:noFill/>
        </p:spPr>
        <p:txBody>
          <a:bodyPr wrap="none" rtlCol="0">
            <a:spAutoFit/>
          </a:bodyPr>
          <a:lstStyle/>
          <a:p>
            <a:r>
              <a:rPr lang="en-GB" sz="1000" dirty="0" smtClean="0">
                <a:solidFill>
                  <a:schemeClr val="tx1">
                    <a:lumMod val="50000"/>
                    <a:lumOff val="50000"/>
                  </a:schemeClr>
                </a:solidFill>
                <a:latin typeface="Arial" pitchFamily="34" charset="0"/>
                <a:cs typeface="Arial" pitchFamily="34" charset="0"/>
              </a:rPr>
              <a:t>Slide </a:t>
            </a:r>
            <a:fld id="{6E13D522-C3E8-4D98-B602-83E2D495B990}" type="slidenum">
              <a:rPr lang="en-GB" sz="1000" smtClean="0">
                <a:solidFill>
                  <a:schemeClr val="tx1">
                    <a:lumMod val="50000"/>
                    <a:lumOff val="50000"/>
                  </a:schemeClr>
                </a:solidFill>
                <a:latin typeface="Arial" pitchFamily="34" charset="0"/>
                <a:cs typeface="Arial" pitchFamily="34" charset="0"/>
              </a:rPr>
              <a:t>‹#›</a:t>
            </a:fld>
            <a:endParaRPr lang="en-GB" sz="10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0670064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90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5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65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35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98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6874934" y="6488668"/>
            <a:ext cx="660758" cy="246221"/>
          </a:xfrm>
          <a:prstGeom prst="rect">
            <a:avLst/>
          </a:prstGeom>
          <a:noFill/>
        </p:spPr>
        <p:txBody>
          <a:bodyPr wrap="none" rtlCol="0">
            <a:spAutoFit/>
          </a:bodyPr>
          <a:lstStyle/>
          <a:p>
            <a:r>
              <a:rPr lang="en-GB" sz="1000" dirty="0" smtClean="0">
                <a:solidFill>
                  <a:schemeClr val="tx1">
                    <a:lumMod val="50000"/>
                    <a:lumOff val="50000"/>
                  </a:schemeClr>
                </a:solidFill>
                <a:latin typeface="Arial" pitchFamily="34" charset="0"/>
                <a:cs typeface="Arial" pitchFamily="34" charset="0"/>
              </a:rPr>
              <a:t>Slide </a:t>
            </a:r>
            <a:fld id="{6E13D522-C3E8-4D98-B602-83E2D495B990}" type="slidenum">
              <a:rPr lang="en-GB" sz="1000" smtClean="0">
                <a:solidFill>
                  <a:schemeClr val="tx1">
                    <a:lumMod val="50000"/>
                    <a:lumOff val="50000"/>
                  </a:schemeClr>
                </a:solidFill>
                <a:latin typeface="Arial" pitchFamily="34" charset="0"/>
                <a:cs typeface="Arial" pitchFamily="34" charset="0"/>
              </a:rPr>
              <a:t>‹#›</a:t>
            </a:fld>
            <a:endParaRPr lang="en-GB" sz="10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9570544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3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849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85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77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4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75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3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41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03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99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2DA66-B951-3F43-9CAF-63BBC412491F}" type="datetimeFigureOut">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0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E302DA66-B951-3F43-9CAF-63BBC412491F}" type="datetimeFigureOut">
              <a:rPr lang="en-US" smtClean="0">
                <a:solidFill>
                  <a:prstClr val="black">
                    <a:tint val="75000"/>
                  </a:prstClr>
                </a:solidFill>
              </a:rPr>
              <a:pPr/>
              <a:t>2/15/2019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rotWithShape="1">
          <a:blip r:embed="rId14"/>
          <a:srcRect b="20095"/>
          <a:stretch/>
        </p:blipFill>
        <p:spPr>
          <a:xfrm>
            <a:off x="7678016" y="6081636"/>
            <a:ext cx="1332673" cy="639839"/>
          </a:xfrm>
          <a:prstGeom prst="rect">
            <a:avLst/>
          </a:prstGeom>
        </p:spPr>
      </p:pic>
    </p:spTree>
    <p:extLst>
      <p:ext uri="{BB962C8B-B14F-4D97-AF65-F5344CB8AC3E}">
        <p14:creationId xmlns:p14="http://schemas.microsoft.com/office/powerpoint/2010/main" val="3671022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E302DA66-B951-3F43-9CAF-63BBC412491F}" type="datetimeFigureOut">
              <a:rPr lang="en-US" smtClean="0">
                <a:solidFill>
                  <a:prstClr val="black">
                    <a:tint val="75000"/>
                  </a:prstClr>
                </a:solidFill>
              </a:rPr>
              <a:pPr/>
              <a:t>2/15/2019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5DA0ACD0-3F8D-1543-9A08-9C3AC4DE363A}"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rotWithShape="1">
          <a:blip r:embed="rId13"/>
          <a:srcRect b="20095"/>
          <a:stretch/>
        </p:blipFill>
        <p:spPr>
          <a:xfrm>
            <a:off x="7678016" y="6081636"/>
            <a:ext cx="1332673" cy="639839"/>
          </a:xfrm>
          <a:prstGeom prst="rect">
            <a:avLst/>
          </a:prstGeom>
        </p:spPr>
      </p:pic>
    </p:spTree>
    <p:extLst>
      <p:ext uri="{BB962C8B-B14F-4D97-AF65-F5344CB8AC3E}">
        <p14:creationId xmlns:p14="http://schemas.microsoft.com/office/powerpoint/2010/main" val="33826651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publichealth@southwark.gov.uk"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3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4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52.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376" y="341867"/>
            <a:ext cx="8388000" cy="5135129"/>
          </a:xfrm>
          <a:prstGeom prst="rect">
            <a:avLst/>
          </a:prstGeom>
          <a:solidFill>
            <a:srgbClr val="0065BD"/>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7" name="Title 6"/>
          <p:cNvSpPr>
            <a:spLocks noGrp="1"/>
          </p:cNvSpPr>
          <p:nvPr>
            <p:ph type="ctrTitle"/>
          </p:nvPr>
        </p:nvSpPr>
        <p:spPr>
          <a:xfrm>
            <a:off x="719999" y="1566385"/>
            <a:ext cx="7594267" cy="1692771"/>
          </a:xfrm>
        </p:spPr>
        <p:txBody>
          <a:bodyPr>
            <a:normAutofit/>
          </a:bodyPr>
          <a:lstStyle/>
          <a:p>
            <a:r>
              <a:rPr lang="en-GB" dirty="0"/>
              <a:t>Lambeth, Southwark </a:t>
            </a:r>
            <a:r>
              <a:rPr lang="en-GB" dirty="0" smtClean="0"/>
              <a:t>and </a:t>
            </a:r>
            <a:r>
              <a:rPr lang="en-GB" dirty="0"/>
              <a:t>Lewisham Sexual Health Strategy </a:t>
            </a:r>
            <a:r>
              <a:rPr lang="en-GB" dirty="0" smtClean="0"/>
              <a:t>2019-24 </a:t>
            </a:r>
            <a:br>
              <a:rPr lang="en-GB" dirty="0" smtClean="0"/>
            </a:br>
            <a:r>
              <a:rPr lang="en-GB" sz="2400" dirty="0" smtClean="0"/>
              <a:t>Statistical appendix </a:t>
            </a:r>
            <a:endParaRPr lang="en-GB" sz="2400" dirty="0"/>
          </a:p>
        </p:txBody>
      </p:sp>
      <p:sp>
        <p:nvSpPr>
          <p:cNvPr id="12" name="Subtitle 7"/>
          <p:cNvSpPr txBox="1">
            <a:spLocks/>
          </p:cNvSpPr>
          <p:nvPr/>
        </p:nvSpPr>
        <p:spPr>
          <a:xfrm>
            <a:off x="720000" y="4692224"/>
            <a:ext cx="7884448" cy="79377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1134"/>
              </a:spcAft>
              <a:buFont typeface="Arial" panose="020B0604020202020204" pitchFamily="34" charset="0"/>
              <a:buNone/>
              <a:defRPr sz="2600" kern="1200">
                <a:solidFill>
                  <a:srgbClr val="FFFFFF"/>
                </a:solidFill>
                <a:latin typeface="+mj-lt"/>
                <a:ea typeface="+mn-ea"/>
                <a:cs typeface="+mn-cs"/>
              </a:defRPr>
            </a:lvl1pPr>
            <a:lvl2pPr marL="4572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600" dirty="0" smtClean="0">
                <a:latin typeface="Arial" panose="020B0604020202020204" pitchFamily="34" charset="0"/>
                <a:cs typeface="Arial" panose="020B0604020202020204" pitchFamily="34" charset="0"/>
              </a:rPr>
              <a:t>Produced by  Southwark </a:t>
            </a:r>
            <a:r>
              <a:rPr lang="en-GB" sz="1600" dirty="0">
                <a:latin typeface="Arial" panose="020B0604020202020204" pitchFamily="34" charset="0"/>
                <a:cs typeface="Arial" panose="020B0604020202020204" pitchFamily="34" charset="0"/>
              </a:rPr>
              <a:t>Public </a:t>
            </a:r>
            <a:r>
              <a:rPr lang="en-GB" sz="1600" dirty="0" smtClean="0">
                <a:latin typeface="Arial" panose="020B0604020202020204" pitchFamily="34" charset="0"/>
                <a:cs typeface="Arial" panose="020B0604020202020204" pitchFamily="34" charset="0"/>
              </a:rPr>
              <a:t>Health on behalf of Lambeth and Lewisham councils December 2018</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666" t="16173" r="16420" b="16420"/>
          <a:stretch/>
        </p:blipFill>
        <p:spPr>
          <a:xfrm>
            <a:off x="6756401" y="5900494"/>
            <a:ext cx="638111" cy="6428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869" y="6129700"/>
            <a:ext cx="1168400" cy="413614"/>
          </a:xfrm>
          <a:prstGeom prst="rect">
            <a:avLst/>
          </a:prstGeom>
        </p:spPr>
      </p:pic>
    </p:spTree>
    <p:extLst>
      <p:ext uri="{BB962C8B-B14F-4D97-AF65-F5344CB8AC3E}">
        <p14:creationId xmlns:p14="http://schemas.microsoft.com/office/powerpoint/2010/main" val="2455207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16924"/>
            <a:ext cx="8229600" cy="4279075"/>
          </a:xfrm>
        </p:spPr>
        <p:txBody>
          <a:bodyPr>
            <a:normAutofit/>
          </a:bodyPr>
          <a:lstStyle/>
          <a:p>
            <a:pPr marL="0" indent="0" defTabSz="914400">
              <a:spcBef>
                <a:spcPts val="0"/>
              </a:spcBef>
              <a:buNone/>
            </a:pPr>
            <a:r>
              <a:rPr lang="en-US" sz="1800" b="1" dirty="0" smtClean="0"/>
              <a:t>Introduction							 3</a:t>
            </a:r>
            <a:endParaRPr lang="en-US" sz="1800" dirty="0"/>
          </a:p>
          <a:p>
            <a:pPr marL="0" indent="0" defTabSz="914400">
              <a:spcBef>
                <a:spcPts val="0"/>
              </a:spcBef>
              <a:buNone/>
            </a:pPr>
            <a:endParaRPr lang="en-US" sz="1800" b="1" dirty="0" smtClean="0"/>
          </a:p>
          <a:p>
            <a:pPr marL="0" indent="0" defTabSz="914400">
              <a:spcBef>
                <a:spcPts val="0"/>
              </a:spcBef>
              <a:buNone/>
            </a:pPr>
            <a:r>
              <a:rPr lang="en-US" sz="1800" b="1" dirty="0" smtClean="0"/>
              <a:t>Healthy and fulfilling sexual relationships</a:t>
            </a:r>
            <a:r>
              <a:rPr lang="en-US" sz="1800" b="1" dirty="0"/>
              <a:t>				</a:t>
            </a:r>
            <a:r>
              <a:rPr lang="en-US" sz="1800" b="1" dirty="0" smtClean="0"/>
              <a:t> 7</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Good reproductive health across the life course			10</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High quality STI testing and treatment				22</a:t>
            </a:r>
          </a:p>
          <a:p>
            <a:pPr marL="0" indent="0" defTabSz="914400">
              <a:spcBef>
                <a:spcPts val="0"/>
              </a:spcBef>
              <a:buNone/>
            </a:pPr>
            <a:endParaRPr lang="en-US" sz="1800" b="1" dirty="0" smtClean="0"/>
          </a:p>
          <a:p>
            <a:pPr marL="0" indent="0" defTabSz="914400">
              <a:spcBef>
                <a:spcPts val="0"/>
              </a:spcBef>
              <a:buNone/>
            </a:pPr>
            <a:r>
              <a:rPr lang="en-US" sz="1800" b="1" dirty="0" smtClean="0"/>
              <a:t>Living well with HIV						48</a:t>
            </a:r>
            <a:endParaRPr lang="en-US" sz="1800" b="1" dirty="0"/>
          </a:p>
          <a:p>
            <a:pPr marL="0" indent="0" defTabSz="914400">
              <a:spcBef>
                <a:spcPts val="0"/>
              </a:spcBef>
              <a:buNone/>
            </a:pPr>
            <a:endParaRPr lang="en-US" sz="1800" dirty="0"/>
          </a:p>
          <a:p>
            <a:pPr marL="0" indent="0" defTabSz="914400">
              <a:spcBef>
                <a:spcPts val="0"/>
              </a:spcBef>
              <a:buNone/>
            </a:pPr>
            <a:endParaRPr lang="en-US" sz="1800" b="1" dirty="0"/>
          </a:p>
          <a:p>
            <a:pPr marL="0" indent="0" defTabSz="914400">
              <a:spcBef>
                <a:spcPts val="0"/>
              </a:spcBef>
              <a:buNone/>
            </a:pPr>
            <a:endParaRPr lang="en-US" sz="1800" dirty="0" smtClean="0"/>
          </a:p>
          <a:p>
            <a:pPr marL="0" indent="0" defTabSz="914400">
              <a:spcBef>
                <a:spcPts val="0"/>
              </a:spcBef>
              <a:buNone/>
            </a:pPr>
            <a:endParaRPr lang="en-US" sz="1800" dirty="0"/>
          </a:p>
          <a:p>
            <a:pPr marL="0" indent="0" defTabSz="914400">
              <a:spcBef>
                <a:spcPts val="0"/>
              </a:spcBef>
              <a:buNone/>
            </a:pPr>
            <a:endParaRPr lang="en-US" sz="1800" dirty="0"/>
          </a:p>
        </p:txBody>
      </p:sp>
      <p:sp>
        <p:nvSpPr>
          <p:cNvPr id="14" name="Rectangle 13"/>
          <p:cNvSpPr/>
          <p:nvPr/>
        </p:nvSpPr>
        <p:spPr>
          <a:xfrm>
            <a:off x="333798" y="2827862"/>
            <a:ext cx="8082069" cy="575734"/>
          </a:xfrm>
          <a:prstGeom prst="rect">
            <a:avLst/>
          </a:prstGeom>
          <a:noFill/>
          <a:ln>
            <a:solidFill>
              <a:srgbClr val="CF007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black"/>
              </a:solidFill>
            </a:endParaRPr>
          </a:p>
        </p:txBody>
      </p:sp>
      <p:sp>
        <p:nvSpPr>
          <p:cNvPr id="6" name="TextBox 5"/>
          <p:cNvSpPr txBox="1"/>
          <p:nvPr/>
        </p:nvSpPr>
        <p:spPr>
          <a:xfrm>
            <a:off x="255942" y="1202357"/>
            <a:ext cx="4403834"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CONTENTS</a:t>
            </a:r>
            <a:endParaRPr lang="en-US" b="1" dirty="0">
              <a:solidFill>
                <a:prstClr val="white">
                  <a:lumMod val="50000"/>
                </a:prstClr>
              </a:solidFill>
              <a:latin typeface="Arial" charset="0"/>
              <a:ea typeface="Arial" charset="0"/>
              <a:cs typeface="Arial" charset="0"/>
            </a:endParaRPr>
          </a:p>
        </p:txBody>
      </p:sp>
    </p:spTree>
    <p:extLst>
      <p:ext uri="{BB962C8B-B14F-4D97-AF65-F5344CB8AC3E}">
        <p14:creationId xmlns:p14="http://schemas.microsoft.com/office/powerpoint/2010/main" val="277517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00" y="187200"/>
            <a:ext cx="8912040" cy="955072"/>
          </a:xfrm>
        </p:spPr>
        <p:txBody>
          <a:bodyPr>
            <a:noAutofit/>
          </a:bodyPr>
          <a:lstStyle/>
          <a:p>
            <a:r>
              <a:rPr lang="en-GB" sz="2400" dirty="0" smtClean="0">
                <a:solidFill>
                  <a:schemeClr val="accent2"/>
                </a:solidFill>
              </a:rPr>
              <a:t>There were almost  2,200 new Come Correct scheme registrations in LSL and 1,400 repeat visits in 2017-18. </a:t>
            </a:r>
            <a:endParaRPr lang="en-US" sz="2400" dirty="0">
              <a:solidFill>
                <a:schemeClr val="accent2"/>
              </a:solidFill>
            </a:endParaRPr>
          </a:p>
        </p:txBody>
      </p:sp>
      <p:sp>
        <p:nvSpPr>
          <p:cNvPr id="4" name="TextBox 3"/>
          <p:cNvSpPr txBox="1"/>
          <p:nvPr/>
        </p:nvSpPr>
        <p:spPr>
          <a:xfrm>
            <a:off x="241200" y="1065600"/>
            <a:ext cx="5932588" cy="369332"/>
          </a:xfrm>
          <a:prstGeom prst="rect">
            <a:avLst/>
          </a:prstGeom>
          <a:noFill/>
        </p:spPr>
        <p:txBody>
          <a:bodyPr wrap="square" rtlCol="0">
            <a:spAutoFit/>
          </a:bodyPr>
          <a:lstStyle/>
          <a:p>
            <a:pPr defTabSz="457200"/>
            <a:r>
              <a:rPr lang="en-US" b="1" dirty="0" smtClean="0">
                <a:solidFill>
                  <a:schemeClr val="accent4"/>
                </a:solidFill>
                <a:latin typeface="Arial" charset="0"/>
                <a:ea typeface="Arial" charset="0"/>
                <a:cs typeface="Arial" charset="0"/>
              </a:rPr>
              <a:t>CONTRACEPTION: USER DEPENDENT METHODS</a:t>
            </a:r>
            <a:endParaRPr lang="en-US" b="1" dirty="0">
              <a:solidFill>
                <a:schemeClr val="accent4"/>
              </a:solidFill>
              <a:latin typeface="Arial" charset="0"/>
              <a:ea typeface="Arial" charset="0"/>
              <a:cs typeface="Arial" charset="0"/>
            </a:endParaRPr>
          </a:p>
        </p:txBody>
      </p:sp>
      <p:sp>
        <p:nvSpPr>
          <p:cNvPr id="5" name="Content Placeholder 4"/>
          <p:cNvSpPr>
            <a:spLocks noGrp="1"/>
          </p:cNvSpPr>
          <p:nvPr>
            <p:ph idx="1"/>
          </p:nvPr>
        </p:nvSpPr>
        <p:spPr>
          <a:xfrm>
            <a:off x="241200" y="1472400"/>
            <a:ext cx="8712968" cy="2042368"/>
          </a:xfrm>
        </p:spPr>
        <p:txBody>
          <a:bodyPr numCol="1">
            <a:noAutofit/>
          </a:bodyPr>
          <a:lstStyle/>
          <a:p>
            <a:pPr marL="0" indent="0" defTabSz="914400">
              <a:spcBef>
                <a:spcPts val="0"/>
              </a:spcBef>
              <a:buNone/>
            </a:pPr>
            <a:r>
              <a:rPr lang="en-US" sz="1400" b="1" dirty="0" smtClean="0"/>
              <a:t>User dependent methods of contraception (e.g. pill, patch or condom) remain popular; almost two-thirds of women in LSL said this was their </a:t>
            </a:r>
            <a:r>
              <a:rPr lang="en-US" sz="1400" b="1" dirty="0"/>
              <a:t>last main method of </a:t>
            </a:r>
            <a:r>
              <a:rPr lang="en-US" sz="1400" b="1" dirty="0" smtClean="0"/>
              <a:t>contraception.</a:t>
            </a:r>
          </a:p>
          <a:p>
            <a:pPr defTabSz="914400">
              <a:spcBef>
                <a:spcPts val="0"/>
              </a:spcBef>
              <a:buFont typeface="Wingdings" charset="2"/>
              <a:buChar char="§"/>
            </a:pPr>
            <a:r>
              <a:rPr lang="en-GB" sz="1400" dirty="0" smtClean="0"/>
              <a:t>Young people aged under 25 can register for the Come Correct (or </a:t>
            </a:r>
            <a:r>
              <a:rPr lang="en-GB" sz="1400" dirty="0" err="1" smtClean="0"/>
              <a:t>CCard</a:t>
            </a:r>
            <a:r>
              <a:rPr lang="en-GB" sz="1400" dirty="0" smtClean="0"/>
              <a:t>) scheme to collect </a:t>
            </a:r>
            <a:r>
              <a:rPr lang="en-GB" sz="1400" dirty="0"/>
              <a:t>condoms or get advice from any o</a:t>
            </a:r>
            <a:r>
              <a:rPr lang="en-GB" sz="1400" dirty="0" smtClean="0"/>
              <a:t>utlet </a:t>
            </a:r>
            <a:r>
              <a:rPr lang="en-GB" sz="1400" dirty="0"/>
              <a:t>displaying the Come Correct </a:t>
            </a:r>
            <a:r>
              <a:rPr lang="en-GB" sz="1400" dirty="0" smtClean="0"/>
              <a:t>logo across LSL.</a:t>
            </a:r>
            <a:r>
              <a:rPr lang="en-GB" sz="1400" dirty="0"/>
              <a:t> </a:t>
            </a:r>
            <a:endParaRPr lang="en-GB" sz="1400" dirty="0" smtClean="0"/>
          </a:p>
          <a:p>
            <a:pPr defTabSz="914400">
              <a:spcBef>
                <a:spcPts val="0"/>
              </a:spcBef>
              <a:buFont typeface="Wingdings" charset="2"/>
              <a:buChar char="§"/>
            </a:pPr>
            <a:r>
              <a:rPr lang="en-GB" sz="1400" dirty="0" smtClean="0"/>
              <a:t>In 2017-18, there were just under 2,200 new </a:t>
            </a:r>
            <a:r>
              <a:rPr lang="en-GB" sz="1400" dirty="0" err="1" smtClean="0"/>
              <a:t>CCard</a:t>
            </a:r>
            <a:r>
              <a:rPr lang="en-GB" sz="1400" dirty="0" smtClean="0"/>
              <a:t> registrations and 1,400 repeat visits.</a:t>
            </a:r>
          </a:p>
          <a:p>
            <a:pPr defTabSz="914400">
              <a:spcBef>
                <a:spcPts val="0"/>
              </a:spcBef>
              <a:buFont typeface="Wingdings" charset="2"/>
              <a:buChar char="§"/>
            </a:pPr>
            <a:r>
              <a:rPr lang="en-GB" sz="1400" dirty="0" smtClean="0"/>
              <a:t>Lambeth had the highest use of the </a:t>
            </a:r>
            <a:r>
              <a:rPr lang="en-GB" sz="1400" dirty="0" err="1" smtClean="0"/>
              <a:t>CCard</a:t>
            </a:r>
            <a:r>
              <a:rPr lang="en-GB" sz="1400" dirty="0" smtClean="0"/>
              <a:t> scheme. New </a:t>
            </a:r>
            <a:r>
              <a:rPr lang="en-GB" sz="1400" dirty="0" err="1" smtClean="0"/>
              <a:t>CCard</a:t>
            </a:r>
            <a:r>
              <a:rPr lang="en-GB" sz="1400" dirty="0" smtClean="0"/>
              <a:t> registrations increased in Lambeth in 2016-17 but decreased again in 2017-18, as have repeat visits. </a:t>
            </a:r>
          </a:p>
          <a:p>
            <a:pPr defTabSz="914400">
              <a:spcBef>
                <a:spcPts val="0"/>
              </a:spcBef>
              <a:buFont typeface="Wingdings" charset="2"/>
              <a:buChar char="§"/>
            </a:pPr>
            <a:r>
              <a:rPr lang="en-GB" sz="1400" dirty="0" smtClean="0"/>
              <a:t>There was an increase in registration in Southwark in 2017-18, but it remains the lowest across LSL. </a:t>
            </a:r>
          </a:p>
          <a:p>
            <a:pPr defTabSz="914400">
              <a:spcBef>
                <a:spcPts val="0"/>
              </a:spcBef>
              <a:buFont typeface="Wingdings" charset="2"/>
              <a:buChar char="§"/>
            </a:pPr>
            <a:r>
              <a:rPr lang="en-GB" sz="1400" dirty="0" smtClean="0"/>
              <a:t>The scheme was introduced in Lewisham in 2016-17, and since then there has been an increase in both new registrations and repeat use. </a:t>
            </a:r>
            <a:endParaRPr lang="en-US" sz="1400" dirty="0" smtClean="0"/>
          </a:p>
        </p:txBody>
      </p:sp>
      <p:sp>
        <p:nvSpPr>
          <p:cNvPr id="15" name="TextBox 14"/>
          <p:cNvSpPr txBox="1"/>
          <p:nvPr/>
        </p:nvSpPr>
        <p:spPr>
          <a:xfrm>
            <a:off x="231960" y="6196369"/>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NHS Digital, Sexual and Reproductive Health Services, England – 2016-17</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Come Correct data, London Borough of Lambeth</a:t>
            </a:r>
          </a:p>
        </p:txBody>
      </p:sp>
      <p:graphicFrame>
        <p:nvGraphicFramePr>
          <p:cNvPr id="6" name="Chart 5"/>
          <p:cNvGraphicFramePr>
            <a:graphicFrameLocks/>
          </p:cNvGraphicFramePr>
          <p:nvPr>
            <p:extLst>
              <p:ext uri="{D42A27DB-BD31-4B8C-83A1-F6EECF244321}">
                <p14:modId xmlns:p14="http://schemas.microsoft.com/office/powerpoint/2010/main" val="1800769416"/>
              </p:ext>
            </p:extLst>
          </p:nvPr>
        </p:nvGraphicFramePr>
        <p:xfrm>
          <a:off x="530679" y="4049486"/>
          <a:ext cx="3541789" cy="1894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295621807"/>
              </p:ext>
            </p:extLst>
          </p:nvPr>
        </p:nvGraphicFramePr>
        <p:xfrm>
          <a:off x="4671623" y="4049486"/>
          <a:ext cx="3542400" cy="18936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530679" y="3950999"/>
            <a:ext cx="3306535"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671623" y="3950999"/>
            <a:ext cx="3197228"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0573" y="3690256"/>
            <a:ext cx="3421145"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New C-Card registrations in LSL, 2015-16 to 2017-18 </a:t>
            </a:r>
            <a:endParaRPr lang="en-GB" sz="1000" b="1" dirty="0">
              <a:solidFill>
                <a:srgbClr val="767676"/>
              </a:solidFill>
              <a:latin typeface="Arial" panose="020B0604020202020204" pitchFamily="34" charset="0"/>
              <a:cs typeface="Arial" panose="020B0604020202020204" pitchFamily="34" charset="0"/>
            </a:endParaRPr>
          </a:p>
        </p:txBody>
      </p:sp>
      <p:sp>
        <p:nvSpPr>
          <p:cNvPr id="13" name="TextBox 12"/>
          <p:cNvSpPr txBox="1"/>
          <p:nvPr/>
        </p:nvSpPr>
        <p:spPr>
          <a:xfrm>
            <a:off x="4607607" y="3690256"/>
            <a:ext cx="3192236"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Repeat C-Card visits in LSL, 2015-16 to 2017-18 </a:t>
            </a:r>
            <a:endParaRPr lang="en-GB" sz="1000" b="1" dirty="0">
              <a:solidFill>
                <a:srgbClr val="76767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973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00" y="187200"/>
            <a:ext cx="8912040" cy="955072"/>
          </a:xfrm>
        </p:spPr>
        <p:txBody>
          <a:bodyPr>
            <a:noAutofit/>
          </a:bodyPr>
          <a:lstStyle/>
          <a:p>
            <a:r>
              <a:rPr lang="en-GB" sz="2400" dirty="0" smtClean="0">
                <a:solidFill>
                  <a:schemeClr val="accent2"/>
                </a:solidFill>
              </a:rPr>
              <a:t>LARC prescribing rates are lower in GP than SRH services in Southwark and Lewisham, but similar in Lambeth.</a:t>
            </a:r>
            <a:endParaRPr lang="en-US" sz="2400" dirty="0">
              <a:solidFill>
                <a:schemeClr val="accent2"/>
              </a:solidFill>
            </a:endParaRPr>
          </a:p>
        </p:txBody>
      </p:sp>
      <p:sp>
        <p:nvSpPr>
          <p:cNvPr id="4" name="TextBox 3"/>
          <p:cNvSpPr txBox="1"/>
          <p:nvPr/>
        </p:nvSpPr>
        <p:spPr>
          <a:xfrm>
            <a:off x="241200" y="1065600"/>
            <a:ext cx="4403834" cy="369332"/>
          </a:xfrm>
          <a:prstGeom prst="rect">
            <a:avLst/>
          </a:prstGeom>
          <a:noFill/>
        </p:spPr>
        <p:txBody>
          <a:bodyPr wrap="square" rtlCol="0">
            <a:spAutoFit/>
          </a:bodyPr>
          <a:lstStyle/>
          <a:p>
            <a:r>
              <a:rPr lang="en-US" b="1" dirty="0" smtClean="0">
                <a:solidFill>
                  <a:srgbClr val="878787"/>
                </a:solidFill>
                <a:latin typeface="Arial" charset="0"/>
                <a:ea typeface="Arial" charset="0"/>
                <a:cs typeface="Arial" charset="0"/>
              </a:rPr>
              <a:t>CONTRACEPTION: LARC</a:t>
            </a:r>
            <a:endParaRPr lang="en-US" b="1" dirty="0">
              <a:solidFill>
                <a:srgbClr val="878787"/>
              </a:solidFill>
              <a:latin typeface="Arial" charset="0"/>
              <a:ea typeface="Arial" charset="0"/>
              <a:cs typeface="Arial" charset="0"/>
            </a:endParaRPr>
          </a:p>
        </p:txBody>
      </p:sp>
      <p:sp>
        <p:nvSpPr>
          <p:cNvPr id="5" name="Content Placeholder 4"/>
          <p:cNvSpPr>
            <a:spLocks noGrp="1"/>
          </p:cNvSpPr>
          <p:nvPr>
            <p:ph idx="1"/>
          </p:nvPr>
        </p:nvSpPr>
        <p:spPr>
          <a:xfrm>
            <a:off x="241200" y="1472400"/>
            <a:ext cx="4566013" cy="4656113"/>
          </a:xfrm>
        </p:spPr>
        <p:txBody>
          <a:bodyPr numCol="1">
            <a:normAutofit fontScale="92500"/>
          </a:bodyPr>
          <a:lstStyle/>
          <a:p>
            <a:pPr marL="0" indent="0" algn="just" defTabSz="914400">
              <a:spcBef>
                <a:spcPts val="0"/>
              </a:spcBef>
              <a:buNone/>
            </a:pPr>
            <a:r>
              <a:rPr lang="en-GB" sz="1500" b="1" dirty="0"/>
              <a:t>NICE encourages the use of Long Acting Reversible Contraception (LARC</a:t>
            </a:r>
            <a:r>
              <a:rPr lang="en-GB" sz="1500" b="1" dirty="0" smtClean="0"/>
              <a:t>), </a:t>
            </a:r>
            <a:r>
              <a:rPr lang="en-GB" sz="1500" b="1" dirty="0"/>
              <a:t>which </a:t>
            </a:r>
            <a:r>
              <a:rPr lang="en-GB" sz="1500" b="1" dirty="0" smtClean="0"/>
              <a:t>is highly effective as it does </a:t>
            </a:r>
            <a:r>
              <a:rPr lang="en-GB" sz="1500" b="1" dirty="0"/>
              <a:t>not rely on daily </a:t>
            </a:r>
            <a:r>
              <a:rPr lang="en-GB" sz="1500" b="1" dirty="0" smtClean="0"/>
              <a:t>compliance. </a:t>
            </a:r>
          </a:p>
          <a:p>
            <a:pPr defTabSz="914400">
              <a:spcBef>
                <a:spcPts val="0"/>
              </a:spcBef>
              <a:buFont typeface="Wingdings" charset="2"/>
              <a:buChar char="§"/>
            </a:pPr>
            <a:r>
              <a:rPr lang="en-US" sz="1400" dirty="0"/>
              <a:t>LARC is available from GP or Sexual and Reproductive Health (SRH) </a:t>
            </a:r>
            <a:r>
              <a:rPr lang="en-US" sz="1400" dirty="0" smtClean="0"/>
              <a:t>services. Nationally, LARC prescribing is higher in GPs than SRH services. </a:t>
            </a:r>
          </a:p>
          <a:p>
            <a:pPr defTabSz="914400">
              <a:spcBef>
                <a:spcPts val="0"/>
              </a:spcBef>
              <a:buFont typeface="Wingdings" charset="2"/>
              <a:buChar char="§"/>
            </a:pPr>
            <a:r>
              <a:rPr lang="en-US" sz="1400" dirty="0" smtClean="0"/>
              <a:t>In </a:t>
            </a:r>
            <a:r>
              <a:rPr lang="en-US" sz="1400" dirty="0"/>
              <a:t>Southwark and Lewisham </a:t>
            </a:r>
            <a:r>
              <a:rPr lang="en-US" sz="1400" dirty="0" smtClean="0"/>
              <a:t>LARC </a:t>
            </a:r>
            <a:r>
              <a:rPr lang="en-US" sz="1400" dirty="0"/>
              <a:t>prescribing </a:t>
            </a:r>
            <a:r>
              <a:rPr lang="en-US" sz="1400" dirty="0" smtClean="0"/>
              <a:t>rates are higher </a:t>
            </a:r>
            <a:r>
              <a:rPr lang="en-US" sz="1400" dirty="0"/>
              <a:t>in SRH compared to GP </a:t>
            </a:r>
            <a:r>
              <a:rPr lang="en-US" sz="1400" dirty="0" smtClean="0"/>
              <a:t>services. Lambeth </a:t>
            </a:r>
            <a:r>
              <a:rPr lang="en-US" sz="1400" dirty="0"/>
              <a:t>has similar prescribing rates for LARC in GP and SRH.</a:t>
            </a:r>
          </a:p>
          <a:p>
            <a:pPr defTabSz="914400">
              <a:spcBef>
                <a:spcPts val="0"/>
              </a:spcBef>
              <a:buFont typeface="Wingdings" charset="2"/>
              <a:buChar char="§"/>
            </a:pPr>
            <a:r>
              <a:rPr lang="en-US" sz="1400" dirty="0" smtClean="0"/>
              <a:t>This reflects the accessibility of SRH services and the reduced role that GPs play in sexual health in London. </a:t>
            </a:r>
          </a:p>
          <a:p>
            <a:pPr marL="0" indent="0" defTabSz="914400">
              <a:spcBef>
                <a:spcPts val="0"/>
              </a:spcBef>
              <a:buNone/>
            </a:pPr>
            <a:endParaRPr lang="en-US" sz="800" dirty="0" smtClean="0"/>
          </a:p>
          <a:p>
            <a:pPr marL="0" indent="0" defTabSz="914400">
              <a:spcBef>
                <a:spcPts val="0"/>
              </a:spcBef>
              <a:buNone/>
            </a:pPr>
            <a:r>
              <a:rPr lang="en-US" sz="1500" b="1" dirty="0" smtClean="0"/>
              <a:t>Total LARC prescribing in LSL is above average London prescribing, but below England.</a:t>
            </a:r>
          </a:p>
          <a:p>
            <a:pPr defTabSz="914400">
              <a:spcBef>
                <a:spcPts val="0"/>
              </a:spcBef>
              <a:buFont typeface="Wingdings" charset="2"/>
              <a:buChar char="§"/>
            </a:pPr>
            <a:r>
              <a:rPr lang="en-US" sz="1400" dirty="0" smtClean="0"/>
              <a:t>Southwark had the lowest rates of GP-prescribed LARC in 2016 (7 per 1,000). Rates in SRH services are higher (34 per 1,000) and have </a:t>
            </a:r>
            <a:r>
              <a:rPr lang="en-US" sz="1400" dirty="0"/>
              <a:t>remained stable, but total LARC prescribing is lowest in Southwark. </a:t>
            </a:r>
            <a:endParaRPr lang="en-US" sz="1400" dirty="0" smtClean="0"/>
          </a:p>
          <a:p>
            <a:pPr defTabSz="914400">
              <a:spcBef>
                <a:spcPts val="0"/>
              </a:spcBef>
              <a:buFont typeface="Wingdings" charset="2"/>
              <a:buChar char="§"/>
            </a:pPr>
            <a:r>
              <a:rPr lang="en-US" sz="1400" dirty="0" smtClean="0"/>
              <a:t>Rates of LARC prescribing in Lewisham have been broadly stable but low in GPs (12 per 1,000) and have declined in SRH services since 2014.</a:t>
            </a:r>
          </a:p>
          <a:p>
            <a:pPr defTabSz="914400">
              <a:spcBef>
                <a:spcPts val="0"/>
              </a:spcBef>
              <a:buFont typeface="Wingdings" charset="2"/>
              <a:buChar char="§"/>
            </a:pPr>
            <a:r>
              <a:rPr lang="en-US" sz="1400" dirty="0" smtClean="0"/>
              <a:t>Lambeth has had broadly stable LARC prescribing in both GPs and SRH services at around 20 per 1,000. </a:t>
            </a:r>
          </a:p>
          <a:p>
            <a:pPr defTabSz="914400">
              <a:spcBef>
                <a:spcPts val="0"/>
              </a:spcBef>
              <a:buFont typeface="Wingdings" charset="2"/>
              <a:buChar char="§"/>
            </a:pPr>
            <a:endParaRPr lang="en-US" sz="1400" dirty="0" smtClean="0"/>
          </a:p>
          <a:p>
            <a:pPr marL="0" indent="0" defTabSz="914400">
              <a:spcBef>
                <a:spcPts val="0"/>
              </a:spcBef>
              <a:buNone/>
            </a:pPr>
            <a:endParaRPr lang="en-GB" sz="1000" b="1" dirty="0"/>
          </a:p>
          <a:p>
            <a:pPr marL="0" indent="0">
              <a:buNone/>
            </a:pPr>
            <a:endParaRPr lang="en-GB" sz="1600" dirty="0"/>
          </a:p>
        </p:txBody>
      </p:sp>
      <p:graphicFrame>
        <p:nvGraphicFramePr>
          <p:cNvPr id="6" name="Chart 5"/>
          <p:cNvGraphicFramePr>
            <a:graphicFrameLocks/>
          </p:cNvGraphicFramePr>
          <p:nvPr>
            <p:extLst>
              <p:ext uri="{D42A27DB-BD31-4B8C-83A1-F6EECF244321}">
                <p14:modId xmlns:p14="http://schemas.microsoft.com/office/powerpoint/2010/main" val="532689163"/>
              </p:ext>
            </p:extLst>
          </p:nvPr>
        </p:nvGraphicFramePr>
        <p:xfrm>
          <a:off x="5102825" y="1799065"/>
          <a:ext cx="3727859" cy="21391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98451" y="1501087"/>
            <a:ext cx="330200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 GP prescribed LARC per 1,000 in LSL, 2011-16</a:t>
            </a:r>
            <a:endParaRPr lang="en-GB" sz="1000" b="1" dirty="0">
              <a:solidFill>
                <a:srgbClr val="767676"/>
              </a:solidFill>
              <a:latin typeface="Arial" panose="020B0604020202020204" pitchFamily="34" charset="0"/>
              <a:cs typeface="Arial" panose="020B0604020202020204" pitchFamily="34" charset="0"/>
            </a:endParaRPr>
          </a:p>
        </p:txBody>
      </p:sp>
      <p:cxnSp>
        <p:nvCxnSpPr>
          <p:cNvPr id="9" name="Straight Connector 8"/>
          <p:cNvCxnSpPr/>
          <p:nvPr/>
        </p:nvCxnSpPr>
        <p:spPr>
          <a:xfrm flipV="1">
            <a:off x="5125983" y="1747308"/>
            <a:ext cx="3397445" cy="1"/>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61786" y="4242627"/>
            <a:ext cx="3361642"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58833" y="3987439"/>
            <a:ext cx="364246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Total prescribed LARC per 1,000 in LSL, 2014-16</a:t>
            </a:r>
            <a:endParaRPr lang="en-GB" sz="1000" b="1" dirty="0">
              <a:solidFill>
                <a:srgbClr val="767676"/>
              </a:solidFill>
              <a:latin typeface="Arial" panose="020B0604020202020204" pitchFamily="34" charset="0"/>
              <a:cs typeface="Arial" panose="020B0604020202020204" pitchFamily="34" charset="0"/>
            </a:endParaRPr>
          </a:p>
        </p:txBody>
      </p:sp>
      <p:sp>
        <p:nvSpPr>
          <p:cNvPr id="15" name="TextBox 14"/>
          <p:cNvSpPr txBox="1"/>
          <p:nvPr/>
        </p:nvSpPr>
        <p:spPr>
          <a:xfrm>
            <a:off x="128410" y="6304002"/>
            <a:ext cx="6581423" cy="553998"/>
          </a:xfrm>
          <a:prstGeom prst="rect">
            <a:avLst/>
          </a:prstGeom>
          <a:noFill/>
        </p:spPr>
        <p:txBody>
          <a:bodyPr wrap="square" rtlCol="0">
            <a:spAutoFit/>
          </a:bodyPr>
          <a:lstStyle/>
          <a:p>
            <a:r>
              <a:rPr lang="en-US" sz="1000" b="1" dirty="0" smtClean="0">
                <a:solidFill>
                  <a:prstClr val="white">
                    <a:lumMod val="50000"/>
                  </a:prstClr>
                </a:solidFill>
                <a:latin typeface="Arial" charset="0"/>
                <a:ea typeface="Arial" charset="0"/>
                <a:cs typeface="Arial" charset="0"/>
              </a:rPr>
              <a:t>References</a:t>
            </a:r>
          </a:p>
          <a:p>
            <a:pPr marL="228600" indent="-228600">
              <a:buFontTx/>
              <a:buAutoNum type="arabicPeriod"/>
            </a:pPr>
            <a:r>
              <a:rPr lang="en-US" sz="1000" dirty="0" smtClean="0">
                <a:solidFill>
                  <a:prstClr val="white">
                    <a:lumMod val="50000"/>
                  </a:prstClr>
                </a:solidFill>
                <a:latin typeface="Arial" charset="0"/>
                <a:ea typeface="Arial" charset="0"/>
                <a:cs typeface="Arial" charset="0"/>
              </a:rPr>
              <a:t>PHE, Sexual and Reproductive Health Profiles</a:t>
            </a:r>
          </a:p>
          <a:p>
            <a:pPr marL="228600" indent="-228600">
              <a:buFontTx/>
              <a:buAutoNum type="arabicPeriod"/>
            </a:pPr>
            <a:r>
              <a:rPr lang="en-US" sz="1000" dirty="0" smtClean="0">
                <a:solidFill>
                  <a:prstClr val="white">
                    <a:lumMod val="50000"/>
                  </a:prstClr>
                </a:solidFill>
                <a:latin typeface="Arial" charset="0"/>
                <a:ea typeface="Arial" charset="0"/>
                <a:cs typeface="Arial" charset="0"/>
              </a:rPr>
              <a:t>NHS Digital, Sexual and Reproductive Health Services, England – 2016-17</a:t>
            </a:r>
          </a:p>
        </p:txBody>
      </p:sp>
      <p:graphicFrame>
        <p:nvGraphicFramePr>
          <p:cNvPr id="13" name="Chart 12"/>
          <p:cNvGraphicFramePr>
            <a:graphicFrameLocks/>
          </p:cNvGraphicFramePr>
          <p:nvPr>
            <p:extLst>
              <p:ext uri="{D42A27DB-BD31-4B8C-83A1-F6EECF244321}">
                <p14:modId xmlns:p14="http://schemas.microsoft.com/office/powerpoint/2010/main" val="264213542"/>
              </p:ext>
            </p:extLst>
          </p:nvPr>
        </p:nvGraphicFramePr>
        <p:xfrm>
          <a:off x="5081758" y="4347711"/>
          <a:ext cx="3846575" cy="1823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4211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Use of emergency hormonal contraception is a proxy for poor contraceptive access and is high in LSL.</a:t>
            </a:r>
            <a:endParaRPr lang="en-US" sz="2400" dirty="0">
              <a:solidFill>
                <a:schemeClr val="accent2"/>
              </a:solidFill>
            </a:endParaRPr>
          </a:p>
        </p:txBody>
      </p:sp>
      <p:sp>
        <p:nvSpPr>
          <p:cNvPr id="4" name="TextBox 3"/>
          <p:cNvSpPr txBox="1"/>
          <p:nvPr/>
        </p:nvSpPr>
        <p:spPr>
          <a:xfrm>
            <a:off x="240426" y="1066885"/>
            <a:ext cx="8532478" cy="369332"/>
          </a:xfrm>
          <a:prstGeom prst="rect">
            <a:avLst/>
          </a:prstGeom>
          <a:noFill/>
        </p:spPr>
        <p:txBody>
          <a:bodyPr wrap="square" rtlCol="0">
            <a:spAutoFit/>
          </a:bodyPr>
          <a:lstStyle/>
          <a:p>
            <a:r>
              <a:rPr lang="en-US" b="1" dirty="0" smtClean="0">
                <a:solidFill>
                  <a:schemeClr val="accent4"/>
                </a:solidFill>
                <a:latin typeface="Arial" charset="0"/>
                <a:ea typeface="Arial" charset="0"/>
                <a:cs typeface="Arial" charset="0"/>
              </a:rPr>
              <a:t>CONTRACEPTION: EMERGENCY HORMONAL CONTRACEPTION</a:t>
            </a:r>
            <a:endParaRPr lang="en-US" b="1" dirty="0">
              <a:solidFill>
                <a:schemeClr val="accent4"/>
              </a:solidFill>
              <a:latin typeface="Arial" charset="0"/>
              <a:ea typeface="Arial" charset="0"/>
              <a:cs typeface="Arial" charset="0"/>
            </a:endParaRPr>
          </a:p>
        </p:txBody>
      </p:sp>
      <p:sp>
        <p:nvSpPr>
          <p:cNvPr id="5" name="Content Placeholder 4"/>
          <p:cNvSpPr>
            <a:spLocks noGrp="1"/>
          </p:cNvSpPr>
          <p:nvPr>
            <p:ph idx="1"/>
          </p:nvPr>
        </p:nvSpPr>
        <p:spPr>
          <a:xfrm>
            <a:off x="240429" y="1489651"/>
            <a:ext cx="5238364" cy="4919776"/>
          </a:xfrm>
        </p:spPr>
        <p:txBody>
          <a:bodyPr>
            <a:normAutofit fontScale="85000" lnSpcReduction="10000"/>
          </a:bodyPr>
          <a:lstStyle/>
          <a:p>
            <a:pPr marL="0" indent="0" defTabSz="914400">
              <a:spcBef>
                <a:spcPts val="0"/>
              </a:spcBef>
              <a:buNone/>
            </a:pPr>
            <a:r>
              <a:rPr lang="en-US" sz="1600" b="1" dirty="0" smtClean="0"/>
              <a:t>Emergency hormonal contraception (EHC) is an important way (and often the last option) to prevent unwanted pregnancy.  It is available in SRH services and pharmacies.</a:t>
            </a:r>
          </a:p>
          <a:p>
            <a:pPr defTabSz="914400">
              <a:spcBef>
                <a:spcPts val="0"/>
              </a:spcBef>
              <a:buFont typeface="Wingdings" charset="2"/>
              <a:buChar char="§"/>
            </a:pPr>
            <a:r>
              <a:rPr lang="en-US" sz="1500" dirty="0" smtClean="0"/>
              <a:t>Rates of women provided with EHC in SRH in LSL are above the London and national averages. With 16 women per 1,000 provided with emergency contraceptives by SRH in Southwark in 2016-17, this is among the highest in the country.</a:t>
            </a:r>
          </a:p>
          <a:p>
            <a:pPr defTabSz="914400">
              <a:spcBef>
                <a:spcPts val="0"/>
              </a:spcBef>
              <a:buFont typeface="Wingdings" charset="2"/>
              <a:buChar char="§"/>
            </a:pPr>
            <a:r>
              <a:rPr lang="en-US" sz="1500" dirty="0" smtClean="0"/>
              <a:t>With only three time points, it’s difficult to define a trend, but rates of women provided with EHC have declined slightly in </a:t>
            </a:r>
            <a:r>
              <a:rPr lang="en-US" sz="1500" dirty="0" err="1" smtClean="0"/>
              <a:t>Lewisham</a:t>
            </a:r>
            <a:r>
              <a:rPr lang="en-US" sz="1500" dirty="0" smtClean="0"/>
              <a:t> while remaining stable in Southwark and Lambeth.</a:t>
            </a:r>
          </a:p>
          <a:p>
            <a:pPr defTabSz="914400">
              <a:spcBef>
                <a:spcPts val="0"/>
              </a:spcBef>
              <a:buFont typeface="Wingdings" charset="2"/>
              <a:buChar char="§"/>
            </a:pPr>
            <a:r>
              <a:rPr lang="en-US" sz="1500" dirty="0" smtClean="0"/>
              <a:t>EHC is also available from community pharmacies across LSL, and is highly accessed (e.g. &gt;10,000 supplies made in Lambeth pharmacies in 2016/17).</a:t>
            </a:r>
          </a:p>
          <a:p>
            <a:pPr marL="0" lvl="1" indent="0" defTabSz="914400">
              <a:spcBef>
                <a:spcPts val="0"/>
              </a:spcBef>
              <a:buNone/>
            </a:pPr>
            <a:endParaRPr lang="en-GB" sz="1500" dirty="0" smtClean="0"/>
          </a:p>
          <a:p>
            <a:pPr marL="0" lvl="1" indent="0" defTabSz="914400">
              <a:spcBef>
                <a:spcPts val="0"/>
              </a:spcBef>
              <a:buNone/>
            </a:pPr>
            <a:r>
              <a:rPr lang="en-GB" sz="1600" b="1" dirty="0" smtClean="0"/>
              <a:t>EHC </a:t>
            </a:r>
            <a:r>
              <a:rPr lang="en-GB" sz="1600" b="1" dirty="0"/>
              <a:t>use (and especially repeat use) is an indicator of unmet reproductive health needs and a major missed opportunity for intervention</a:t>
            </a:r>
            <a:r>
              <a:rPr lang="en-GB" sz="1600" b="1" dirty="0" smtClean="0"/>
              <a:t>.</a:t>
            </a:r>
            <a:endParaRPr lang="en-US" sz="1600" b="1" dirty="0" smtClean="0"/>
          </a:p>
          <a:p>
            <a:pPr defTabSz="914400">
              <a:spcBef>
                <a:spcPts val="0"/>
              </a:spcBef>
              <a:buFont typeface="Wingdings" charset="2"/>
              <a:buChar char="§"/>
            </a:pPr>
            <a:r>
              <a:rPr lang="en-US" sz="1500" dirty="0" smtClean="0"/>
              <a:t>Repeat EHC use is high in SRH - </a:t>
            </a:r>
            <a:r>
              <a:rPr lang="en-GB" sz="1500" dirty="0" smtClean="0"/>
              <a:t>90% of women using EHC in Lambeth and Southwark pharmacies in 2017/18 self-declared </a:t>
            </a:r>
            <a:r>
              <a:rPr lang="en-GB" sz="1500" dirty="0"/>
              <a:t>previous </a:t>
            </a:r>
            <a:r>
              <a:rPr lang="en-GB" sz="1500" dirty="0" smtClean="0"/>
              <a:t>use, with 60</a:t>
            </a:r>
            <a:r>
              <a:rPr lang="en-GB" sz="1500" dirty="0"/>
              <a:t>% </a:t>
            </a:r>
            <a:r>
              <a:rPr lang="en-GB" sz="1500" dirty="0" smtClean="0"/>
              <a:t>using EHC </a:t>
            </a:r>
            <a:r>
              <a:rPr lang="en-GB" sz="1500" dirty="0"/>
              <a:t>within the last 6 months (</a:t>
            </a:r>
            <a:r>
              <a:rPr lang="en-GB" sz="1500" dirty="0" smtClean="0"/>
              <a:t>Southwark). </a:t>
            </a:r>
          </a:p>
          <a:p>
            <a:pPr defTabSz="914400">
              <a:spcBef>
                <a:spcPts val="0"/>
              </a:spcBef>
              <a:buFont typeface="Wingdings" charset="2"/>
              <a:buChar char="§"/>
            </a:pPr>
            <a:r>
              <a:rPr lang="en-GB" sz="1500" dirty="0" smtClean="0"/>
              <a:t>This compares to approximately 15% repeat use in Brook young people’s clinics.</a:t>
            </a:r>
            <a:endParaRPr lang="en-US" sz="1500" dirty="0"/>
          </a:p>
          <a:p>
            <a:pPr marL="342900" lvl="1" indent="-342900" defTabSz="914400">
              <a:spcBef>
                <a:spcPts val="0"/>
              </a:spcBef>
              <a:buFont typeface="Wingdings" charset="2"/>
              <a:buChar char="§"/>
            </a:pPr>
            <a:r>
              <a:rPr lang="en-GB" sz="1500" dirty="0" smtClean="0"/>
              <a:t>EHC use (and especially repeat use) is </a:t>
            </a:r>
            <a:r>
              <a:rPr lang="en-GB" sz="1500" dirty="0"/>
              <a:t>an indicator of </a:t>
            </a:r>
            <a:r>
              <a:rPr lang="en-GB" sz="1500" dirty="0" smtClean="0"/>
              <a:t>unmet reproductive health needs and a </a:t>
            </a:r>
            <a:r>
              <a:rPr lang="en-GB" sz="1500" dirty="0"/>
              <a:t>major missed opportunity for </a:t>
            </a:r>
            <a:r>
              <a:rPr lang="en-GB" sz="1500" dirty="0" smtClean="0"/>
              <a:t>intervention.</a:t>
            </a:r>
            <a:endParaRPr lang="en-GB" sz="1400" dirty="0"/>
          </a:p>
        </p:txBody>
      </p:sp>
      <p:sp>
        <p:nvSpPr>
          <p:cNvPr id="9" name="TextBox 8"/>
          <p:cNvSpPr txBox="1"/>
          <p:nvPr/>
        </p:nvSpPr>
        <p:spPr>
          <a:xfrm>
            <a:off x="240426" y="6221634"/>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NHS Digital, Sexual and Reproductive Health Services, England – 2016-17</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Service level data on EHC</a:t>
            </a:r>
          </a:p>
        </p:txBody>
      </p:sp>
      <p:graphicFrame>
        <p:nvGraphicFramePr>
          <p:cNvPr id="11" name="Chart 10"/>
          <p:cNvGraphicFramePr>
            <a:graphicFrameLocks/>
          </p:cNvGraphicFramePr>
          <p:nvPr>
            <p:extLst>
              <p:ext uri="{D42A27DB-BD31-4B8C-83A1-F6EECF244321}">
                <p14:modId xmlns:p14="http://schemas.microsoft.com/office/powerpoint/2010/main" val="2940751994"/>
              </p:ext>
            </p:extLst>
          </p:nvPr>
        </p:nvGraphicFramePr>
        <p:xfrm>
          <a:off x="5418807" y="2080705"/>
          <a:ext cx="3710349" cy="191200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478793" y="1507226"/>
            <a:ext cx="3590378" cy="553998"/>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Women provided </a:t>
            </a:r>
            <a:r>
              <a:rPr lang="en-GB" sz="1000" b="1" dirty="0">
                <a:solidFill>
                  <a:srgbClr val="767676"/>
                </a:solidFill>
                <a:latin typeface="Arial" panose="020B0604020202020204" pitchFamily="34" charset="0"/>
                <a:cs typeface="Arial" panose="020B0604020202020204" pitchFamily="34" charset="0"/>
              </a:rPr>
              <a:t>emergency contraceptives by SRH services </a:t>
            </a:r>
            <a:r>
              <a:rPr lang="en-GB" sz="1000" b="1" dirty="0" smtClean="0">
                <a:solidFill>
                  <a:srgbClr val="767676"/>
                </a:solidFill>
                <a:latin typeface="Arial" panose="020B0604020202020204" pitchFamily="34" charset="0"/>
                <a:cs typeface="Arial" panose="020B0604020202020204" pitchFamily="34" charset="0"/>
              </a:rPr>
              <a:t>per 1,000 population aged 16-54, 2014-15 to 2016-17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5531286" y="2061224"/>
            <a:ext cx="3302000"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492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669776" cy="955072"/>
          </a:xfrm>
        </p:spPr>
        <p:txBody>
          <a:bodyPr>
            <a:noAutofit/>
          </a:bodyPr>
          <a:lstStyle/>
          <a:p>
            <a:r>
              <a:rPr lang="en-GB" sz="2400" dirty="0">
                <a:solidFill>
                  <a:schemeClr val="accent2"/>
                </a:solidFill>
              </a:rPr>
              <a:t>T</a:t>
            </a:r>
            <a:r>
              <a:rPr lang="en-GB" sz="2400" dirty="0" smtClean="0">
                <a:solidFill>
                  <a:schemeClr val="accent2"/>
                </a:solidFill>
              </a:rPr>
              <a:t>he national trends of falling birth rates and the increasing mean age of mothers are amplified across LSL.  </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schemeClr val="accent4"/>
                </a:solidFill>
                <a:latin typeface="Arial" charset="0"/>
                <a:ea typeface="Arial" charset="0"/>
                <a:cs typeface="Arial" charset="0"/>
              </a:rPr>
              <a:t>BIRTH RATE</a:t>
            </a:r>
            <a:endParaRPr lang="en-US" b="1" dirty="0">
              <a:solidFill>
                <a:schemeClr val="accent4"/>
              </a:solidFill>
              <a:latin typeface="Arial" charset="0"/>
              <a:ea typeface="Arial" charset="0"/>
              <a:cs typeface="Arial" charset="0"/>
            </a:endParaRPr>
          </a:p>
        </p:txBody>
      </p:sp>
      <p:sp>
        <p:nvSpPr>
          <p:cNvPr id="5" name="Content Placeholder 4"/>
          <p:cNvSpPr>
            <a:spLocks noGrp="1"/>
          </p:cNvSpPr>
          <p:nvPr>
            <p:ph idx="1"/>
          </p:nvPr>
        </p:nvSpPr>
        <p:spPr>
          <a:xfrm>
            <a:off x="240425" y="1497600"/>
            <a:ext cx="4478224" cy="4787993"/>
          </a:xfrm>
        </p:spPr>
        <p:txBody>
          <a:bodyPr>
            <a:normAutofit lnSpcReduction="10000"/>
          </a:bodyPr>
          <a:lstStyle/>
          <a:p>
            <a:pPr marL="0" indent="0" defTabSz="914400">
              <a:spcBef>
                <a:spcPts val="0"/>
              </a:spcBef>
              <a:buNone/>
            </a:pPr>
            <a:r>
              <a:rPr lang="en-US" sz="1400" b="1" dirty="0" smtClean="0"/>
              <a:t>The general fertility rate </a:t>
            </a:r>
            <a:r>
              <a:rPr lang="en-GB" sz="1400" b="1" dirty="0"/>
              <a:t>(GFR) </a:t>
            </a:r>
            <a:r>
              <a:rPr lang="en-US" sz="1400" b="1" dirty="0" smtClean="0"/>
              <a:t>in </a:t>
            </a:r>
            <a:r>
              <a:rPr lang="en-US" sz="1400" b="1" dirty="0" err="1" smtClean="0"/>
              <a:t>Southwark</a:t>
            </a:r>
            <a:r>
              <a:rPr lang="en-US" sz="1400" b="1" dirty="0" smtClean="0"/>
              <a:t> and Lambeth has decreased considerably faster than the rest of London and England.</a:t>
            </a:r>
            <a:endParaRPr lang="en-US" sz="1400" b="1" dirty="0"/>
          </a:p>
          <a:p>
            <a:pPr defTabSz="914400">
              <a:spcBef>
                <a:spcPts val="0"/>
              </a:spcBef>
              <a:buFont typeface="Wingdings" charset="2"/>
              <a:buChar char="§"/>
            </a:pPr>
            <a:r>
              <a:rPr lang="en-GB" sz="1400" dirty="0"/>
              <a:t>The </a:t>
            </a:r>
            <a:r>
              <a:rPr lang="en-GB" sz="1400" dirty="0" smtClean="0"/>
              <a:t>general fertility </a:t>
            </a:r>
            <a:r>
              <a:rPr lang="en-GB" sz="1400" dirty="0"/>
              <a:t>rate </a:t>
            </a:r>
            <a:r>
              <a:rPr lang="en-GB" sz="1400" dirty="0" smtClean="0"/>
              <a:t>is </a:t>
            </a:r>
            <a:r>
              <a:rPr lang="en-GB" sz="1400" dirty="0"/>
              <a:t>the total number of live births per 1,000 women of reproductive age (ages 15 to 49 years) in a population per year</a:t>
            </a:r>
            <a:r>
              <a:rPr lang="en-GB" sz="1400" dirty="0" smtClean="0"/>
              <a:t>.</a:t>
            </a:r>
          </a:p>
          <a:p>
            <a:pPr defTabSz="914400">
              <a:spcBef>
                <a:spcPts val="0"/>
              </a:spcBef>
              <a:buFont typeface="Wingdings" charset="2"/>
              <a:buChar char="§"/>
            </a:pPr>
            <a:r>
              <a:rPr lang="en-GB" sz="1400" dirty="0" smtClean="0"/>
              <a:t>There has been a general downward trend in the general fertility rate across the country since 2010. Lambeth and Southwark have a lower fertility rate than Lewisham or London and the decline in rates have been faster. </a:t>
            </a:r>
          </a:p>
          <a:p>
            <a:pPr defTabSz="914400">
              <a:spcBef>
                <a:spcPts val="0"/>
              </a:spcBef>
              <a:buFont typeface="Wingdings" charset="2"/>
              <a:buChar char="§"/>
            </a:pPr>
            <a:r>
              <a:rPr lang="en-GB" sz="1400" dirty="0" smtClean="0"/>
              <a:t>In 2017 there were just under 13,400 live births across LSL.</a:t>
            </a:r>
          </a:p>
          <a:p>
            <a:pPr marL="0" indent="0" defTabSz="914400">
              <a:spcBef>
                <a:spcPts val="0"/>
              </a:spcBef>
              <a:buNone/>
            </a:pPr>
            <a:endParaRPr lang="en-GB" sz="600" dirty="0" smtClean="0"/>
          </a:p>
          <a:p>
            <a:pPr marL="0" indent="0" defTabSz="914400">
              <a:spcBef>
                <a:spcPts val="0"/>
              </a:spcBef>
              <a:buNone/>
            </a:pPr>
            <a:r>
              <a:rPr lang="en-GB" sz="1400" b="1" dirty="0" smtClean="0"/>
              <a:t>The </a:t>
            </a:r>
            <a:r>
              <a:rPr lang="en-GB" sz="1400" b="1" dirty="0"/>
              <a:t>mean age of mothers having their first live child has increased over time nationally. </a:t>
            </a:r>
            <a:endParaRPr lang="en-GB" sz="1400" b="1" dirty="0" smtClean="0"/>
          </a:p>
          <a:p>
            <a:pPr defTabSz="914400">
              <a:spcBef>
                <a:spcPts val="0"/>
              </a:spcBef>
              <a:buFont typeface="Wingdings" charset="2"/>
              <a:buChar char="§"/>
            </a:pPr>
            <a:r>
              <a:rPr lang="en-GB" sz="1400" dirty="0"/>
              <a:t>In </a:t>
            </a:r>
            <a:r>
              <a:rPr lang="en-GB" sz="1400" dirty="0" smtClean="0"/>
              <a:t>2017, </a:t>
            </a:r>
            <a:r>
              <a:rPr lang="en-GB" sz="1400" dirty="0"/>
              <a:t>54% of all live births </a:t>
            </a:r>
            <a:r>
              <a:rPr lang="en-GB" sz="1400" dirty="0" smtClean="0"/>
              <a:t>nationally </a:t>
            </a:r>
            <a:r>
              <a:rPr lang="en-GB" sz="1400" dirty="0"/>
              <a:t>were to mothers aged </a:t>
            </a:r>
            <a:r>
              <a:rPr lang="en-GB" sz="1400" dirty="0" smtClean="0"/>
              <a:t>over 30; </a:t>
            </a:r>
            <a:r>
              <a:rPr lang="en-GB" sz="1400" dirty="0"/>
              <a:t>68% </a:t>
            </a:r>
            <a:r>
              <a:rPr lang="en-GB" sz="1400" dirty="0" smtClean="0"/>
              <a:t>to </a:t>
            </a:r>
            <a:r>
              <a:rPr lang="en-GB" sz="1400" dirty="0"/>
              <a:t>fathers </a:t>
            </a:r>
            <a:r>
              <a:rPr lang="en-GB" sz="1400" dirty="0" smtClean="0"/>
              <a:t>over 30.</a:t>
            </a:r>
          </a:p>
          <a:p>
            <a:pPr defTabSz="914400">
              <a:spcBef>
                <a:spcPts val="0"/>
              </a:spcBef>
              <a:buFont typeface="Wingdings" charset="2"/>
              <a:buChar char="§"/>
            </a:pPr>
            <a:r>
              <a:rPr lang="en-GB" sz="1400" dirty="0" smtClean="0"/>
              <a:t>Nationally the average age of mothers in 2017 increase to 30.5 years, up from 26.4 years in 1975.</a:t>
            </a:r>
            <a:endParaRPr lang="en-GB" sz="1400" dirty="0"/>
          </a:p>
          <a:p>
            <a:pPr defTabSz="914400">
              <a:spcBef>
                <a:spcPts val="0"/>
              </a:spcBef>
              <a:buFont typeface="Wingdings" charset="2"/>
              <a:buChar char="§"/>
            </a:pPr>
            <a:r>
              <a:rPr lang="en-GB" sz="1400" dirty="0" smtClean="0"/>
              <a:t>A similar pattern is seen in LSL , but the proportion of mothers aged over 35 is higher than London or England.</a:t>
            </a:r>
            <a:endParaRPr lang="en-GB" sz="1600" dirty="0" smtClean="0">
              <a:solidFill>
                <a:srgbClr val="FF0000"/>
              </a:solidFill>
            </a:endParaRPr>
          </a:p>
          <a:p>
            <a:pPr defTabSz="914400">
              <a:spcBef>
                <a:spcPts val="0"/>
              </a:spcBef>
              <a:buFont typeface="Wingdings" charset="2"/>
              <a:buChar char="§"/>
            </a:pPr>
            <a:endParaRPr lang="en-GB" sz="1600" dirty="0">
              <a:solidFill>
                <a:srgbClr val="FF0000"/>
              </a:solidFill>
            </a:endParaRPr>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164829"/>
            <a:ext cx="6581423" cy="707886"/>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ONS, Births </a:t>
            </a:r>
            <a:r>
              <a:rPr lang="en-GB" sz="1000" dirty="0">
                <a:solidFill>
                  <a:schemeClr val="bg1">
                    <a:lumMod val="50000"/>
                  </a:schemeClr>
                </a:solidFill>
                <a:latin typeface="Arial" charset="0"/>
                <a:ea typeface="Arial" charset="0"/>
                <a:cs typeface="Arial" charset="0"/>
              </a:rPr>
              <a:t>by parents' characteristics in England and Wales: </a:t>
            </a:r>
            <a:r>
              <a:rPr lang="en-GB" sz="1000" dirty="0" smtClean="0">
                <a:solidFill>
                  <a:schemeClr val="bg1">
                    <a:lumMod val="50000"/>
                  </a:schemeClr>
                </a:solidFill>
                <a:latin typeface="Arial" charset="0"/>
                <a:ea typeface="Arial" charset="0"/>
                <a:cs typeface="Arial" charset="0"/>
              </a:rPr>
              <a:t>2017</a:t>
            </a:r>
          </a:p>
          <a:p>
            <a:pPr marL="228600" indent="-228600">
              <a:buFontTx/>
              <a:buAutoNum type="arabicPeriod"/>
            </a:pPr>
            <a:r>
              <a:rPr lang="en-GB" sz="1000" dirty="0">
                <a:solidFill>
                  <a:schemeClr val="bg1">
                    <a:lumMod val="50000"/>
                  </a:schemeClr>
                </a:solidFill>
                <a:latin typeface="Arial" charset="0"/>
                <a:ea typeface="Arial" charset="0"/>
                <a:cs typeface="Arial" charset="0"/>
              </a:rPr>
              <a:t>NOMIS Live births in England and Wales : birth rates down to local authority </a:t>
            </a:r>
            <a:r>
              <a:rPr lang="en-GB" sz="1000" dirty="0" smtClean="0">
                <a:solidFill>
                  <a:schemeClr val="bg1">
                    <a:lumMod val="50000"/>
                  </a:schemeClr>
                </a:solidFill>
                <a:latin typeface="Arial" charset="0"/>
                <a:ea typeface="Arial" charset="0"/>
                <a:cs typeface="Arial" charset="0"/>
              </a:rPr>
              <a:t>areas, 2017</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a:t>
            </a:r>
            <a:endParaRPr lang="en-GB" sz="1000" dirty="0">
              <a:solidFill>
                <a:schemeClr val="bg1">
                  <a:lumMod val="50000"/>
                </a:schemeClr>
              </a:solidFill>
              <a:latin typeface="Arial" charset="0"/>
              <a:ea typeface="Arial" charset="0"/>
              <a:cs typeface="Arial" charset="0"/>
            </a:endParaRPr>
          </a:p>
        </p:txBody>
      </p:sp>
      <p:sp>
        <p:nvSpPr>
          <p:cNvPr id="3" name="TextBox 2"/>
          <p:cNvSpPr txBox="1"/>
          <p:nvPr/>
        </p:nvSpPr>
        <p:spPr>
          <a:xfrm>
            <a:off x="4699503" y="1513874"/>
            <a:ext cx="399824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General fertility rate, LSL, London and England, 2010-17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4791177" y="1773567"/>
            <a:ext cx="3759200"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3291241041"/>
              </p:ext>
            </p:extLst>
          </p:nvPr>
        </p:nvGraphicFramePr>
        <p:xfrm>
          <a:off x="4701397" y="1876102"/>
          <a:ext cx="4054255" cy="193676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4716755" y="3864623"/>
            <a:ext cx="3998240"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live births to mothers aged over 35 in LSL, London and England, 2013-17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4778355" y="4264733"/>
            <a:ext cx="3759200"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9" name="Chart 18"/>
          <p:cNvGraphicFramePr>
            <a:graphicFrameLocks/>
          </p:cNvGraphicFramePr>
          <p:nvPr>
            <p:extLst>
              <p:ext uri="{D42A27DB-BD31-4B8C-83A1-F6EECF244321}">
                <p14:modId xmlns:p14="http://schemas.microsoft.com/office/powerpoint/2010/main" val="1666995701"/>
              </p:ext>
            </p:extLst>
          </p:nvPr>
        </p:nvGraphicFramePr>
        <p:xfrm>
          <a:off x="4733495" y="4287322"/>
          <a:ext cx="4176708" cy="1998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720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Teenage conception rates have declined significantly across LSL, but remain higher than London </a:t>
            </a:r>
            <a:r>
              <a:rPr lang="en-GB" sz="2400" smtClean="0">
                <a:solidFill>
                  <a:schemeClr val="accent2"/>
                </a:solidFill>
              </a:rPr>
              <a:t>and </a:t>
            </a:r>
            <a:r>
              <a:rPr lang="en-GB" sz="2400" smtClean="0">
                <a:solidFill>
                  <a:schemeClr val="accent2"/>
                </a:solidFill>
              </a:rPr>
              <a:t>England</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schemeClr val="accent4"/>
                </a:solidFill>
                <a:latin typeface="Arial" charset="0"/>
                <a:ea typeface="Arial" charset="0"/>
                <a:cs typeface="Arial" charset="0"/>
              </a:rPr>
              <a:t>TEENAGE CONCEPTIONS</a:t>
            </a:r>
            <a:endParaRPr lang="en-US" b="1" dirty="0">
              <a:solidFill>
                <a:schemeClr val="accent4"/>
              </a:solidFill>
              <a:latin typeface="Arial" charset="0"/>
              <a:ea typeface="Arial" charset="0"/>
              <a:cs typeface="Arial" charset="0"/>
            </a:endParaRPr>
          </a:p>
        </p:txBody>
      </p:sp>
      <p:sp>
        <p:nvSpPr>
          <p:cNvPr id="5" name="Content Placeholder 4"/>
          <p:cNvSpPr>
            <a:spLocks noGrp="1"/>
          </p:cNvSpPr>
          <p:nvPr>
            <p:ph idx="1"/>
          </p:nvPr>
        </p:nvSpPr>
        <p:spPr>
          <a:xfrm>
            <a:off x="240427" y="1472756"/>
            <a:ext cx="4403834" cy="4608868"/>
          </a:xfrm>
        </p:spPr>
        <p:txBody>
          <a:bodyPr>
            <a:noAutofit/>
          </a:bodyPr>
          <a:lstStyle/>
          <a:p>
            <a:pPr marL="0" indent="0" defTabSz="914400">
              <a:spcBef>
                <a:spcPts val="0"/>
              </a:spcBef>
              <a:buNone/>
            </a:pPr>
            <a:r>
              <a:rPr lang="en-GB" sz="1400" b="1" dirty="0" smtClean="0"/>
              <a:t>One in five unplanned pregnancies occur in women aged 16-19 and teenage pregnancies are more likely than others to end in abortion. </a:t>
            </a:r>
          </a:p>
          <a:p>
            <a:pPr defTabSz="914400">
              <a:spcBef>
                <a:spcPts val="0"/>
              </a:spcBef>
              <a:buFont typeface="Wingdings" charset="2"/>
              <a:buChar char="§"/>
            </a:pPr>
            <a:r>
              <a:rPr lang="en-US" sz="1400" dirty="0" smtClean="0"/>
              <a:t>There has been a 70% decrease in the number of teenage conceptions in LSL since 1998.</a:t>
            </a:r>
          </a:p>
          <a:p>
            <a:pPr defTabSz="914400">
              <a:spcBef>
                <a:spcPts val="0"/>
              </a:spcBef>
              <a:buFont typeface="Wingdings" charset="2"/>
              <a:buChar char="§"/>
            </a:pPr>
            <a:r>
              <a:rPr lang="en-US" sz="1400" dirty="0" smtClean="0"/>
              <a:t>While rates of teenage conception have been falling steadily, they remain higher than London and England. </a:t>
            </a:r>
          </a:p>
          <a:p>
            <a:pPr defTabSz="914400">
              <a:spcBef>
                <a:spcPts val="0"/>
              </a:spcBef>
              <a:buFont typeface="Wingdings" charset="2"/>
              <a:buChar char="§"/>
            </a:pPr>
            <a:r>
              <a:rPr lang="en-US" sz="1400" dirty="0" smtClean="0"/>
              <a:t>In 2016, there were over 300 teenage conceptions across LSL. Of those, just over 40 conceptions were in people under the age of 16 (with 17,14,12 pregnancies in LSL respectively) – these rates are also in decline.</a:t>
            </a:r>
          </a:p>
          <a:p>
            <a:pPr marL="0" indent="0" defTabSz="914400">
              <a:spcBef>
                <a:spcPts val="0"/>
              </a:spcBef>
              <a:buNone/>
            </a:pPr>
            <a:endParaRPr lang="en-GB" sz="1050" b="1" dirty="0" smtClean="0"/>
          </a:p>
          <a:p>
            <a:pPr marL="0" indent="0" defTabSz="914400">
              <a:spcBef>
                <a:spcPts val="0"/>
              </a:spcBef>
              <a:buNone/>
            </a:pPr>
            <a:r>
              <a:rPr lang="en-GB" sz="1400" b="1" dirty="0" smtClean="0"/>
              <a:t>Access </a:t>
            </a:r>
            <a:r>
              <a:rPr lang="en-GB" sz="1400" b="1" dirty="0"/>
              <a:t>to contraception </a:t>
            </a:r>
            <a:r>
              <a:rPr lang="en-GB" sz="1400" b="1" dirty="0" smtClean="0"/>
              <a:t>is essential, especially for young people, in reducing unplanned pregnancies.</a:t>
            </a:r>
            <a:endParaRPr lang="en-GB" sz="1400" b="1" dirty="0"/>
          </a:p>
          <a:p>
            <a:pPr defTabSz="914400">
              <a:spcBef>
                <a:spcPts val="0"/>
              </a:spcBef>
              <a:buFont typeface="Wingdings" charset="2"/>
              <a:buChar char="§"/>
            </a:pPr>
            <a:r>
              <a:rPr lang="en-GB" sz="1400" dirty="0" smtClean="0"/>
              <a:t>According to the School Health Education Unit (SHEU) survey, only 20% of pupils in Year 8 and Year 10 Lambeth and Southwark knew where to get condoms for free. </a:t>
            </a:r>
          </a:p>
          <a:p>
            <a:pPr defTabSz="914400">
              <a:spcBef>
                <a:spcPts val="0"/>
              </a:spcBef>
              <a:buFont typeface="Wingdings" charset="2"/>
              <a:buChar char="§"/>
            </a:pPr>
            <a:endParaRPr lang="en-US" sz="1400" dirty="0" smtClean="0"/>
          </a:p>
          <a:p>
            <a:pPr marL="0" indent="0" defTabSz="914400">
              <a:spcBef>
                <a:spcPts val="0"/>
              </a:spcBef>
              <a:buNone/>
            </a:pPr>
            <a:endParaRPr lang="en-US" sz="1400" dirty="0" smtClean="0"/>
          </a:p>
          <a:p>
            <a:pPr defTabSz="914400">
              <a:spcBef>
                <a:spcPts val="0"/>
              </a:spcBef>
              <a:buFont typeface="Wingdings" charset="2"/>
              <a:buChar char="§"/>
            </a:pPr>
            <a:endParaRPr lang="en-US"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smtClean="0"/>
          </a:p>
          <a:p>
            <a:pPr marL="0" indent="0" defTabSz="914400">
              <a:spcBef>
                <a:spcPts val="0"/>
              </a:spcBef>
              <a:buNone/>
            </a:pPr>
            <a:endParaRPr lang="en-GB" sz="1400" dirty="0"/>
          </a:p>
        </p:txBody>
      </p:sp>
      <p:sp>
        <p:nvSpPr>
          <p:cNvPr id="6" name="TextBox 5"/>
          <p:cNvSpPr txBox="1"/>
          <p:nvPr/>
        </p:nvSpPr>
        <p:spPr>
          <a:xfrm>
            <a:off x="240427" y="6158278"/>
            <a:ext cx="6581423" cy="861774"/>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err="1" smtClean="0">
                <a:solidFill>
                  <a:schemeClr val="bg1">
                    <a:lumMod val="50000"/>
                  </a:schemeClr>
                </a:solidFill>
                <a:latin typeface="Arial" charset="0"/>
                <a:ea typeface="Arial" charset="0"/>
                <a:cs typeface="Arial" charset="0"/>
              </a:rPr>
              <a:t>Wellings</a:t>
            </a:r>
            <a:r>
              <a:rPr lang="en-GB" sz="1000" dirty="0" smtClean="0">
                <a:solidFill>
                  <a:schemeClr val="bg1">
                    <a:lumMod val="50000"/>
                  </a:schemeClr>
                </a:solidFill>
                <a:latin typeface="Arial" charset="0"/>
                <a:ea typeface="Arial" charset="0"/>
                <a:cs typeface="Arial" charset="0"/>
              </a:rPr>
              <a:t> </a:t>
            </a:r>
            <a:r>
              <a:rPr lang="en-GB" sz="1000" dirty="0">
                <a:solidFill>
                  <a:schemeClr val="bg1">
                    <a:lumMod val="50000"/>
                  </a:schemeClr>
                </a:solidFill>
                <a:latin typeface="Arial" charset="0"/>
                <a:ea typeface="Arial" charset="0"/>
                <a:cs typeface="Arial" charset="0"/>
              </a:rPr>
              <a:t>K et al (2013) The prevalence of unplanned pregnancy and associated factors in Britain: findings from the third National Survey of Sexual Attitudes and Lifestyles (Natsal-3). Lancet; 382 (9907): 1807-1816</a:t>
            </a:r>
            <a:r>
              <a:rPr lang="en-GB" sz="1000" dirty="0" smtClean="0">
                <a:solidFill>
                  <a:schemeClr val="bg1">
                    <a:lumMod val="50000"/>
                  </a:schemeClr>
                </a:solidFill>
                <a:latin typeface="Arial" charset="0"/>
                <a:ea typeface="Arial" charset="0"/>
                <a:cs typeface="Arial" charset="0"/>
              </a:rPr>
              <a:t>.</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p>
          <a:p>
            <a:pPr marL="228600" indent="-228600">
              <a:buFontTx/>
              <a:buAutoNum type="arabicPeriod"/>
            </a:pPr>
            <a:endParaRPr lang="en-US" sz="1000" dirty="0" smtClean="0">
              <a:solidFill>
                <a:schemeClr val="bg1">
                  <a:lumMod val="50000"/>
                </a:schemeClr>
              </a:solidFill>
              <a:latin typeface="Arial" charset="0"/>
              <a:ea typeface="Arial" charset="0"/>
              <a:cs typeface="Arial" charset="0"/>
            </a:endParaRPr>
          </a:p>
        </p:txBody>
      </p:sp>
      <p:sp>
        <p:nvSpPr>
          <p:cNvPr id="12" name="TextBox 11"/>
          <p:cNvSpPr txBox="1"/>
          <p:nvPr/>
        </p:nvSpPr>
        <p:spPr>
          <a:xfrm>
            <a:off x="4564971" y="1542367"/>
            <a:ext cx="4147229" cy="246221"/>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 </a:t>
            </a:r>
            <a:r>
              <a:rPr lang="en-GB" sz="1000" b="1" dirty="0" smtClean="0">
                <a:solidFill>
                  <a:srgbClr val="767676"/>
                </a:solidFill>
                <a:latin typeface="Arial" panose="020B0604020202020204" pitchFamily="34" charset="0"/>
                <a:cs typeface="Arial" panose="020B0604020202020204" pitchFamily="34" charset="0"/>
              </a:rPr>
              <a:t> Under 18 conception rate per 1,000 in LSL, 1998-2016</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699126" y="1761492"/>
            <a:ext cx="3718253"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3902828682"/>
              </p:ext>
            </p:extLst>
          </p:nvPr>
        </p:nvGraphicFramePr>
        <p:xfrm>
          <a:off x="4644261" y="1831720"/>
          <a:ext cx="4258199" cy="2820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908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Over 5,500 abortions took place across LSL in 2017, 58% of which were medical abortions. </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ABORTION</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875036" cy="4919881"/>
          </a:xfrm>
        </p:spPr>
        <p:txBody>
          <a:bodyPr>
            <a:normAutofit fontScale="25000" lnSpcReduction="20000"/>
          </a:bodyPr>
          <a:lstStyle/>
          <a:p>
            <a:pPr marL="0" indent="0" defTabSz="914400">
              <a:lnSpc>
                <a:spcPct val="110000"/>
              </a:lnSpc>
              <a:spcBef>
                <a:spcPts val="0"/>
              </a:spcBef>
              <a:buNone/>
            </a:pPr>
            <a:r>
              <a:rPr lang="en-GB" sz="5600" b="1" dirty="0" smtClean="0"/>
              <a:t>The abortion rate </a:t>
            </a:r>
            <a:r>
              <a:rPr lang="en-GB" sz="5600" b="1" dirty="0"/>
              <a:t>is an indicator </a:t>
            </a:r>
            <a:r>
              <a:rPr lang="en-GB" sz="5600" b="1" dirty="0" smtClean="0"/>
              <a:t>of </a:t>
            </a:r>
            <a:r>
              <a:rPr lang="en-GB" sz="5600" b="1" dirty="0"/>
              <a:t>lack of access to good quality contraception services and advice, as well as problems with individual use of contraceptive method.</a:t>
            </a:r>
          </a:p>
          <a:p>
            <a:pPr defTabSz="914400">
              <a:lnSpc>
                <a:spcPct val="110000"/>
              </a:lnSpc>
              <a:spcBef>
                <a:spcPts val="0"/>
              </a:spcBef>
              <a:buFont typeface="Wingdings" charset="2"/>
              <a:buChar char="§"/>
            </a:pPr>
            <a:r>
              <a:rPr lang="en-US" sz="5600" dirty="0" smtClean="0"/>
              <a:t>Across LSL in 2017, almost 5,500 abortions took place.  </a:t>
            </a:r>
          </a:p>
          <a:p>
            <a:pPr defTabSz="914400">
              <a:lnSpc>
                <a:spcPct val="110000"/>
              </a:lnSpc>
              <a:spcBef>
                <a:spcPts val="0"/>
              </a:spcBef>
              <a:buFont typeface="Wingdings" charset="2"/>
              <a:buChar char="§"/>
            </a:pPr>
            <a:r>
              <a:rPr lang="en-US" sz="5600" dirty="0" smtClean="0"/>
              <a:t>Looking at rates between 2012 and 2016, abortion rates in LSL and London are notably higher than England. </a:t>
            </a:r>
          </a:p>
          <a:p>
            <a:pPr defTabSz="914400">
              <a:lnSpc>
                <a:spcPct val="110000"/>
              </a:lnSpc>
              <a:spcBef>
                <a:spcPts val="0"/>
              </a:spcBef>
              <a:buFont typeface="Wingdings" charset="2"/>
              <a:buChar char="§"/>
            </a:pPr>
            <a:r>
              <a:rPr lang="en-US" sz="5600" dirty="0" smtClean="0"/>
              <a:t>Local analysis suggest that abortion rates in women aged 15-44 were highest among women from Black African and Caribbean ethnic backgrounds and typically lower in Asian, Chinese and other ethnicities across LSL.*</a:t>
            </a:r>
          </a:p>
          <a:p>
            <a:pPr marL="0" indent="0" defTabSz="914400">
              <a:lnSpc>
                <a:spcPct val="110000"/>
              </a:lnSpc>
              <a:spcBef>
                <a:spcPts val="0"/>
              </a:spcBef>
              <a:buNone/>
            </a:pPr>
            <a:endParaRPr lang="en-US" sz="5600" dirty="0" smtClean="0"/>
          </a:p>
          <a:p>
            <a:pPr marL="0" indent="0" defTabSz="914400">
              <a:lnSpc>
                <a:spcPct val="110000"/>
              </a:lnSpc>
              <a:spcBef>
                <a:spcPts val="0"/>
              </a:spcBef>
              <a:buNone/>
            </a:pPr>
            <a:r>
              <a:rPr lang="en-US" sz="5600" b="1" dirty="0" smtClean="0"/>
              <a:t>The number of early medical abortions taking place each year is increasing. </a:t>
            </a:r>
            <a:endParaRPr lang="en-US" sz="5600" b="1" dirty="0"/>
          </a:p>
          <a:p>
            <a:pPr defTabSz="914400" fontAlgn="base">
              <a:lnSpc>
                <a:spcPct val="110000"/>
              </a:lnSpc>
              <a:spcBef>
                <a:spcPts val="0"/>
              </a:spcBef>
              <a:buFont typeface="Wingdings" charset="2"/>
              <a:buChar char="§"/>
            </a:pPr>
            <a:r>
              <a:rPr lang="en-GB" sz="5600" dirty="0" smtClean="0"/>
              <a:t>Nationally, medical abortions are increasingly performed – 65% of all abortions in 2017 compared to 34% in 2007, as surgical abortions decline. In </a:t>
            </a:r>
            <a:r>
              <a:rPr lang="en-GB" sz="5600" dirty="0"/>
              <a:t>LSL in 2017, </a:t>
            </a:r>
            <a:r>
              <a:rPr lang="en-US" sz="5600" dirty="0"/>
              <a:t>58% of all abortions were medical </a:t>
            </a:r>
            <a:r>
              <a:rPr lang="en-US" sz="5600" dirty="0" smtClean="0"/>
              <a:t>abortions.</a:t>
            </a:r>
            <a:r>
              <a:rPr lang="en-GB" sz="5600" dirty="0" smtClean="0"/>
              <a:t> </a:t>
            </a:r>
          </a:p>
          <a:p>
            <a:pPr defTabSz="914400" fontAlgn="base">
              <a:lnSpc>
                <a:spcPct val="110000"/>
              </a:lnSpc>
              <a:spcBef>
                <a:spcPts val="0"/>
              </a:spcBef>
              <a:buFont typeface="Wingdings" charset="2"/>
              <a:buChar char="§"/>
            </a:pPr>
            <a:r>
              <a:rPr lang="en-GB" sz="5600" dirty="0" smtClean="0"/>
              <a:t>Early medical abortions (up to 10 weeks) accounted for 63</a:t>
            </a:r>
            <a:r>
              <a:rPr lang="en-US" sz="5600" dirty="0" smtClean="0"/>
              <a:t>% of all abortions in LSL in 2017/18.</a:t>
            </a:r>
            <a:r>
              <a:rPr lang="en-GB" sz="1500" dirty="0"/>
              <a:t/>
            </a:r>
            <a:br>
              <a:rPr lang="en-GB" sz="1500" dirty="0"/>
            </a:br>
            <a:endParaRPr lang="en-US" sz="1500" dirty="0" smtClean="0"/>
          </a:p>
          <a:p>
            <a:pPr defTabSz="914400">
              <a:spcBef>
                <a:spcPts val="0"/>
              </a:spcBef>
              <a:buFont typeface="Wingdings" charset="2"/>
              <a:buChar char="§"/>
            </a:pPr>
            <a:endParaRPr lang="en-US" sz="1400" dirty="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a:p>
          <a:p>
            <a:pPr defTabSz="914400">
              <a:spcBef>
                <a:spcPts val="0"/>
              </a:spcBef>
              <a:buFont typeface="Wingdings" charset="2"/>
              <a:buChar char="§"/>
            </a:pPr>
            <a:endParaRPr lang="en-GB" sz="1400" dirty="0" smtClean="0"/>
          </a:p>
          <a:p>
            <a:pPr marL="0" indent="0" defTabSz="914400">
              <a:spcBef>
                <a:spcPts val="0"/>
              </a:spcBef>
              <a:buNone/>
            </a:pPr>
            <a:endParaRPr lang="en-GB" sz="1400" dirty="0"/>
          </a:p>
        </p:txBody>
      </p:sp>
      <p:sp>
        <p:nvSpPr>
          <p:cNvPr id="6" name="TextBox 5"/>
          <p:cNvSpPr txBox="1"/>
          <p:nvPr/>
        </p:nvSpPr>
        <p:spPr>
          <a:xfrm>
            <a:off x="252084" y="6159452"/>
            <a:ext cx="6581423" cy="707886"/>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London Borough </a:t>
            </a:r>
            <a:r>
              <a:rPr lang="en-GB" sz="1000" dirty="0">
                <a:solidFill>
                  <a:schemeClr val="bg1">
                    <a:lumMod val="50000"/>
                  </a:schemeClr>
                </a:solidFill>
                <a:latin typeface="Arial" charset="0"/>
                <a:ea typeface="Arial" charset="0"/>
                <a:cs typeface="Arial" charset="0"/>
              </a:rPr>
              <a:t>of </a:t>
            </a:r>
            <a:r>
              <a:rPr lang="en-GB" sz="1000" dirty="0" smtClean="0">
                <a:solidFill>
                  <a:schemeClr val="bg1">
                    <a:lumMod val="50000"/>
                  </a:schemeClr>
                </a:solidFill>
                <a:latin typeface="Arial" charset="0"/>
                <a:ea typeface="Arial" charset="0"/>
                <a:cs typeface="Arial" charset="0"/>
              </a:rPr>
              <a:t>Lewisham, </a:t>
            </a:r>
            <a:r>
              <a:rPr lang="en-GB" sz="1000" dirty="0">
                <a:solidFill>
                  <a:schemeClr val="bg1">
                    <a:lumMod val="50000"/>
                  </a:schemeClr>
                </a:solidFill>
                <a:latin typeface="Arial" charset="0"/>
                <a:ea typeface="Arial" charset="0"/>
                <a:cs typeface="Arial" charset="0"/>
              </a:rPr>
              <a:t>Public Health Team </a:t>
            </a:r>
            <a:r>
              <a:rPr lang="en-GB" sz="1000" dirty="0" smtClean="0">
                <a:solidFill>
                  <a:schemeClr val="bg1">
                    <a:lumMod val="50000"/>
                  </a:schemeClr>
                </a:solidFill>
                <a:latin typeface="Arial" charset="0"/>
                <a:ea typeface="Arial" charset="0"/>
                <a:cs typeface="Arial" charset="0"/>
              </a:rPr>
              <a:t>analysis. *Kings College Hospital excluded. </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PHE </a:t>
            </a:r>
            <a:r>
              <a:rPr lang="en-GB" sz="1000" dirty="0">
                <a:solidFill>
                  <a:schemeClr val="bg1">
                    <a:lumMod val="50000"/>
                  </a:schemeClr>
                </a:solidFill>
                <a:latin typeface="Arial" charset="0"/>
                <a:ea typeface="Arial" charset="0"/>
                <a:cs typeface="Arial" charset="0"/>
              </a:rPr>
              <a:t>Sexual and Reproductive Health </a:t>
            </a:r>
            <a:r>
              <a:rPr lang="en-GB" sz="1000" dirty="0" smtClean="0">
                <a:solidFill>
                  <a:schemeClr val="bg1">
                    <a:lumMod val="50000"/>
                  </a:schemeClr>
                </a:solidFill>
                <a:latin typeface="Arial" charset="0"/>
                <a:ea typeface="Arial" charset="0"/>
                <a:cs typeface="Arial" charset="0"/>
              </a:rPr>
              <a:t>Profiles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Department of Health, abortion statistics, 2017</a:t>
            </a:r>
          </a:p>
        </p:txBody>
      </p:sp>
      <p:cxnSp>
        <p:nvCxnSpPr>
          <p:cNvPr id="9" name="Straight Connector 8"/>
          <p:cNvCxnSpPr/>
          <p:nvPr/>
        </p:nvCxnSpPr>
        <p:spPr>
          <a:xfrm>
            <a:off x="5348377" y="1931838"/>
            <a:ext cx="3313930" cy="3251"/>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201728" y="1488761"/>
            <a:ext cx="3571176"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Total abortion rate per 1,000 population in LSL, London and England, 2012-16 </a:t>
            </a:r>
            <a:endParaRPr lang="en-GB" sz="1000" b="1" dirty="0">
              <a:solidFill>
                <a:srgbClr val="767676"/>
              </a:solidFill>
              <a:latin typeface="Arial" panose="020B0604020202020204" pitchFamily="34" charset="0"/>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1752452601"/>
              </p:ext>
            </p:extLst>
          </p:nvPr>
        </p:nvGraphicFramePr>
        <p:xfrm>
          <a:off x="5279366" y="2097919"/>
          <a:ext cx="3725293" cy="2137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06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Two-thirds of teenage pregnancies end in abortion. Subsequent abortions occur in 42% of all abortions. </a:t>
            </a:r>
            <a:endParaRPr lang="en-US" sz="2400" dirty="0">
              <a:solidFill>
                <a:schemeClr val="accent2"/>
              </a:solidFill>
            </a:endParaRPr>
          </a:p>
        </p:txBody>
      </p:sp>
      <p:sp>
        <p:nvSpPr>
          <p:cNvPr id="4" name="TextBox 3"/>
          <p:cNvSpPr txBox="1"/>
          <p:nvPr/>
        </p:nvSpPr>
        <p:spPr>
          <a:xfrm>
            <a:off x="240427" y="1066885"/>
            <a:ext cx="4622716"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ABORTION</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4622716" cy="4919881"/>
          </a:xfrm>
        </p:spPr>
        <p:txBody>
          <a:bodyPr>
            <a:normAutofit/>
          </a:bodyPr>
          <a:lstStyle/>
          <a:p>
            <a:pPr marL="0" indent="0" defTabSz="914400">
              <a:spcBef>
                <a:spcPts val="0"/>
              </a:spcBef>
              <a:buNone/>
            </a:pPr>
            <a:r>
              <a:rPr lang="en-US" sz="1400" b="1" dirty="0" smtClean="0"/>
              <a:t>Most teenage conceptions are unplanned and are more likely to end in abortion than other age groups.  </a:t>
            </a:r>
          </a:p>
          <a:p>
            <a:pPr defTabSz="914400">
              <a:spcBef>
                <a:spcPts val="0"/>
              </a:spcBef>
              <a:buFont typeface="Wingdings" charset="2"/>
              <a:buChar char="§"/>
            </a:pPr>
            <a:r>
              <a:rPr lang="en-US" sz="1400" dirty="0" smtClean="0"/>
              <a:t>Two-thirds of teenage </a:t>
            </a:r>
            <a:r>
              <a:rPr lang="en-US" sz="1400" dirty="0"/>
              <a:t>pregnancies ended in abortion across LSL in </a:t>
            </a:r>
            <a:r>
              <a:rPr lang="en-US" sz="1400" dirty="0" smtClean="0"/>
              <a:t>2016: </a:t>
            </a:r>
            <a:r>
              <a:rPr lang="en-US" sz="1400" dirty="0"/>
              <a:t>Lambeth (69%), Southwark (72%) and Lewisham (63</a:t>
            </a:r>
            <a:r>
              <a:rPr lang="en-US" sz="1400" dirty="0" smtClean="0"/>
              <a:t>%).</a:t>
            </a:r>
          </a:p>
          <a:p>
            <a:pPr defTabSz="914400">
              <a:spcBef>
                <a:spcPts val="0"/>
              </a:spcBef>
              <a:buFont typeface="Wingdings" charset="2"/>
              <a:buChar char="§"/>
            </a:pPr>
            <a:r>
              <a:rPr lang="en-US" sz="1400" dirty="0" smtClean="0"/>
              <a:t>By contrast, the percentage of all conceptions leading to abortion were one-third: Lambeth (31%), Southwark (30%), Lewisham (27%).</a:t>
            </a:r>
          </a:p>
          <a:p>
            <a:pPr marL="0" indent="0" defTabSz="914400">
              <a:spcBef>
                <a:spcPts val="0"/>
              </a:spcBef>
              <a:buNone/>
            </a:pPr>
            <a:endParaRPr lang="en-US" sz="1400" dirty="0" smtClean="0"/>
          </a:p>
          <a:p>
            <a:pPr marL="0" indent="0" defTabSz="914400">
              <a:spcBef>
                <a:spcPts val="0"/>
              </a:spcBef>
              <a:buNone/>
            </a:pPr>
            <a:r>
              <a:rPr lang="en-US" sz="1400" b="1" dirty="0" smtClean="0"/>
              <a:t>The chance that a woman has had a previous abortion increases with age as it allows longer time for exposure to pregnancy risks.</a:t>
            </a:r>
          </a:p>
          <a:p>
            <a:pPr defTabSz="914400">
              <a:spcBef>
                <a:spcPts val="0"/>
              </a:spcBef>
              <a:buFont typeface="Wingdings" charset="2"/>
              <a:buChar char="§"/>
            </a:pPr>
            <a:r>
              <a:rPr lang="en-US" sz="1400" dirty="0" smtClean="0"/>
              <a:t>In women from LSL having an abortion in 2017, 42% had previously had an abortion – </a:t>
            </a:r>
            <a:r>
              <a:rPr lang="en-GB" sz="1400" dirty="0" smtClean="0"/>
              <a:t>this </a:t>
            </a:r>
            <a:r>
              <a:rPr lang="en-GB" sz="1400" dirty="0"/>
              <a:t>increases to almost half in women over 25.</a:t>
            </a:r>
          </a:p>
          <a:p>
            <a:pPr defTabSz="914400">
              <a:spcBef>
                <a:spcPts val="0"/>
              </a:spcBef>
              <a:buFont typeface="Wingdings" charset="2"/>
              <a:buChar char="§"/>
            </a:pPr>
            <a:r>
              <a:rPr lang="en-GB" sz="1400" dirty="0" smtClean="0"/>
              <a:t>Repeat </a:t>
            </a:r>
            <a:r>
              <a:rPr lang="en-GB" sz="1400" dirty="0"/>
              <a:t>unintended pregnancy and subsequent abortion is a complex issue</a:t>
            </a:r>
            <a:r>
              <a:rPr lang="en-GB" sz="1400" dirty="0" smtClean="0"/>
              <a:t>.</a:t>
            </a:r>
          </a:p>
          <a:p>
            <a:pPr defTabSz="914400">
              <a:spcBef>
                <a:spcPts val="0"/>
              </a:spcBef>
              <a:buFont typeface="Wingdings" charset="2"/>
              <a:buChar char="§"/>
            </a:pPr>
            <a:r>
              <a:rPr lang="en-GB" sz="1400" dirty="0" smtClean="0"/>
              <a:t>A total 11% of women aged under 19 who had an abortion in 2017 had previously had an abortion, which compares to 13% in London. </a:t>
            </a:r>
            <a:endParaRPr lang="en-GB" sz="1600" dirty="0" smtClean="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52084" y="615945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ONS, Conception </a:t>
            </a:r>
            <a:r>
              <a:rPr lang="en-GB" sz="1000" dirty="0">
                <a:solidFill>
                  <a:schemeClr val="bg1">
                    <a:lumMod val="50000"/>
                  </a:schemeClr>
                </a:solidFill>
                <a:latin typeface="Arial" charset="0"/>
                <a:ea typeface="Arial" charset="0"/>
                <a:cs typeface="Arial" charset="0"/>
              </a:rPr>
              <a:t>Statistics, England and Wales, </a:t>
            </a:r>
            <a:r>
              <a:rPr lang="en-GB" sz="1000" dirty="0" smtClean="0">
                <a:solidFill>
                  <a:schemeClr val="bg1">
                    <a:lumMod val="50000"/>
                  </a:schemeClr>
                </a:solidFill>
                <a:latin typeface="Arial" charset="0"/>
                <a:ea typeface="Arial" charset="0"/>
                <a:cs typeface="Arial" charset="0"/>
              </a:rPr>
              <a:t>2016</a:t>
            </a:r>
          </a:p>
          <a:p>
            <a:pPr marL="228600" indent="-228600">
              <a:buFontTx/>
              <a:buAutoNum type="arabicPeriod"/>
            </a:pPr>
            <a:r>
              <a:rPr lang="en-GB" sz="1000" dirty="0">
                <a:solidFill>
                  <a:schemeClr val="bg1">
                    <a:lumMod val="50000"/>
                  </a:schemeClr>
                </a:solidFill>
                <a:latin typeface="Arial" charset="0"/>
                <a:ea typeface="Arial" charset="0"/>
                <a:cs typeface="Arial" charset="0"/>
              </a:rPr>
              <a:t>Abortion statistics for England and Wales: 2017</a:t>
            </a:r>
            <a:endParaRPr lang="en-GB" sz="1000" dirty="0" smtClean="0">
              <a:solidFill>
                <a:schemeClr val="bg1">
                  <a:lumMod val="50000"/>
                </a:schemeClr>
              </a:solidFill>
              <a:latin typeface="Arial" charset="0"/>
              <a:ea typeface="Arial" charset="0"/>
              <a:cs typeface="Arial" charset="0"/>
            </a:endParaRPr>
          </a:p>
        </p:txBody>
      </p:sp>
      <p:sp>
        <p:nvSpPr>
          <p:cNvPr id="12" name="TextBox 11"/>
          <p:cNvSpPr txBox="1"/>
          <p:nvPr/>
        </p:nvSpPr>
        <p:spPr>
          <a:xfrm>
            <a:off x="5011947" y="1531374"/>
            <a:ext cx="3924974"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Proportions of conceptions leading to abortion, 2016</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5089894" y="1777595"/>
            <a:ext cx="3487226"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Chart 13"/>
          <p:cNvGraphicFramePr>
            <a:graphicFrameLocks/>
          </p:cNvGraphicFramePr>
          <p:nvPr>
            <p:extLst>
              <p:ext uri="{D42A27DB-BD31-4B8C-83A1-F6EECF244321}">
                <p14:modId xmlns:p14="http://schemas.microsoft.com/office/powerpoint/2010/main" val="2858949114"/>
              </p:ext>
            </p:extLst>
          </p:nvPr>
        </p:nvGraphicFramePr>
        <p:xfrm>
          <a:off x="4949408" y="1797464"/>
          <a:ext cx="3768197" cy="2083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895194"/>
              </p:ext>
            </p:extLst>
          </p:nvPr>
        </p:nvGraphicFramePr>
        <p:xfrm>
          <a:off x="5089894" y="4459857"/>
          <a:ext cx="3683009" cy="1440388"/>
        </p:xfrm>
        <a:graphic>
          <a:graphicData uri="http://schemas.openxmlformats.org/drawingml/2006/table">
            <a:tbl>
              <a:tblPr/>
              <a:tblGrid>
                <a:gridCol w="793321"/>
                <a:gridCol w="707366"/>
                <a:gridCol w="750498"/>
                <a:gridCol w="750498"/>
                <a:gridCol w="681326"/>
              </a:tblGrid>
              <a:tr h="362309">
                <a:tc>
                  <a:txBody>
                    <a:bodyPr/>
                    <a:lstStyle/>
                    <a:p>
                      <a:pPr algn="l" fontAlgn="b"/>
                      <a:r>
                        <a:rPr lang="en-GB" sz="1100" b="1" i="0" u="none" strike="noStrike" dirty="0">
                          <a:solidFill>
                            <a:srgbClr val="FFFFFF"/>
                          </a:solidFill>
                          <a:effectLst/>
                          <a:latin typeface="Arial"/>
                        </a:rPr>
                        <a:t> </a:t>
                      </a:r>
                    </a:p>
                  </a:txBody>
                  <a:tcPr marL="9525" marR="9525" marT="9525" marB="0" anchor="b">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solidFill>
                      <a:srgbClr val="0065BD"/>
                    </a:solidFill>
                  </a:tcPr>
                </a:tc>
                <a:tc>
                  <a:txBody>
                    <a:bodyPr/>
                    <a:lstStyle/>
                    <a:p>
                      <a:pPr algn="ctr" fontAlgn="b"/>
                      <a:r>
                        <a:rPr lang="en-GB" sz="1100" b="1" i="0" u="none" strike="noStrike" dirty="0">
                          <a:solidFill>
                            <a:srgbClr val="FFFFFF"/>
                          </a:solidFill>
                          <a:effectLst/>
                          <a:latin typeface="Arial"/>
                        </a:rPr>
                        <a:t>All ages</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solidFill>
                      <a:srgbClr val="0065BD"/>
                    </a:solidFill>
                  </a:tcPr>
                </a:tc>
                <a:tc>
                  <a:txBody>
                    <a:bodyPr/>
                    <a:lstStyle/>
                    <a:p>
                      <a:pPr algn="ctr" fontAlgn="b"/>
                      <a:r>
                        <a:rPr lang="en-GB" sz="1100" b="1" i="0" u="none" strike="noStrike" dirty="0" smtClean="0">
                          <a:solidFill>
                            <a:srgbClr val="FFFFFF"/>
                          </a:solidFill>
                          <a:effectLst/>
                          <a:latin typeface="Arial"/>
                        </a:rPr>
                        <a:t>Under 19</a:t>
                      </a:r>
                      <a:endParaRPr lang="en-GB" sz="1100" b="1" i="0" u="none" strike="noStrike" dirty="0">
                        <a:solidFill>
                          <a:srgbClr val="FFFFFF"/>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solidFill>
                      <a:srgbClr val="0065BD"/>
                    </a:solidFill>
                  </a:tcPr>
                </a:tc>
                <a:tc>
                  <a:txBody>
                    <a:bodyPr/>
                    <a:lstStyle/>
                    <a:p>
                      <a:pPr algn="ctr" fontAlgn="b"/>
                      <a:r>
                        <a:rPr lang="en-GB" sz="1100" b="1" i="0" u="none" strike="noStrike" dirty="0" smtClean="0">
                          <a:solidFill>
                            <a:srgbClr val="FFFFFF"/>
                          </a:solidFill>
                          <a:effectLst/>
                          <a:latin typeface="Arial"/>
                        </a:rPr>
                        <a:t>Under</a:t>
                      </a:r>
                      <a:r>
                        <a:rPr lang="en-GB" sz="1100" b="1" i="0" u="none" strike="noStrike" baseline="0" dirty="0" smtClean="0">
                          <a:solidFill>
                            <a:srgbClr val="FFFFFF"/>
                          </a:solidFill>
                          <a:effectLst/>
                          <a:latin typeface="Arial"/>
                        </a:rPr>
                        <a:t> </a:t>
                      </a:r>
                      <a:r>
                        <a:rPr lang="en-GB" sz="1100" b="1" i="0" u="none" strike="noStrike" dirty="0" smtClean="0">
                          <a:solidFill>
                            <a:srgbClr val="FFFFFF"/>
                          </a:solidFill>
                          <a:effectLst/>
                          <a:latin typeface="Arial"/>
                        </a:rPr>
                        <a:t>25</a:t>
                      </a:r>
                      <a:endParaRPr lang="en-GB" sz="1100" b="1" i="0" u="none" strike="noStrike" dirty="0">
                        <a:solidFill>
                          <a:srgbClr val="FFFFFF"/>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solidFill>
                      <a:srgbClr val="0065BD"/>
                    </a:solidFill>
                  </a:tcPr>
                </a:tc>
                <a:tc>
                  <a:txBody>
                    <a:bodyPr/>
                    <a:lstStyle/>
                    <a:p>
                      <a:pPr algn="ctr" fontAlgn="b"/>
                      <a:r>
                        <a:rPr lang="en-GB" sz="1100" b="1" i="0" u="none" strike="noStrike" dirty="0" smtClean="0">
                          <a:solidFill>
                            <a:srgbClr val="FFFFFF"/>
                          </a:solidFill>
                          <a:effectLst/>
                          <a:latin typeface="Arial"/>
                        </a:rPr>
                        <a:t>Over 25</a:t>
                      </a:r>
                      <a:endParaRPr lang="en-GB" sz="1100" b="1" i="0" u="none" strike="noStrike" dirty="0">
                        <a:solidFill>
                          <a:srgbClr val="FFFFFF"/>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solidFill>
                      <a:srgbClr val="0065BD"/>
                    </a:solidFill>
                  </a:tcPr>
                </a:tc>
              </a:tr>
              <a:tr h="181155">
                <a:tc>
                  <a:txBody>
                    <a:bodyPr/>
                    <a:lstStyle/>
                    <a:p>
                      <a:pPr algn="l" fontAlgn="b"/>
                      <a:r>
                        <a:rPr lang="en-GB" sz="1100" b="0" i="0" u="none" strike="noStrike" dirty="0" smtClean="0">
                          <a:solidFill>
                            <a:srgbClr val="000000"/>
                          </a:solidFill>
                          <a:effectLst/>
                          <a:latin typeface="Arial"/>
                        </a:rPr>
                        <a:t> Lambeth</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40%</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11%</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32%</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45%</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r>
              <a:tr h="224231">
                <a:tc>
                  <a:txBody>
                    <a:bodyPr/>
                    <a:lstStyle/>
                    <a:p>
                      <a:pPr algn="l" fontAlgn="b"/>
                      <a:r>
                        <a:rPr lang="en-GB" sz="1100" b="0" i="0" u="none" strike="noStrike" dirty="0" smtClean="0">
                          <a:solidFill>
                            <a:srgbClr val="000000"/>
                          </a:solidFill>
                          <a:effectLst/>
                          <a:latin typeface="Arial"/>
                        </a:rPr>
                        <a:t> Southwark</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41%</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13%</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31%</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47%</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r>
              <a:tr h="224231">
                <a:tc>
                  <a:txBody>
                    <a:bodyPr/>
                    <a:lstStyle/>
                    <a:p>
                      <a:pPr algn="l" fontAlgn="b"/>
                      <a:r>
                        <a:rPr lang="en-GB" sz="1100" b="0" i="0" u="none" strike="noStrike" dirty="0" smtClean="0">
                          <a:solidFill>
                            <a:srgbClr val="000000"/>
                          </a:solidFill>
                          <a:effectLst/>
                          <a:latin typeface="Arial"/>
                        </a:rPr>
                        <a:t> Lewisham</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44%</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8%</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30%</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51%</a:t>
                      </a: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r>
              <a:tr h="224231">
                <a:tc>
                  <a:txBody>
                    <a:bodyPr/>
                    <a:lstStyle/>
                    <a:p>
                      <a:pPr algn="l" fontAlgn="b"/>
                      <a:r>
                        <a:rPr lang="en-GB" sz="1100" b="0" i="0" u="none" strike="noStrike" dirty="0" smtClean="0">
                          <a:solidFill>
                            <a:srgbClr val="000000"/>
                          </a:solidFill>
                          <a:effectLst/>
                          <a:latin typeface="Arial"/>
                        </a:rPr>
                        <a:t> London</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42%</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13%</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31%</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47%</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r>
              <a:tr h="224231">
                <a:tc>
                  <a:txBody>
                    <a:bodyPr/>
                    <a:lstStyle/>
                    <a:p>
                      <a:pPr algn="l" fontAlgn="b"/>
                      <a:r>
                        <a:rPr lang="en-GB" sz="1100" b="0" i="0" u="none" strike="noStrike" dirty="0" smtClean="0">
                          <a:solidFill>
                            <a:srgbClr val="000000"/>
                          </a:solidFill>
                          <a:effectLst/>
                          <a:latin typeface="Arial"/>
                        </a:rPr>
                        <a:t> England</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39%</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10%</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27%</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47%</a:t>
                      </a:r>
                      <a:endParaRPr lang="en-GB" sz="1100" b="0" i="0" u="none" strike="noStrike" dirty="0">
                        <a:solidFill>
                          <a:srgbClr val="000000"/>
                        </a:solidFill>
                        <a:effectLst/>
                        <a:latin typeface="Arial"/>
                      </a:endParaRPr>
                    </a:p>
                  </a:txBody>
                  <a:tcPr marL="9525" marR="9525" marT="9525" marB="0" anchor="ctr">
                    <a:lnL w="6350" cap="flat" cmpd="sng" algn="ctr">
                      <a:solidFill>
                        <a:srgbClr val="767676"/>
                      </a:solidFill>
                      <a:prstDash val="solid"/>
                      <a:round/>
                      <a:headEnd type="none" w="med" len="med"/>
                      <a:tailEnd type="none" w="med" len="med"/>
                    </a:lnL>
                    <a:lnR w="6350" cap="flat" cmpd="sng" algn="ctr">
                      <a:solidFill>
                        <a:srgbClr val="767676"/>
                      </a:solidFill>
                      <a:prstDash val="solid"/>
                      <a:round/>
                      <a:headEnd type="none" w="med" len="med"/>
                      <a:tailEnd type="none" w="med" len="med"/>
                    </a:lnR>
                    <a:lnT w="6350" cap="flat" cmpd="sng" algn="ctr">
                      <a:solidFill>
                        <a:srgbClr val="767676"/>
                      </a:solidFill>
                      <a:prstDash val="solid"/>
                      <a:round/>
                      <a:headEnd type="none" w="med" len="med"/>
                      <a:tailEnd type="none" w="med" len="med"/>
                    </a:lnT>
                    <a:lnB w="6350" cap="flat" cmpd="sng" algn="ctr">
                      <a:solidFill>
                        <a:srgbClr val="767676"/>
                      </a:solidFill>
                      <a:prstDash val="solid"/>
                      <a:round/>
                      <a:headEnd type="none" w="med" len="med"/>
                      <a:tailEnd type="none" w="med" len="med"/>
                    </a:lnB>
                  </a:tcPr>
                </a:tc>
              </a:tr>
            </a:tbl>
          </a:graphicData>
        </a:graphic>
      </p:graphicFrame>
      <p:sp>
        <p:nvSpPr>
          <p:cNvPr id="16" name="TextBox 15"/>
          <p:cNvSpPr txBox="1"/>
          <p:nvPr/>
        </p:nvSpPr>
        <p:spPr>
          <a:xfrm>
            <a:off x="5011947" y="3966243"/>
            <a:ext cx="3924974"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a:t>
            </a:r>
            <a:r>
              <a:rPr lang="en-GB" sz="1000" b="1" dirty="0">
                <a:solidFill>
                  <a:srgbClr val="767676"/>
                </a:solidFill>
                <a:latin typeface="Arial" panose="020B0604020202020204" pitchFamily="34" charset="0"/>
                <a:cs typeface="Arial" panose="020B0604020202020204" pitchFamily="34" charset="0"/>
              </a:rPr>
              <a:t>of abortions in </a:t>
            </a:r>
            <a:r>
              <a:rPr lang="en-GB" sz="1000" b="1" dirty="0" smtClean="0">
                <a:solidFill>
                  <a:srgbClr val="767676"/>
                </a:solidFill>
                <a:latin typeface="Arial" panose="020B0604020202020204" pitchFamily="34" charset="0"/>
                <a:cs typeface="Arial" panose="020B0604020202020204" pitchFamily="34" charset="0"/>
              </a:rPr>
              <a:t>women </a:t>
            </a:r>
            <a:r>
              <a:rPr lang="en-GB" sz="1000" b="1" dirty="0">
                <a:solidFill>
                  <a:srgbClr val="767676"/>
                </a:solidFill>
                <a:latin typeface="Arial" panose="020B0604020202020204" pitchFamily="34" charset="0"/>
                <a:cs typeface="Arial" panose="020B0604020202020204" pitchFamily="34" charset="0"/>
              </a:rPr>
              <a:t>who </a:t>
            </a:r>
            <a:r>
              <a:rPr lang="en-GB" sz="1000" b="1" dirty="0" smtClean="0">
                <a:solidFill>
                  <a:srgbClr val="767676"/>
                </a:solidFill>
                <a:latin typeface="Arial" panose="020B0604020202020204" pitchFamily="34" charset="0"/>
                <a:cs typeface="Arial" panose="020B0604020202020204" pitchFamily="34" charset="0"/>
              </a:rPr>
              <a:t>have had a previous abortion, by age,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5054651" y="4366353"/>
            <a:ext cx="3718253"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310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00" y="187200"/>
            <a:ext cx="8912040" cy="955072"/>
          </a:xfrm>
        </p:spPr>
        <p:txBody>
          <a:bodyPr>
            <a:noAutofit/>
          </a:bodyPr>
          <a:lstStyle/>
          <a:p>
            <a:r>
              <a:rPr lang="en-GB" sz="2400" dirty="0" smtClean="0">
                <a:solidFill>
                  <a:schemeClr val="accent2"/>
                </a:solidFill>
              </a:rPr>
              <a:t>LARC is an effective way of preventing subsequent abortions, however uptake after abortion is decreasing.</a:t>
            </a:r>
            <a:endParaRPr lang="en-US" sz="2400" dirty="0">
              <a:solidFill>
                <a:schemeClr val="accent2"/>
              </a:solidFill>
            </a:endParaRPr>
          </a:p>
        </p:txBody>
      </p:sp>
      <p:sp>
        <p:nvSpPr>
          <p:cNvPr id="4" name="TextBox 3"/>
          <p:cNvSpPr txBox="1"/>
          <p:nvPr/>
        </p:nvSpPr>
        <p:spPr>
          <a:xfrm>
            <a:off x="241200" y="1065600"/>
            <a:ext cx="4403834" cy="369332"/>
          </a:xfrm>
          <a:prstGeom prst="rect">
            <a:avLst/>
          </a:prstGeom>
          <a:noFill/>
        </p:spPr>
        <p:txBody>
          <a:bodyPr wrap="square" rtlCol="0">
            <a:spAutoFit/>
          </a:bodyPr>
          <a:lstStyle/>
          <a:p>
            <a:r>
              <a:rPr lang="en-US" b="1" dirty="0" smtClean="0">
                <a:solidFill>
                  <a:srgbClr val="878787"/>
                </a:solidFill>
                <a:latin typeface="Arial" charset="0"/>
                <a:ea typeface="Arial" charset="0"/>
                <a:cs typeface="Arial" charset="0"/>
              </a:rPr>
              <a:t>LARC AFTER ABORTION</a:t>
            </a:r>
            <a:endParaRPr lang="en-US" b="1" dirty="0">
              <a:solidFill>
                <a:srgbClr val="878787"/>
              </a:solidFill>
              <a:latin typeface="Arial" charset="0"/>
              <a:ea typeface="Arial" charset="0"/>
              <a:cs typeface="Arial" charset="0"/>
            </a:endParaRPr>
          </a:p>
        </p:txBody>
      </p:sp>
      <p:sp>
        <p:nvSpPr>
          <p:cNvPr id="5" name="Content Placeholder 4"/>
          <p:cNvSpPr>
            <a:spLocks noGrp="1"/>
          </p:cNvSpPr>
          <p:nvPr>
            <p:ph idx="1"/>
          </p:nvPr>
        </p:nvSpPr>
        <p:spPr>
          <a:xfrm>
            <a:off x="241200" y="1472400"/>
            <a:ext cx="4566013" cy="4656113"/>
          </a:xfrm>
        </p:spPr>
        <p:txBody>
          <a:bodyPr numCol="1">
            <a:normAutofit fontScale="25000" lnSpcReduction="20000"/>
          </a:bodyPr>
          <a:lstStyle/>
          <a:p>
            <a:pPr marL="0" indent="0" algn="just" defTabSz="914400">
              <a:lnSpc>
                <a:spcPct val="110000"/>
              </a:lnSpc>
              <a:spcBef>
                <a:spcPts val="0"/>
              </a:spcBef>
              <a:buNone/>
            </a:pPr>
            <a:r>
              <a:rPr lang="en-GB" sz="5600" b="1" dirty="0" smtClean="0"/>
              <a:t>LARC is an effective way of preventing subsequent abortion.</a:t>
            </a:r>
            <a:r>
              <a:rPr lang="en-US" sz="5600" b="1" dirty="0"/>
              <a:t> The proportion of women choosing LARC after an abortion is decreasing. </a:t>
            </a:r>
          </a:p>
          <a:p>
            <a:pPr defTabSz="914400">
              <a:lnSpc>
                <a:spcPct val="110000"/>
              </a:lnSpc>
              <a:spcBef>
                <a:spcPts val="0"/>
              </a:spcBef>
              <a:buFont typeface="Wingdings" charset="2"/>
              <a:buChar char="§"/>
            </a:pPr>
            <a:r>
              <a:rPr lang="en-GB" sz="5600" dirty="0" smtClean="0"/>
              <a:t>Women who </a:t>
            </a:r>
            <a:r>
              <a:rPr lang="en-GB" sz="5600" dirty="0"/>
              <a:t>choose to commence LARC immediately after abortion have a significantly reduced likelihood of undergoing another abortion within 2 </a:t>
            </a:r>
            <a:r>
              <a:rPr lang="en-GB" sz="5600" dirty="0" smtClean="0"/>
              <a:t>years. </a:t>
            </a:r>
            <a:endParaRPr lang="en-US" sz="5600" dirty="0" smtClean="0"/>
          </a:p>
          <a:p>
            <a:pPr defTabSz="914400">
              <a:lnSpc>
                <a:spcPct val="110000"/>
              </a:lnSpc>
              <a:spcBef>
                <a:spcPts val="0"/>
              </a:spcBef>
              <a:buFont typeface="Wingdings" charset="2"/>
              <a:buChar char="§"/>
            </a:pPr>
            <a:r>
              <a:rPr lang="en-US" sz="5600" dirty="0" smtClean="0"/>
              <a:t>In 2017/18, less than one in four women chose LARC after abortion.</a:t>
            </a:r>
          </a:p>
          <a:p>
            <a:pPr defTabSz="914400">
              <a:lnSpc>
                <a:spcPct val="110000"/>
              </a:lnSpc>
              <a:spcBef>
                <a:spcPts val="0"/>
              </a:spcBef>
              <a:buFont typeface="Wingdings" charset="2"/>
              <a:buChar char="§"/>
            </a:pPr>
            <a:r>
              <a:rPr lang="en-US" sz="5600" dirty="0" smtClean="0"/>
              <a:t>The proportion of women in LSL taking LARC following an abortion has been decreasing in Marie Stopes International (MSI), whereas the pattern is less clear in </a:t>
            </a:r>
            <a:r>
              <a:rPr lang="en-GB" sz="5600" dirty="0"/>
              <a:t>British Pregnancy Advisory </a:t>
            </a:r>
            <a:r>
              <a:rPr lang="en-GB" sz="5600" dirty="0" smtClean="0"/>
              <a:t>Service </a:t>
            </a:r>
            <a:r>
              <a:rPr lang="en-US" sz="5600" dirty="0" smtClean="0"/>
              <a:t>(BPAS). </a:t>
            </a:r>
          </a:p>
          <a:p>
            <a:pPr defTabSz="914400">
              <a:lnSpc>
                <a:spcPct val="110000"/>
              </a:lnSpc>
              <a:spcBef>
                <a:spcPts val="0"/>
              </a:spcBef>
              <a:buFont typeface="Wingdings" charset="2"/>
              <a:buChar char="§"/>
            </a:pPr>
            <a:r>
              <a:rPr lang="en-GB" sz="5600" dirty="0"/>
              <a:t>MSI South London are currently running one post-EMA LARC clinic a week, which is usually fully subscribed and they are looking at ways to increase capacity. BPAS are considering a similar </a:t>
            </a:r>
            <a:r>
              <a:rPr lang="en-GB" sz="5600" dirty="0" smtClean="0"/>
              <a:t>arrangement. </a:t>
            </a:r>
          </a:p>
          <a:p>
            <a:pPr defTabSz="914400">
              <a:lnSpc>
                <a:spcPct val="110000"/>
              </a:lnSpc>
              <a:spcBef>
                <a:spcPts val="0"/>
              </a:spcBef>
              <a:buFont typeface="Wingdings" charset="2"/>
              <a:buChar char="§"/>
            </a:pPr>
            <a:r>
              <a:rPr lang="en-GB" sz="5600" dirty="0" smtClean="0"/>
              <a:t>Kings College Hospital (KCH), which provides late and complex abortions provide 5-8% of all abortions, but data were not available.</a:t>
            </a:r>
          </a:p>
          <a:p>
            <a:pPr defTabSz="914400">
              <a:lnSpc>
                <a:spcPct val="110000"/>
              </a:lnSpc>
              <a:spcBef>
                <a:spcPts val="0"/>
              </a:spcBef>
              <a:buFont typeface="Wingdings" charset="2"/>
              <a:buChar char="§"/>
            </a:pPr>
            <a:endParaRPr lang="en-US" sz="5600" dirty="0" smtClean="0"/>
          </a:p>
          <a:p>
            <a:pPr marL="0" indent="0" defTabSz="914400">
              <a:spcBef>
                <a:spcPts val="0"/>
              </a:spcBef>
              <a:buNone/>
            </a:pPr>
            <a:endParaRPr lang="en-GB" sz="1000" b="1" dirty="0"/>
          </a:p>
        </p:txBody>
      </p:sp>
      <p:sp>
        <p:nvSpPr>
          <p:cNvPr id="8" name="TextBox 7"/>
          <p:cNvSpPr txBox="1"/>
          <p:nvPr/>
        </p:nvSpPr>
        <p:spPr>
          <a:xfrm>
            <a:off x="4944837" y="1502763"/>
            <a:ext cx="330200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LARC uptake after abortion MSI, 2014/15 – 2017/18</a:t>
            </a:r>
            <a:endParaRPr lang="en-GB" sz="1000" b="1" dirty="0">
              <a:solidFill>
                <a:srgbClr val="767676"/>
              </a:solidFill>
              <a:latin typeface="Arial" panose="020B0604020202020204" pitchFamily="34" charset="0"/>
              <a:cs typeface="Arial" panose="020B0604020202020204" pitchFamily="34" charset="0"/>
            </a:endParaRPr>
          </a:p>
        </p:txBody>
      </p:sp>
      <p:cxnSp>
        <p:nvCxnSpPr>
          <p:cNvPr id="9" name="Straight Connector 8"/>
          <p:cNvCxnSpPr/>
          <p:nvPr/>
        </p:nvCxnSpPr>
        <p:spPr>
          <a:xfrm>
            <a:off x="5022471" y="1748985"/>
            <a:ext cx="3174468"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31097" y="4197944"/>
            <a:ext cx="3361642"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944837" y="3927420"/>
            <a:ext cx="3610714"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LARC uptake after abortion at BPAS, 2014/15 – 2017/18</a:t>
            </a:r>
            <a:endParaRPr lang="en-GB" sz="1000" b="1" dirty="0">
              <a:solidFill>
                <a:srgbClr val="767676"/>
              </a:solidFill>
              <a:latin typeface="Arial" panose="020B0604020202020204" pitchFamily="34" charset="0"/>
              <a:cs typeface="Arial" panose="020B0604020202020204" pitchFamily="34" charset="0"/>
            </a:endParaRPr>
          </a:p>
        </p:txBody>
      </p:sp>
      <p:sp>
        <p:nvSpPr>
          <p:cNvPr id="15" name="TextBox 14"/>
          <p:cNvSpPr txBox="1"/>
          <p:nvPr/>
        </p:nvSpPr>
        <p:spPr>
          <a:xfrm>
            <a:off x="128410" y="6304002"/>
            <a:ext cx="6581423" cy="553998"/>
          </a:xfrm>
          <a:prstGeom prst="rect">
            <a:avLst/>
          </a:prstGeom>
          <a:noFill/>
        </p:spPr>
        <p:txBody>
          <a:bodyPr wrap="square" rtlCol="0">
            <a:spAutoFit/>
          </a:bodyPr>
          <a:lstStyle/>
          <a:p>
            <a:r>
              <a:rPr lang="en-US" sz="1000" b="1" dirty="0" smtClean="0">
                <a:solidFill>
                  <a:prstClr val="white">
                    <a:lumMod val="50000"/>
                  </a:prstClr>
                </a:solidFill>
                <a:latin typeface="Arial" charset="0"/>
                <a:ea typeface="Arial" charset="0"/>
                <a:cs typeface="Arial" charset="0"/>
              </a:rPr>
              <a:t>References</a:t>
            </a:r>
          </a:p>
          <a:p>
            <a:pPr marL="228600" indent="-228600">
              <a:buFontTx/>
              <a:buAutoNum type="arabicPeriod"/>
            </a:pPr>
            <a:r>
              <a:rPr lang="en-US" sz="1000" dirty="0" smtClean="0">
                <a:solidFill>
                  <a:prstClr val="white">
                    <a:lumMod val="50000"/>
                  </a:prstClr>
                </a:solidFill>
                <a:latin typeface="Arial" charset="0"/>
                <a:ea typeface="Arial" charset="0"/>
                <a:cs typeface="Arial" charset="0"/>
              </a:rPr>
              <a:t>NHS Digital, Sexual and Reproductive Health Services, England – 2016-17</a:t>
            </a:r>
          </a:p>
          <a:p>
            <a:pPr marL="228600" indent="-228600">
              <a:buFontTx/>
              <a:buAutoNum type="arabicPeriod"/>
            </a:pPr>
            <a:r>
              <a:rPr lang="en-US" sz="1000" dirty="0" smtClean="0">
                <a:solidFill>
                  <a:prstClr val="white">
                    <a:lumMod val="50000"/>
                  </a:prstClr>
                </a:solidFill>
                <a:latin typeface="Arial" charset="0"/>
                <a:ea typeface="Arial" charset="0"/>
                <a:cs typeface="Arial" charset="0"/>
              </a:rPr>
              <a:t>FSRH 2017, FSRH Guideline Contraception </a:t>
            </a:r>
            <a:r>
              <a:rPr lang="en-US" sz="1000" dirty="0">
                <a:solidFill>
                  <a:prstClr val="white">
                    <a:lumMod val="50000"/>
                  </a:prstClr>
                </a:solidFill>
                <a:latin typeface="Arial" charset="0"/>
                <a:ea typeface="Arial" charset="0"/>
                <a:cs typeface="Arial" charset="0"/>
              </a:rPr>
              <a:t>After Pregnancy</a:t>
            </a:r>
            <a:endParaRPr lang="en-US" sz="1000" dirty="0" smtClean="0">
              <a:solidFill>
                <a:prstClr val="white">
                  <a:lumMod val="50000"/>
                </a:prstClr>
              </a:solidFill>
              <a:latin typeface="Arial" charset="0"/>
              <a:ea typeface="Arial" charset="0"/>
              <a:cs typeface="Arial" charset="0"/>
            </a:endParaRPr>
          </a:p>
        </p:txBody>
      </p:sp>
      <p:graphicFrame>
        <p:nvGraphicFramePr>
          <p:cNvPr id="13" name="Chart 12"/>
          <p:cNvGraphicFramePr>
            <a:graphicFrameLocks/>
          </p:cNvGraphicFramePr>
          <p:nvPr>
            <p:extLst>
              <p:ext uri="{D42A27DB-BD31-4B8C-83A1-F6EECF244321}">
                <p14:modId xmlns:p14="http://schemas.microsoft.com/office/powerpoint/2010/main" val="2186952599"/>
              </p:ext>
            </p:extLst>
          </p:nvPr>
        </p:nvGraphicFramePr>
        <p:xfrm>
          <a:off x="5006304" y="1792117"/>
          <a:ext cx="3907767" cy="1992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2087078408"/>
              </p:ext>
            </p:extLst>
          </p:nvPr>
        </p:nvGraphicFramePr>
        <p:xfrm>
          <a:off x="5006304" y="4249128"/>
          <a:ext cx="3757363" cy="1962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1475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In 2016/17, over 80% of girls across LSL in Year 8 had one dose of the HPV vaccination.  </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HPV VACCINATION</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55503"/>
            <a:ext cx="4403834" cy="4508559"/>
          </a:xfrm>
        </p:spPr>
        <p:txBody>
          <a:bodyPr>
            <a:normAutofit/>
          </a:bodyPr>
          <a:lstStyle/>
          <a:p>
            <a:pPr marL="0" indent="0" defTabSz="914400">
              <a:spcBef>
                <a:spcPts val="0"/>
              </a:spcBef>
              <a:buNone/>
            </a:pPr>
            <a:r>
              <a:rPr lang="en-GB" sz="1400" b="1" dirty="0" smtClean="0"/>
              <a:t>The national human papillomavirus (HPV) immunisation programme was introduced to protect girls against the main causes of cervical cancer.</a:t>
            </a:r>
          </a:p>
          <a:p>
            <a:pPr defTabSz="914400">
              <a:spcBef>
                <a:spcPts val="0"/>
              </a:spcBef>
              <a:buFont typeface="Wingdings" charset="2"/>
              <a:buChar char="§"/>
            </a:pPr>
            <a:r>
              <a:rPr lang="en-GB" sz="1400" dirty="0" smtClean="0"/>
              <a:t>PHE set an acceptable target of 80% for population </a:t>
            </a:r>
            <a:r>
              <a:rPr lang="en-GB" sz="1400" dirty="0"/>
              <a:t>vaccination coverage for one dose (females 12-13 years old</a:t>
            </a:r>
            <a:r>
              <a:rPr lang="en-GB" sz="1400" dirty="0" smtClean="0"/>
              <a:t>) and a 90% achievable target. </a:t>
            </a:r>
          </a:p>
          <a:p>
            <a:pPr defTabSz="914400">
              <a:spcBef>
                <a:spcPts val="0"/>
              </a:spcBef>
              <a:buFont typeface="Wingdings" charset="2"/>
              <a:buChar char="§"/>
            </a:pPr>
            <a:r>
              <a:rPr lang="en-GB" sz="1400" dirty="0" smtClean="0"/>
              <a:t>The proportion of Year 8 (12-13 year old) girls </a:t>
            </a:r>
            <a:r>
              <a:rPr lang="en-GB" sz="1400" dirty="0"/>
              <a:t>vaccinated with at least one </a:t>
            </a:r>
            <a:r>
              <a:rPr lang="en-GB" sz="1400" dirty="0" smtClean="0"/>
              <a:t>dose of HPV </a:t>
            </a:r>
            <a:r>
              <a:rPr lang="en-GB" sz="1400" dirty="0"/>
              <a:t>by </a:t>
            </a:r>
            <a:r>
              <a:rPr lang="en-GB" sz="1400" dirty="0" smtClean="0"/>
              <a:t>the end of summer 2017, was 90% in Lambeth, 86% in Southwark and 82% in Lewisham. </a:t>
            </a:r>
          </a:p>
          <a:p>
            <a:pPr defTabSz="914400">
              <a:spcBef>
                <a:spcPts val="0"/>
              </a:spcBef>
              <a:buFont typeface="Wingdings" charset="2"/>
              <a:buChar char="§"/>
            </a:pPr>
            <a:r>
              <a:rPr lang="en-GB" sz="1400" dirty="0" smtClean="0"/>
              <a:t>All boroughs fall within the acceptable range, though Lewisham has had consistently lower coverage than other boroughs in LSL.</a:t>
            </a:r>
            <a:endParaRPr lang="en-US" sz="1400" dirty="0"/>
          </a:p>
          <a:p>
            <a:pPr defTabSz="914400">
              <a:spcBef>
                <a:spcPts val="0"/>
              </a:spcBef>
              <a:buFont typeface="Wingdings" charset="2"/>
              <a:buChar char="§"/>
            </a:pPr>
            <a:r>
              <a:rPr lang="en-GB" sz="1400" dirty="0" smtClean="0"/>
              <a:t>Following </a:t>
            </a:r>
            <a:r>
              <a:rPr lang="en-GB" sz="1400" dirty="0"/>
              <a:t>a successful pilot, HPV vaccination in men who have sex with men up to the age of 45 is currently being rolled out across LSL </a:t>
            </a:r>
            <a:r>
              <a:rPr lang="en-GB" sz="1400" dirty="0" smtClean="0"/>
              <a:t>through sexual </a:t>
            </a:r>
            <a:r>
              <a:rPr lang="en-GB" sz="1400" dirty="0"/>
              <a:t>health </a:t>
            </a:r>
            <a:r>
              <a:rPr lang="en-GB" sz="1400" dirty="0" smtClean="0"/>
              <a:t>clinics.</a:t>
            </a:r>
            <a:endParaRPr lang="en-GB" sz="1400" dirty="0"/>
          </a:p>
          <a:p>
            <a:pPr defTabSz="914400">
              <a:spcBef>
                <a:spcPts val="0"/>
              </a:spcBef>
              <a:buFont typeface="Wingdings" charset="2"/>
              <a:buChar char="§"/>
            </a:pPr>
            <a:endParaRPr lang="en-US" sz="1400" dirty="0" smtClean="0"/>
          </a:p>
          <a:p>
            <a:pPr marL="0" indent="0" defTabSz="914400">
              <a:spcBef>
                <a:spcPts val="0"/>
              </a:spcBef>
              <a:buNone/>
            </a:pPr>
            <a:endParaRPr lang="en-US" sz="1400" dirty="0" smtClean="0"/>
          </a:p>
          <a:p>
            <a:pPr defTabSz="914400">
              <a:spcBef>
                <a:spcPts val="0"/>
              </a:spcBef>
              <a:buFont typeface="Wingdings" charset="2"/>
              <a:buChar char="§"/>
            </a:pP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WHO 2011, Comprehensive </a:t>
            </a:r>
            <a:r>
              <a:rPr lang="en-GB" sz="1000" dirty="0">
                <a:solidFill>
                  <a:schemeClr val="bg1">
                    <a:lumMod val="50000"/>
                  </a:schemeClr>
                </a:solidFill>
                <a:latin typeface="Arial" charset="0"/>
                <a:ea typeface="Arial" charset="0"/>
                <a:cs typeface="Arial" charset="0"/>
              </a:rPr>
              <a:t>Cervical Cancer Control: A guide to essential practice (C4 GEP</a:t>
            </a:r>
            <a:r>
              <a:rPr lang="en-GB" sz="1000" dirty="0" smtClean="0">
                <a:solidFill>
                  <a:schemeClr val="bg1">
                    <a:lumMod val="50000"/>
                  </a:schemeClr>
                </a:solidFill>
                <a:latin typeface="Arial" charset="0"/>
                <a:ea typeface="Arial" charset="0"/>
                <a:cs typeface="Arial" charset="0"/>
              </a:rPr>
              <a:t>)</a:t>
            </a:r>
            <a:endParaRPr lang="en-GB" sz="1000" dirty="0">
              <a:solidFill>
                <a:schemeClr val="bg1">
                  <a:lumMod val="50000"/>
                </a:schemeClr>
              </a:solidFill>
              <a:latin typeface="Arial" charset="0"/>
              <a:ea typeface="Arial" charset="0"/>
              <a:cs typeface="Arial" charset="0"/>
            </a:endParaRP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PHE </a:t>
            </a:r>
            <a:r>
              <a:rPr lang="en-GB" sz="1000" dirty="0">
                <a:solidFill>
                  <a:schemeClr val="bg1">
                    <a:lumMod val="50000"/>
                  </a:schemeClr>
                </a:solidFill>
                <a:latin typeface="Arial" charset="0"/>
                <a:ea typeface="Arial" charset="0"/>
                <a:cs typeface="Arial" charset="0"/>
              </a:rPr>
              <a:t>Sexual and Reproductive Health </a:t>
            </a:r>
            <a:r>
              <a:rPr lang="en-GB" sz="1000" dirty="0" smtClean="0">
                <a:solidFill>
                  <a:schemeClr val="bg1">
                    <a:lumMod val="50000"/>
                  </a:schemeClr>
                </a:solidFill>
                <a:latin typeface="Arial" charset="0"/>
                <a:ea typeface="Arial" charset="0"/>
                <a:cs typeface="Arial" charset="0"/>
              </a:rPr>
              <a:t>Profiles</a:t>
            </a:r>
            <a:endParaRPr lang="en-US" sz="1000" dirty="0" smtClean="0">
              <a:solidFill>
                <a:schemeClr val="bg1">
                  <a:lumMod val="50000"/>
                </a:schemeClr>
              </a:solidFill>
              <a:latin typeface="Arial" charset="0"/>
              <a:ea typeface="Arial" charset="0"/>
              <a:cs typeface="Arial" charset="0"/>
            </a:endParaRPr>
          </a:p>
        </p:txBody>
      </p:sp>
      <p:sp>
        <p:nvSpPr>
          <p:cNvPr id="12" name="TextBox 11"/>
          <p:cNvSpPr txBox="1"/>
          <p:nvPr/>
        </p:nvSpPr>
        <p:spPr>
          <a:xfrm>
            <a:off x="4713308" y="1506919"/>
            <a:ext cx="4211872" cy="415498"/>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V</a:t>
            </a:r>
            <a:r>
              <a:rPr lang="en-GB" sz="1000" b="1" dirty="0" smtClean="0">
                <a:solidFill>
                  <a:srgbClr val="767676"/>
                </a:solidFill>
                <a:latin typeface="Arial" panose="020B0604020202020204" pitchFamily="34" charset="0"/>
                <a:cs typeface="Arial" panose="020B0604020202020204" pitchFamily="34" charset="0"/>
              </a:rPr>
              <a:t>accination coverage with one dose HPV, female 12-13 years old, 2014/15 – 2016/17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889076"/>
            <a:ext cx="4073778"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826694511"/>
              </p:ext>
            </p:extLst>
          </p:nvPr>
        </p:nvGraphicFramePr>
        <p:xfrm>
          <a:off x="4784959" y="2001328"/>
          <a:ext cx="4073778" cy="3034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915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0426" y="1472755"/>
            <a:ext cx="8508037" cy="4508559"/>
          </a:xfrm>
        </p:spPr>
        <p:txBody>
          <a:bodyPr>
            <a:normAutofit/>
          </a:bodyPr>
          <a:lstStyle/>
          <a:p>
            <a:pPr marL="0" indent="0" defTabSz="914400">
              <a:spcBef>
                <a:spcPts val="0"/>
              </a:spcBef>
              <a:buNone/>
            </a:pPr>
            <a:endParaRPr lang="en-GB" sz="1600" dirty="0" smtClean="0"/>
          </a:p>
          <a:p>
            <a:pPr marL="0" indent="0" defTabSz="914400">
              <a:spcBef>
                <a:spcPts val="0"/>
              </a:spcBef>
              <a:buNone/>
            </a:pPr>
            <a:endParaRPr lang="en-GB" sz="1600" dirty="0"/>
          </a:p>
        </p:txBody>
      </p:sp>
      <p:graphicFrame>
        <p:nvGraphicFramePr>
          <p:cNvPr id="3" name="Table 2"/>
          <p:cNvGraphicFramePr>
            <a:graphicFrameLocks noGrp="1"/>
          </p:cNvGraphicFramePr>
          <p:nvPr>
            <p:extLst>
              <p:ext uri="{D42A27DB-BD31-4B8C-83A1-F6EECF244321}">
                <p14:modId xmlns:p14="http://schemas.microsoft.com/office/powerpoint/2010/main" val="1975277748"/>
              </p:ext>
            </p:extLst>
          </p:nvPr>
        </p:nvGraphicFramePr>
        <p:xfrm>
          <a:off x="504824" y="1600225"/>
          <a:ext cx="8371795" cy="3876040"/>
        </p:xfrm>
        <a:graphic>
          <a:graphicData uri="http://schemas.openxmlformats.org/drawingml/2006/table">
            <a:tbl>
              <a:tblPr firstRow="1" bandRow="1">
                <a:tableStyleId>{5C22544A-7EE6-4342-B048-85BDC9FD1C3A}</a:tableStyleId>
              </a:tblPr>
              <a:tblGrid>
                <a:gridCol w="2480563"/>
                <a:gridCol w="5891232"/>
              </a:tblGrid>
              <a:tr h="370840">
                <a:tc>
                  <a:txBody>
                    <a:bodyPr/>
                    <a:lstStyle/>
                    <a:p>
                      <a:r>
                        <a:rPr lang="en-GB" sz="1800" b="1" dirty="0" smtClean="0">
                          <a:solidFill>
                            <a:schemeClr val="tx1"/>
                          </a:solidFill>
                          <a:latin typeface="Arial" panose="020B0604020202020204" pitchFamily="34" charset="0"/>
                          <a:cs typeface="Arial" panose="020B0604020202020204" pitchFamily="34" charset="0"/>
                        </a:rPr>
                        <a:t>Report title:</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GB" sz="1800" dirty="0" smtClean="0">
                          <a:solidFill>
                            <a:schemeClr val="tx1"/>
                          </a:solidFill>
                          <a:latin typeface="Arial" panose="020B0604020202020204" pitchFamily="34" charset="0"/>
                          <a:cs typeface="Arial" panose="020B0604020202020204" pitchFamily="34" charset="0"/>
                        </a:rPr>
                        <a:t>Sexual health in </a:t>
                      </a:r>
                      <a:r>
                        <a:rPr lang="en-GB" sz="1800" baseline="0" dirty="0" smtClean="0">
                          <a:solidFill>
                            <a:schemeClr val="tx1"/>
                          </a:solidFill>
                          <a:latin typeface="Arial" panose="020B0604020202020204" pitchFamily="34" charset="0"/>
                          <a:cs typeface="Arial" panose="020B0604020202020204" pitchFamily="34" charset="0"/>
                        </a:rPr>
                        <a:t>Lambeth, Southwark and Lewisham</a:t>
                      </a:r>
                      <a:endParaRPr lang="en-GB" sz="1800" dirty="0">
                        <a:solidFill>
                          <a:schemeClr val="tx1"/>
                        </a:solidFill>
                        <a:latin typeface="Arial" panose="020B0604020202020204" pitchFamily="34" charset="0"/>
                        <a:cs typeface="Arial" panose="020B0604020202020204" pitchFamily="34" charset="0"/>
                      </a:endParaRPr>
                    </a:p>
                  </a:txBody>
                  <a:tcPr>
                    <a:noFill/>
                  </a:tcPr>
                </a:tc>
              </a:tr>
              <a:tr h="370840">
                <a:tc>
                  <a:txBody>
                    <a:bodyPr/>
                    <a:lstStyle/>
                    <a:p>
                      <a:r>
                        <a:rPr lang="en-GB" sz="1800" b="1" dirty="0" smtClean="0">
                          <a:solidFill>
                            <a:schemeClr val="tx1"/>
                          </a:solidFill>
                          <a:latin typeface="Arial" panose="020B0604020202020204" pitchFamily="34" charset="0"/>
                          <a:cs typeface="Arial" panose="020B0604020202020204" pitchFamily="34" charset="0"/>
                        </a:rPr>
                        <a:t>Status:</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GB" sz="1800" dirty="0" smtClean="0">
                          <a:solidFill>
                            <a:schemeClr val="tx1"/>
                          </a:solidFill>
                          <a:latin typeface="Arial" panose="020B0604020202020204" pitchFamily="34" charset="0"/>
                          <a:cs typeface="Arial" panose="020B0604020202020204" pitchFamily="34" charset="0"/>
                        </a:rPr>
                        <a:t>Public </a:t>
                      </a:r>
                      <a:endParaRPr lang="en-GB" sz="1800" dirty="0">
                        <a:solidFill>
                          <a:schemeClr val="tx1"/>
                        </a:solidFill>
                        <a:latin typeface="Arial" panose="020B0604020202020204" pitchFamily="34" charset="0"/>
                        <a:cs typeface="Arial" panose="020B0604020202020204" pitchFamily="34" charset="0"/>
                      </a:endParaRPr>
                    </a:p>
                  </a:txBody>
                  <a:tcPr>
                    <a:noFill/>
                  </a:tcPr>
                </a:tc>
              </a:tr>
              <a:tr h="370840">
                <a:tc>
                  <a:txBody>
                    <a:bodyPr/>
                    <a:lstStyle/>
                    <a:p>
                      <a:r>
                        <a:rPr lang="en-GB" sz="1800" b="1" dirty="0" smtClean="0">
                          <a:solidFill>
                            <a:schemeClr val="tx1"/>
                          </a:solidFill>
                          <a:latin typeface="Arial" panose="020B0604020202020204" pitchFamily="34" charset="0"/>
                          <a:cs typeface="Arial" panose="020B0604020202020204" pitchFamily="34" charset="0"/>
                        </a:rPr>
                        <a:t>Prepared</a:t>
                      </a:r>
                      <a:r>
                        <a:rPr lang="en-GB" sz="1800" b="1" baseline="0" dirty="0" smtClean="0">
                          <a:solidFill>
                            <a:schemeClr val="tx1"/>
                          </a:solidFill>
                          <a:latin typeface="Arial" panose="020B0604020202020204" pitchFamily="34" charset="0"/>
                          <a:cs typeface="Arial" panose="020B0604020202020204" pitchFamily="34" charset="0"/>
                        </a:rPr>
                        <a:t> by:</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GB" sz="1800" dirty="0" smtClean="0">
                          <a:solidFill>
                            <a:schemeClr val="tx1"/>
                          </a:solidFill>
                          <a:latin typeface="Arial" panose="020B0604020202020204" pitchFamily="34" charset="0"/>
                          <a:cs typeface="Arial" panose="020B0604020202020204" pitchFamily="34" charset="0"/>
                        </a:rPr>
                        <a:t>Nora</a:t>
                      </a:r>
                      <a:r>
                        <a:rPr lang="en-GB" sz="1800" baseline="0" dirty="0" smtClean="0">
                          <a:solidFill>
                            <a:schemeClr val="tx1"/>
                          </a:solidFill>
                          <a:latin typeface="Arial" panose="020B0604020202020204" pitchFamily="34" charset="0"/>
                          <a:cs typeface="Arial" panose="020B0604020202020204" pitchFamily="34" charset="0"/>
                        </a:rPr>
                        <a:t> Cooke O’Dowd</a:t>
                      </a:r>
                      <a:endParaRPr lang="en-GB" sz="1800" dirty="0">
                        <a:solidFill>
                          <a:schemeClr val="tx1"/>
                        </a:solidFill>
                        <a:latin typeface="Arial" panose="020B0604020202020204" pitchFamily="34" charset="0"/>
                        <a:cs typeface="Arial" panose="020B0604020202020204" pitchFamily="34" charset="0"/>
                      </a:endParaRPr>
                    </a:p>
                  </a:txBody>
                  <a:tcPr>
                    <a:noFill/>
                  </a:tcPr>
                </a:tc>
              </a:tr>
              <a:tr h="370840">
                <a:tc>
                  <a:txBody>
                    <a:bodyPr/>
                    <a:lstStyle/>
                    <a:p>
                      <a:r>
                        <a:rPr lang="en-GB" sz="1800" b="1" dirty="0" smtClean="0">
                          <a:solidFill>
                            <a:schemeClr val="tx1"/>
                          </a:solidFill>
                          <a:latin typeface="Arial" panose="020B0604020202020204" pitchFamily="34" charset="0"/>
                          <a:cs typeface="Arial" panose="020B0604020202020204" pitchFamily="34" charset="0"/>
                        </a:rPr>
                        <a:t>Contributors:</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GB" sz="1800" dirty="0" smtClean="0">
                          <a:solidFill>
                            <a:schemeClr val="tx1"/>
                          </a:solidFill>
                          <a:latin typeface="Arial" panose="020B0604020202020204" pitchFamily="34" charset="0"/>
                          <a:cs typeface="Arial" panose="020B0604020202020204" pitchFamily="34" charset="0"/>
                        </a:rPr>
                        <a:t>Sigrid</a:t>
                      </a:r>
                      <a:r>
                        <a:rPr lang="en-GB" sz="1800" baseline="0" dirty="0" smtClean="0">
                          <a:solidFill>
                            <a:schemeClr val="tx1"/>
                          </a:solidFill>
                          <a:latin typeface="Arial" panose="020B0604020202020204" pitchFamily="34" charset="0"/>
                          <a:cs typeface="Arial" panose="020B0604020202020204" pitchFamily="34" charset="0"/>
                        </a:rPr>
                        <a:t> Blackman, Public Health Lambeth, Public Health Lewisham, Chris Williamson</a:t>
                      </a:r>
                      <a:endParaRPr lang="en-GB" sz="1800" dirty="0">
                        <a:solidFill>
                          <a:schemeClr val="tx1"/>
                        </a:solidFill>
                        <a:latin typeface="Arial" panose="020B0604020202020204" pitchFamily="34" charset="0"/>
                        <a:cs typeface="Arial" panose="020B0604020202020204" pitchFamily="34" charset="0"/>
                      </a:endParaRPr>
                    </a:p>
                  </a:txBody>
                  <a:tcPr>
                    <a:noFill/>
                  </a:tcPr>
                </a:tc>
              </a:tr>
              <a:tr h="370840">
                <a:tc>
                  <a:txBody>
                    <a:bodyPr/>
                    <a:lstStyle/>
                    <a:p>
                      <a:r>
                        <a:rPr lang="en-GB" sz="1800" b="1" dirty="0" smtClean="0">
                          <a:solidFill>
                            <a:schemeClr val="tx1"/>
                          </a:solidFill>
                          <a:latin typeface="Arial" panose="020B0604020202020204" pitchFamily="34" charset="0"/>
                          <a:cs typeface="Arial" panose="020B0604020202020204" pitchFamily="34" charset="0"/>
                        </a:rPr>
                        <a:t>Approved</a:t>
                      </a:r>
                      <a:r>
                        <a:rPr lang="en-GB" sz="1800" b="1" baseline="0" dirty="0" smtClean="0">
                          <a:solidFill>
                            <a:schemeClr val="tx1"/>
                          </a:solidFill>
                          <a:latin typeface="Arial" panose="020B0604020202020204" pitchFamily="34" charset="0"/>
                          <a:cs typeface="Arial" panose="020B0604020202020204" pitchFamily="34" charset="0"/>
                        </a:rPr>
                        <a:t> by:</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GB" sz="1800" dirty="0" smtClean="0">
                          <a:solidFill>
                            <a:schemeClr val="tx1"/>
                          </a:solidFill>
                          <a:latin typeface="Arial" panose="020B0604020202020204" pitchFamily="34" charset="0"/>
                          <a:cs typeface="Arial" panose="020B0604020202020204" pitchFamily="34" charset="0"/>
                        </a:rPr>
                        <a:t>Kirsten Watters</a:t>
                      </a:r>
                      <a:endParaRPr lang="en-GB" sz="1800" dirty="0">
                        <a:solidFill>
                          <a:schemeClr val="tx1"/>
                        </a:solidFill>
                        <a:latin typeface="Arial" panose="020B0604020202020204" pitchFamily="34" charset="0"/>
                        <a:cs typeface="Arial" panose="020B0604020202020204" pitchFamily="34" charset="0"/>
                      </a:endParaRPr>
                    </a:p>
                  </a:txBody>
                  <a:tcPr>
                    <a:noFill/>
                  </a:tcPr>
                </a:tc>
              </a:tr>
              <a:tr h="370840">
                <a:tc>
                  <a:txBody>
                    <a:bodyPr/>
                    <a:lstStyle/>
                    <a:p>
                      <a:r>
                        <a:rPr lang="en-GB" sz="1800" b="1" dirty="0" smtClean="0">
                          <a:solidFill>
                            <a:schemeClr val="tx1"/>
                          </a:solidFill>
                          <a:latin typeface="Arial" panose="020B0604020202020204" pitchFamily="34" charset="0"/>
                          <a:cs typeface="Arial" panose="020B0604020202020204" pitchFamily="34" charset="0"/>
                        </a:rPr>
                        <a:t>Suggested</a:t>
                      </a:r>
                      <a:r>
                        <a:rPr lang="en-GB" sz="1800" b="1" baseline="0" dirty="0" smtClean="0">
                          <a:solidFill>
                            <a:schemeClr val="tx1"/>
                          </a:solidFill>
                          <a:latin typeface="Arial" panose="020B0604020202020204" pitchFamily="34" charset="0"/>
                          <a:cs typeface="Arial" panose="020B0604020202020204" pitchFamily="34" charset="0"/>
                        </a:rPr>
                        <a:t> citation:</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Sexual health in</a:t>
                      </a:r>
                      <a:r>
                        <a:rPr lang="en-GB" sz="1800" baseline="0" dirty="0" smtClean="0">
                          <a:solidFill>
                            <a:schemeClr val="tx1"/>
                          </a:solidFill>
                          <a:latin typeface="Arial" panose="020B0604020202020204" pitchFamily="34" charset="0"/>
                          <a:cs typeface="Arial" panose="020B0604020202020204" pitchFamily="34" charset="0"/>
                        </a:rPr>
                        <a:t> Southwark, Lambeth and Lewisham. Southwark’s JSNA. Southwark Council: London. 2019.</a:t>
                      </a:r>
                      <a:endParaRPr lang="en-GB" sz="1800" dirty="0">
                        <a:solidFill>
                          <a:schemeClr val="tx1"/>
                        </a:solidFill>
                        <a:latin typeface="Arial" panose="020B0604020202020204" pitchFamily="34" charset="0"/>
                        <a:cs typeface="Arial" panose="020B0604020202020204" pitchFamily="34" charset="0"/>
                      </a:endParaRPr>
                    </a:p>
                  </a:txBody>
                  <a:tcPr>
                    <a:noFill/>
                  </a:tcPr>
                </a:tc>
              </a:tr>
              <a:tr h="370840">
                <a:tc>
                  <a:txBody>
                    <a:bodyPr/>
                    <a:lstStyle/>
                    <a:p>
                      <a:r>
                        <a:rPr lang="en-GB" sz="1800" b="1" dirty="0" smtClean="0">
                          <a:solidFill>
                            <a:schemeClr val="tx1"/>
                          </a:solidFill>
                          <a:latin typeface="Arial" panose="020B0604020202020204" pitchFamily="34" charset="0"/>
                          <a:cs typeface="Arial" panose="020B0604020202020204" pitchFamily="34" charset="0"/>
                        </a:rPr>
                        <a:t>Contact</a:t>
                      </a:r>
                      <a:r>
                        <a:rPr lang="en-GB" sz="1800" b="1" baseline="0" dirty="0" smtClean="0">
                          <a:solidFill>
                            <a:schemeClr val="tx1"/>
                          </a:solidFill>
                          <a:latin typeface="Arial" panose="020B0604020202020204" pitchFamily="34" charset="0"/>
                          <a:cs typeface="Arial" panose="020B0604020202020204" pitchFamily="34" charset="0"/>
                        </a:rPr>
                        <a:t> details:</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GB" sz="1800" baseline="0" dirty="0" smtClean="0">
                          <a:solidFill>
                            <a:schemeClr val="bg1">
                              <a:lumMod val="65000"/>
                            </a:schemeClr>
                          </a:solidFill>
                          <a:latin typeface="Arial" panose="020B0604020202020204" pitchFamily="34" charset="0"/>
                          <a:cs typeface="Arial" panose="020B0604020202020204" pitchFamily="34" charset="0"/>
                          <a:hlinkClick r:id="rId2"/>
                        </a:rPr>
                        <a:t>publichealth@southwark.gov.uk</a:t>
                      </a:r>
                      <a:r>
                        <a:rPr lang="en-GB" sz="1800" baseline="0" dirty="0" smtClean="0">
                          <a:solidFill>
                            <a:schemeClr val="bg1">
                              <a:lumMod val="65000"/>
                            </a:schemeClr>
                          </a:solidFill>
                          <a:latin typeface="Arial" panose="020B0604020202020204" pitchFamily="34" charset="0"/>
                          <a:cs typeface="Arial" panose="020B0604020202020204" pitchFamily="34" charset="0"/>
                        </a:rPr>
                        <a:t> </a:t>
                      </a:r>
                      <a:endParaRPr lang="en-GB" sz="1800" dirty="0">
                        <a:solidFill>
                          <a:schemeClr val="bg1">
                            <a:lumMod val="65000"/>
                          </a:schemeClr>
                        </a:solidFill>
                        <a:latin typeface="Arial" panose="020B0604020202020204" pitchFamily="34" charset="0"/>
                        <a:cs typeface="Arial" panose="020B0604020202020204" pitchFamily="34" charset="0"/>
                      </a:endParaRPr>
                    </a:p>
                  </a:txBody>
                  <a:tcPr>
                    <a:noFill/>
                  </a:tcPr>
                </a:tc>
              </a:tr>
              <a:tr h="370840">
                <a:tc>
                  <a:txBody>
                    <a:bodyPr/>
                    <a:lstStyle/>
                    <a:p>
                      <a:r>
                        <a:rPr lang="en-GB" sz="1800" b="1" dirty="0" smtClean="0">
                          <a:solidFill>
                            <a:schemeClr val="tx1"/>
                          </a:solidFill>
                          <a:latin typeface="Arial" panose="020B0604020202020204" pitchFamily="34" charset="0"/>
                          <a:cs typeface="Arial" panose="020B0604020202020204" pitchFamily="34" charset="0"/>
                        </a:rPr>
                        <a:t>Date of publication:</a:t>
                      </a:r>
                      <a:endParaRPr lang="en-GB" sz="18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GB" sz="1800" baseline="0" dirty="0" smtClean="0">
                          <a:solidFill>
                            <a:schemeClr val="tx1"/>
                          </a:solidFill>
                          <a:latin typeface="Arial" panose="020B0604020202020204" pitchFamily="34" charset="0"/>
                          <a:cs typeface="Arial" panose="020B0604020202020204" pitchFamily="34" charset="0"/>
                        </a:rPr>
                        <a:t>March 2019</a:t>
                      </a:r>
                      <a:endParaRPr lang="en-GB" sz="1800" dirty="0">
                        <a:solidFill>
                          <a:schemeClr val="tx1"/>
                        </a:solidFill>
                        <a:latin typeface="Arial" panose="020B0604020202020204" pitchFamily="34" charset="0"/>
                        <a:cs typeface="Arial" panose="020B0604020202020204" pitchFamily="34" charset="0"/>
                      </a:endParaRPr>
                    </a:p>
                  </a:txBody>
                  <a:tcPr>
                    <a:noFill/>
                  </a:tcPr>
                </a:tc>
              </a:tr>
              <a:tr h="370840">
                <a:tc>
                  <a:txBody>
                    <a:bodyPr/>
                    <a:lstStyle/>
                    <a:p>
                      <a:endParaRPr lang="en-GB" sz="1800" b="1" dirty="0">
                        <a:solidFill>
                          <a:schemeClr val="bg1">
                            <a:lumMod val="65000"/>
                          </a:schemeClr>
                        </a:solidFill>
                        <a:latin typeface="Arial" panose="020B0604020202020204" pitchFamily="34" charset="0"/>
                        <a:cs typeface="Arial" panose="020B0604020202020204" pitchFamily="34" charset="0"/>
                      </a:endParaRPr>
                    </a:p>
                  </a:txBody>
                  <a:tcPr>
                    <a:noFill/>
                  </a:tcPr>
                </a:tc>
                <a:tc>
                  <a:txBody>
                    <a:bodyPr/>
                    <a:lstStyle/>
                    <a:p>
                      <a:endParaRPr lang="en-GB" sz="1800" dirty="0">
                        <a:solidFill>
                          <a:schemeClr val="bg1">
                            <a:lumMod val="65000"/>
                          </a:schemeClr>
                        </a:solidFill>
                        <a:latin typeface="Arial" panose="020B0604020202020204" pitchFamily="34" charset="0"/>
                        <a:cs typeface="Arial" panose="020B0604020202020204" pitchFamily="34" charset="0"/>
                      </a:endParaRPr>
                    </a:p>
                  </a:txBody>
                  <a:tcPr>
                    <a:noFill/>
                  </a:tcPr>
                </a:tc>
              </a:tr>
            </a:tbl>
          </a:graphicData>
        </a:graphic>
      </p:graphicFrame>
      <p:sp>
        <p:nvSpPr>
          <p:cNvPr id="6" name="TextBox 5"/>
          <p:cNvSpPr txBox="1"/>
          <p:nvPr/>
        </p:nvSpPr>
        <p:spPr>
          <a:xfrm>
            <a:off x="255942" y="1202357"/>
            <a:ext cx="4403834"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GATEWAY INFORMATION</a:t>
            </a:r>
            <a:endParaRPr lang="en-US" b="1" dirty="0">
              <a:solidFill>
                <a:prstClr val="white">
                  <a:lumMod val="50000"/>
                </a:prstClr>
              </a:solidFill>
              <a:latin typeface="Arial" charset="0"/>
              <a:ea typeface="Arial" charset="0"/>
              <a:cs typeface="Arial" charset="0"/>
            </a:endParaRPr>
          </a:p>
        </p:txBody>
      </p:sp>
    </p:spTree>
    <p:extLst>
      <p:ext uri="{BB962C8B-B14F-4D97-AF65-F5344CB8AC3E}">
        <p14:creationId xmlns:p14="http://schemas.microsoft.com/office/powerpoint/2010/main" val="953062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Rates of pelvic inflammatory disease admissions are highest in Lewisham, but are decreasing.</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REPRODUCTIVE HEALTH</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lnSpcReduction="10000"/>
          </a:bodyPr>
          <a:lstStyle/>
          <a:p>
            <a:pPr marL="0" indent="0" defTabSz="914400">
              <a:spcBef>
                <a:spcPts val="0"/>
              </a:spcBef>
              <a:buNone/>
            </a:pPr>
            <a:r>
              <a:rPr lang="en-GB" sz="1400" b="1" dirty="0" smtClean="0"/>
              <a:t>Pelvic </a:t>
            </a:r>
            <a:r>
              <a:rPr lang="en-GB" sz="1400" b="1" dirty="0"/>
              <a:t>inflammatory disease (PID) </a:t>
            </a:r>
            <a:r>
              <a:rPr lang="en-GB" sz="1400" b="1" dirty="0" smtClean="0"/>
              <a:t>refers to an infection </a:t>
            </a:r>
            <a:r>
              <a:rPr lang="en-GB" sz="1400" b="1" dirty="0"/>
              <a:t>of the upper female genital tract which </a:t>
            </a:r>
            <a:r>
              <a:rPr lang="en-GB" sz="1400" b="1" dirty="0" smtClean="0"/>
              <a:t>may lead to serious </a:t>
            </a:r>
            <a:r>
              <a:rPr lang="en-GB" sz="1400" b="1" dirty="0"/>
              <a:t>complications </a:t>
            </a:r>
            <a:r>
              <a:rPr lang="en-GB" sz="1400" b="1" dirty="0" smtClean="0"/>
              <a:t>e.g. ectopic </a:t>
            </a:r>
            <a:r>
              <a:rPr lang="en-GB" sz="1400" b="1" dirty="0"/>
              <a:t>pregnancy and </a:t>
            </a:r>
            <a:r>
              <a:rPr lang="en-GB" sz="1400" b="1" dirty="0" smtClean="0"/>
              <a:t>infertility. </a:t>
            </a:r>
          </a:p>
          <a:p>
            <a:pPr lvl="0" defTabSz="914400">
              <a:spcBef>
                <a:spcPts val="0"/>
              </a:spcBef>
              <a:buFont typeface="Wingdings" charset="2"/>
              <a:buChar char="§"/>
            </a:pPr>
            <a:r>
              <a:rPr lang="en-US" sz="1400" dirty="0" smtClean="0"/>
              <a:t>Across LSL in 2016/17, there were just over 500 cases of pelvic inflammatory disease. </a:t>
            </a:r>
          </a:p>
          <a:p>
            <a:pPr lvl="0" defTabSz="914400">
              <a:spcBef>
                <a:spcPts val="0"/>
              </a:spcBef>
              <a:buFont typeface="Wingdings" charset="2"/>
              <a:buChar char="§"/>
            </a:pPr>
            <a:r>
              <a:rPr lang="en-US" sz="1400" dirty="0" smtClean="0"/>
              <a:t>Admissions for PID were higher in Lewisham than any of the other boroughs, but have declined since 2012/13 – by contrast, rates in </a:t>
            </a:r>
            <a:r>
              <a:rPr lang="en-US" sz="1400" dirty="0" err="1" smtClean="0"/>
              <a:t>Southwark</a:t>
            </a:r>
            <a:r>
              <a:rPr lang="en-US" sz="1400" dirty="0" smtClean="0"/>
              <a:t> and Lambeth have increased.</a:t>
            </a:r>
          </a:p>
          <a:p>
            <a:pPr lvl="0" defTabSz="914400">
              <a:spcBef>
                <a:spcPts val="0"/>
              </a:spcBef>
              <a:buFont typeface="Wingdings" charset="2"/>
              <a:buChar char="§"/>
            </a:pPr>
            <a:r>
              <a:rPr lang="en-GB" sz="1400" dirty="0" smtClean="0"/>
              <a:t>It</a:t>
            </a:r>
            <a:r>
              <a:rPr lang="en-GB" sz="1400" dirty="0"/>
              <a:t> </a:t>
            </a:r>
            <a:r>
              <a:rPr lang="en-GB" sz="1400" dirty="0" smtClean="0"/>
              <a:t>is estimated that approximately one-quarter </a:t>
            </a:r>
            <a:r>
              <a:rPr lang="en-GB" sz="1400" dirty="0"/>
              <a:t>of cases are caused by untreated STIs</a:t>
            </a:r>
            <a:r>
              <a:rPr lang="en-GB" sz="1400" dirty="0" smtClean="0"/>
              <a:t>.</a:t>
            </a:r>
          </a:p>
          <a:p>
            <a:pPr lvl="0" defTabSz="914400">
              <a:spcBef>
                <a:spcPts val="0"/>
              </a:spcBef>
              <a:buFont typeface="Wingdings" charset="2"/>
              <a:buChar char="§"/>
            </a:pPr>
            <a:endParaRPr lang="en-US" sz="1400" dirty="0"/>
          </a:p>
          <a:p>
            <a:pPr marL="0" indent="0" defTabSz="914400">
              <a:spcBef>
                <a:spcPts val="0"/>
              </a:spcBef>
              <a:buNone/>
            </a:pPr>
            <a:r>
              <a:rPr lang="en-GB" sz="1400" b="1" dirty="0" smtClean="0"/>
              <a:t>Ectopic </a:t>
            </a:r>
            <a:r>
              <a:rPr lang="en-GB" sz="1400" b="1" dirty="0"/>
              <a:t>pregnancy </a:t>
            </a:r>
            <a:r>
              <a:rPr lang="en-GB" sz="1400" b="1" dirty="0" smtClean="0"/>
              <a:t>– a </a:t>
            </a:r>
            <a:r>
              <a:rPr lang="en-GB" sz="1400" b="1" dirty="0"/>
              <a:t>complication of pregnancy in which the embryo attaches outside the </a:t>
            </a:r>
            <a:r>
              <a:rPr lang="en-GB" sz="1400" b="1" dirty="0" smtClean="0"/>
              <a:t>uterus – usually results </a:t>
            </a:r>
            <a:r>
              <a:rPr lang="en-GB" sz="1400" b="1" dirty="0"/>
              <a:t>in hospital </a:t>
            </a:r>
            <a:r>
              <a:rPr lang="en-GB" sz="1400" b="1" dirty="0" smtClean="0"/>
              <a:t>admission. </a:t>
            </a:r>
          </a:p>
          <a:p>
            <a:pPr defTabSz="914400">
              <a:spcBef>
                <a:spcPts val="0"/>
              </a:spcBef>
              <a:buFont typeface="Wingdings" charset="2"/>
              <a:buChar char="§"/>
            </a:pPr>
            <a:r>
              <a:rPr lang="en-US" sz="1400" dirty="0" smtClean="0"/>
              <a:t>There were just under 300 admissions for ectopic pregnancies across LSL in 2016/17.</a:t>
            </a:r>
          </a:p>
          <a:p>
            <a:pPr defTabSz="914400">
              <a:spcBef>
                <a:spcPts val="0"/>
              </a:spcBef>
              <a:buFont typeface="Wingdings" charset="2"/>
              <a:buChar char="§"/>
            </a:pPr>
            <a:r>
              <a:rPr lang="en-US" sz="1400" dirty="0" smtClean="0"/>
              <a:t>Rates </a:t>
            </a:r>
            <a:r>
              <a:rPr lang="en-US" sz="1400" dirty="0"/>
              <a:t>of </a:t>
            </a:r>
            <a:r>
              <a:rPr lang="en-US" sz="1400" dirty="0" smtClean="0"/>
              <a:t>admission for ectopic pregnancy have fluctuated over time, particularly in Lambeth.</a:t>
            </a:r>
          </a:p>
          <a:p>
            <a:pPr defTabSz="914400">
              <a:spcBef>
                <a:spcPts val="0"/>
              </a:spcBef>
              <a:buFont typeface="Wingdings" charset="2"/>
              <a:buChar char="§"/>
            </a:pPr>
            <a:r>
              <a:rPr lang="en-GB" sz="1400" dirty="0" smtClean="0"/>
              <a:t>Previous abdominal surgery, STI and smoking all increase the risk of ectopic pregnancy.</a:t>
            </a:r>
            <a:endParaRPr lang="en-US" sz="1400" dirty="0" smtClean="0"/>
          </a:p>
          <a:p>
            <a:pPr defTabSz="914400">
              <a:spcBef>
                <a:spcPts val="0"/>
              </a:spcBef>
              <a:buFont typeface="Wingdings" charset="2"/>
              <a:buChar char="§"/>
            </a:pPr>
            <a:endParaRPr lang="en-US" sz="1400" dirty="0" smtClean="0"/>
          </a:p>
          <a:p>
            <a:pPr marL="0" indent="0" defTabSz="914400">
              <a:spcBef>
                <a:spcPts val="0"/>
              </a:spcBef>
              <a:buNone/>
            </a:pPr>
            <a:endParaRPr lang="en-US" sz="1500" dirty="0" smtClean="0"/>
          </a:p>
          <a:p>
            <a:pPr marL="0" indent="0" defTabSz="914400">
              <a:spcBef>
                <a:spcPts val="0"/>
              </a:spcBef>
              <a:buNone/>
            </a:pPr>
            <a:endParaRPr lang="en-US" sz="1400" dirty="0" smtClean="0"/>
          </a:p>
          <a:p>
            <a:pPr defTabSz="914400">
              <a:spcBef>
                <a:spcPts val="0"/>
              </a:spcBef>
              <a:buFont typeface="Wingdings" charset="2"/>
              <a:buChar char="§"/>
            </a:pP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Ectopic </a:t>
            </a:r>
            <a:r>
              <a:rPr lang="en-GB" sz="1000" dirty="0">
                <a:solidFill>
                  <a:schemeClr val="bg1">
                    <a:lumMod val="50000"/>
                  </a:schemeClr>
                </a:solidFill>
                <a:latin typeface="Arial" charset="0"/>
                <a:ea typeface="Arial" charset="0"/>
                <a:cs typeface="Arial" charset="0"/>
              </a:rPr>
              <a:t>Pregnancy Trust, Factors increasing risk of ectopic pregnancy</a:t>
            </a:r>
            <a:endParaRPr lang="en-US" sz="1000" dirty="0" smtClean="0">
              <a:solidFill>
                <a:schemeClr val="bg1">
                  <a:lumMod val="50000"/>
                </a:schemeClr>
              </a:solidFill>
              <a:latin typeface="Arial" charset="0"/>
              <a:ea typeface="Arial" charset="0"/>
              <a:cs typeface="Arial" charset="0"/>
            </a:endParaRPr>
          </a:p>
        </p:txBody>
      </p:sp>
      <p:sp>
        <p:nvSpPr>
          <p:cNvPr id="12" name="TextBox 11"/>
          <p:cNvSpPr txBox="1"/>
          <p:nvPr/>
        </p:nvSpPr>
        <p:spPr>
          <a:xfrm>
            <a:off x="4644262" y="1501654"/>
            <a:ext cx="4157007"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Pelvic inflammatory disease admissions rate per 100,000 in LSL, 2008/09 – 2016/17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699126" y="1893025"/>
            <a:ext cx="4073778"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782355" y="3727089"/>
            <a:ext cx="4073778"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Ectopic pregnancy admissions rate per 100,000 in LSL, </a:t>
            </a:r>
          </a:p>
          <a:p>
            <a:r>
              <a:rPr lang="en-GB" sz="1000" b="1" dirty="0" smtClean="0">
                <a:solidFill>
                  <a:srgbClr val="767676"/>
                </a:solidFill>
                <a:latin typeface="Arial" panose="020B0604020202020204" pitchFamily="34" charset="0"/>
                <a:cs typeface="Arial" panose="020B0604020202020204" pitchFamily="34" charset="0"/>
              </a:rPr>
              <a:t>2008/09 – 2016/17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4858438" y="4127199"/>
            <a:ext cx="4073778"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1564566973"/>
              </p:ext>
            </p:extLst>
          </p:nvPr>
        </p:nvGraphicFramePr>
        <p:xfrm>
          <a:off x="4672890" y="1944339"/>
          <a:ext cx="4444874" cy="170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a:graphicFrameLocks/>
          </p:cNvGraphicFramePr>
          <p:nvPr>
            <p:extLst>
              <p:ext uri="{D42A27DB-BD31-4B8C-83A1-F6EECF244321}">
                <p14:modId xmlns:p14="http://schemas.microsoft.com/office/powerpoint/2010/main" val="4188419655"/>
              </p:ext>
            </p:extLst>
          </p:nvPr>
        </p:nvGraphicFramePr>
        <p:xfrm>
          <a:off x="4699126" y="4156853"/>
          <a:ext cx="4267431" cy="2133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278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00" y="187200"/>
            <a:ext cx="8732528" cy="955072"/>
          </a:xfrm>
        </p:spPr>
        <p:txBody>
          <a:bodyPr>
            <a:noAutofit/>
          </a:bodyPr>
          <a:lstStyle/>
          <a:p>
            <a:r>
              <a:rPr lang="en-US" sz="2400" dirty="0" smtClean="0">
                <a:solidFill>
                  <a:srgbClr val="0070C0"/>
                </a:solidFill>
              </a:rPr>
              <a:t>Reliance on user dependent methods of contraception may contribute to high rates of EHC and abortion in LSL.</a:t>
            </a:r>
            <a:endParaRPr lang="en-US" sz="2400" dirty="0">
              <a:solidFill>
                <a:srgbClr val="FF0000"/>
              </a:solidFill>
            </a:endParaRPr>
          </a:p>
        </p:txBody>
      </p:sp>
      <p:sp>
        <p:nvSpPr>
          <p:cNvPr id="4" name="TextBox 3"/>
          <p:cNvSpPr txBox="1"/>
          <p:nvPr/>
        </p:nvSpPr>
        <p:spPr>
          <a:xfrm>
            <a:off x="241200" y="1065600"/>
            <a:ext cx="6222497" cy="369332"/>
          </a:xfrm>
          <a:prstGeom prst="rect">
            <a:avLst/>
          </a:prstGeom>
          <a:noFill/>
        </p:spPr>
        <p:txBody>
          <a:bodyPr wrap="square" rtlCol="0">
            <a:spAutoFit/>
          </a:bodyPr>
          <a:lstStyle/>
          <a:p>
            <a:pPr defTabSz="457200"/>
            <a:r>
              <a:rPr lang="en-US" b="1" dirty="0" smtClean="0">
                <a:solidFill>
                  <a:srgbClr val="7F7F7F"/>
                </a:solidFill>
                <a:latin typeface="Arial" charset="0"/>
                <a:ea typeface="Arial" charset="0"/>
                <a:cs typeface="Arial" charset="0"/>
              </a:rPr>
              <a:t>REPRODUCTIVE HEALTH SUMMARY </a:t>
            </a:r>
            <a:endParaRPr lang="en-US" b="1" dirty="0">
              <a:solidFill>
                <a:srgbClr val="7F7F7F"/>
              </a:solidFill>
              <a:latin typeface="Arial" charset="0"/>
              <a:ea typeface="Arial" charset="0"/>
              <a:cs typeface="Arial" charset="0"/>
            </a:endParaRPr>
          </a:p>
        </p:txBody>
      </p:sp>
      <p:sp>
        <p:nvSpPr>
          <p:cNvPr id="5" name="Content Placeholder 4"/>
          <p:cNvSpPr>
            <a:spLocks noGrp="1"/>
          </p:cNvSpPr>
          <p:nvPr>
            <p:ph idx="1"/>
          </p:nvPr>
        </p:nvSpPr>
        <p:spPr>
          <a:xfrm>
            <a:off x="241200" y="1472400"/>
            <a:ext cx="8640960" cy="4634378"/>
          </a:xfrm>
        </p:spPr>
        <p:txBody>
          <a:bodyPr numCol="1">
            <a:normAutofit fontScale="25000" lnSpcReduction="20000"/>
          </a:bodyPr>
          <a:lstStyle/>
          <a:p>
            <a:pPr marL="0" indent="0" defTabSz="914400">
              <a:lnSpc>
                <a:spcPct val="110000"/>
              </a:lnSpc>
              <a:spcBef>
                <a:spcPts val="0"/>
              </a:spcBef>
              <a:buNone/>
            </a:pPr>
            <a:r>
              <a:rPr lang="en-GB" sz="5600" b="1" dirty="0" smtClean="0">
                <a:latin typeface="Arial" panose="020B0604020202020204" pitchFamily="34" charset="0"/>
                <a:cs typeface="Arial" panose="020B0604020202020204" pitchFamily="34" charset="0"/>
              </a:rPr>
              <a:t>User dependent contraceptive methods (e.g. condoms, or the pill) are the most common form of contraception used in LSL with high use of EHC, particularly in Southwark.</a:t>
            </a:r>
          </a:p>
          <a:p>
            <a:pPr defTabSz="914400">
              <a:lnSpc>
                <a:spcPct val="110000"/>
              </a:lnSpc>
              <a:spcBef>
                <a:spcPts val="0"/>
              </a:spcBef>
              <a:buFont typeface="Wingdings" panose="05000000000000000000" pitchFamily="2" charset="2"/>
              <a:buChar char="§"/>
            </a:pPr>
            <a:r>
              <a:rPr lang="en-GB" sz="5600" dirty="0"/>
              <a:t>T</a:t>
            </a:r>
            <a:r>
              <a:rPr lang="en-GB" sz="5600" dirty="0" smtClean="0"/>
              <a:t>wo-thirds </a:t>
            </a:r>
            <a:r>
              <a:rPr lang="en-GB" sz="5600" dirty="0"/>
              <a:t>of women in LSL </a:t>
            </a:r>
            <a:r>
              <a:rPr lang="en-GB" sz="5600" dirty="0" smtClean="0"/>
              <a:t>reported user </a:t>
            </a:r>
            <a:r>
              <a:rPr lang="en-GB" sz="5600" dirty="0"/>
              <a:t>dependent methods as </a:t>
            </a:r>
            <a:r>
              <a:rPr lang="en-GB" sz="5600" dirty="0" smtClean="0"/>
              <a:t>their main method of contraception. </a:t>
            </a:r>
          </a:p>
          <a:p>
            <a:pPr defTabSz="914400">
              <a:lnSpc>
                <a:spcPct val="110000"/>
              </a:lnSpc>
              <a:spcBef>
                <a:spcPts val="0"/>
              </a:spcBef>
              <a:buFont typeface="Wingdings" panose="05000000000000000000" pitchFamily="2" charset="2"/>
              <a:buChar char="§"/>
            </a:pPr>
            <a:r>
              <a:rPr lang="en-GB" sz="5600" dirty="0" smtClean="0"/>
              <a:t>LARC does not rely on daily compliance. Prescribing rates of LARC across LSL are lower than England, but higher than London. Southwark has the lowest total LARC prescribing in LSL. </a:t>
            </a:r>
          </a:p>
          <a:p>
            <a:pPr defTabSz="914400">
              <a:lnSpc>
                <a:spcPct val="110000"/>
              </a:lnSpc>
              <a:spcBef>
                <a:spcPts val="0"/>
              </a:spcBef>
              <a:buFont typeface="Wingdings" panose="05000000000000000000" pitchFamily="2" charset="2"/>
              <a:buChar char="§"/>
            </a:pPr>
            <a:r>
              <a:rPr lang="en-GB" sz="5600" dirty="0"/>
              <a:t>U</a:t>
            </a:r>
            <a:r>
              <a:rPr lang="en-US" sz="5600" dirty="0"/>
              <a:t>se of </a:t>
            </a:r>
            <a:r>
              <a:rPr lang="en-US" sz="5600" dirty="0" smtClean="0"/>
              <a:t>EHC </a:t>
            </a:r>
            <a:r>
              <a:rPr lang="en-US" sz="5600" dirty="0"/>
              <a:t>is high, particularly in </a:t>
            </a:r>
            <a:r>
              <a:rPr lang="en-US" sz="5600" dirty="0" smtClean="0"/>
              <a:t>Southwark. Repeat use of EHC is also high with 60% of women </a:t>
            </a:r>
            <a:r>
              <a:rPr lang="en-GB" sz="5600" dirty="0" smtClean="0"/>
              <a:t>self-declared </a:t>
            </a:r>
            <a:r>
              <a:rPr lang="en-GB" sz="5600" dirty="0"/>
              <a:t>previous </a:t>
            </a:r>
            <a:r>
              <a:rPr lang="en-GB" sz="5600" dirty="0" smtClean="0"/>
              <a:t>users </a:t>
            </a:r>
            <a:r>
              <a:rPr lang="en-GB" sz="5600" dirty="0"/>
              <a:t>within the last 6 months. </a:t>
            </a:r>
          </a:p>
          <a:p>
            <a:pPr marL="0" indent="0" defTabSz="914400">
              <a:lnSpc>
                <a:spcPct val="110000"/>
              </a:lnSpc>
              <a:spcBef>
                <a:spcPts val="0"/>
              </a:spcBef>
              <a:buNone/>
            </a:pPr>
            <a:endParaRPr lang="en-GB" sz="5600" dirty="0" smtClean="0"/>
          </a:p>
          <a:p>
            <a:pPr marL="0" indent="0" defTabSz="914400">
              <a:lnSpc>
                <a:spcPct val="110000"/>
              </a:lnSpc>
              <a:spcBef>
                <a:spcPts val="0"/>
              </a:spcBef>
              <a:buNone/>
            </a:pPr>
            <a:r>
              <a:rPr lang="en-GB" sz="5600" b="1" dirty="0" smtClean="0"/>
              <a:t>Birth rates are falling, as are teenage conceptions. Abortion rates have remained stable and continue to be higher amongst under-18 than other age groups. </a:t>
            </a:r>
            <a:endParaRPr lang="en-GB" sz="5600" b="1" dirty="0"/>
          </a:p>
          <a:p>
            <a:pPr defTabSz="914400">
              <a:lnSpc>
                <a:spcPct val="110000"/>
              </a:lnSpc>
              <a:spcBef>
                <a:spcPts val="0"/>
              </a:spcBef>
              <a:buFont typeface="Wingdings" panose="05000000000000000000" pitchFamily="2" charset="2"/>
              <a:buChar char="§"/>
            </a:pPr>
            <a:r>
              <a:rPr lang="en-GB" sz="5600" dirty="0" smtClean="0"/>
              <a:t>Birth rates are falling and the average age of mothers increasing. Teenage </a:t>
            </a:r>
            <a:r>
              <a:rPr lang="en-GB" sz="5600" dirty="0"/>
              <a:t>pregnancy in LSL has drastically declined, but remains higher than </a:t>
            </a:r>
            <a:r>
              <a:rPr lang="en-GB" sz="5600" dirty="0" smtClean="0"/>
              <a:t>London – 300 teenagers become pregnant each year.</a:t>
            </a:r>
          </a:p>
          <a:p>
            <a:pPr defTabSz="914400">
              <a:lnSpc>
                <a:spcPct val="110000"/>
              </a:lnSpc>
              <a:spcBef>
                <a:spcPts val="0"/>
              </a:spcBef>
              <a:buFont typeface="Wingdings" panose="05000000000000000000" pitchFamily="2" charset="2"/>
              <a:buChar char="§"/>
            </a:pPr>
            <a:r>
              <a:rPr lang="en-GB" sz="5600" dirty="0" smtClean="0"/>
              <a:t>Abortion </a:t>
            </a:r>
            <a:r>
              <a:rPr lang="en-GB" sz="5600" dirty="0"/>
              <a:t>rates have remained broadly </a:t>
            </a:r>
            <a:r>
              <a:rPr lang="en-GB" sz="5600" dirty="0" smtClean="0"/>
              <a:t>stable. </a:t>
            </a:r>
            <a:r>
              <a:rPr lang="en-GB" sz="5600" dirty="0"/>
              <a:t>In 2016, </a:t>
            </a:r>
            <a:r>
              <a:rPr lang="en-GB" sz="5600" dirty="0" smtClean="0"/>
              <a:t>almost </a:t>
            </a:r>
            <a:r>
              <a:rPr lang="en-US" sz="5600" dirty="0" smtClean="0"/>
              <a:t>5,500 abortions took place across LSL  </a:t>
            </a:r>
            <a:r>
              <a:rPr lang="en-US" sz="5600" dirty="0"/>
              <a:t>– </a:t>
            </a:r>
            <a:r>
              <a:rPr lang="en-US" sz="5600" dirty="0" smtClean="0"/>
              <a:t>two-thirds of conceptions </a:t>
            </a:r>
            <a:r>
              <a:rPr lang="en-US" sz="5600" dirty="0"/>
              <a:t>in under 18s </a:t>
            </a:r>
            <a:r>
              <a:rPr lang="en-US" sz="5600" dirty="0" smtClean="0"/>
              <a:t>ended </a:t>
            </a:r>
            <a:r>
              <a:rPr lang="en-US" sz="5600" dirty="0"/>
              <a:t>in </a:t>
            </a:r>
            <a:r>
              <a:rPr lang="en-US" sz="5600" dirty="0" smtClean="0"/>
              <a:t>abortion compared to one-third of all conceptions.   </a:t>
            </a:r>
            <a:endParaRPr lang="en-GB" sz="5600" dirty="0" smtClean="0"/>
          </a:p>
          <a:p>
            <a:pPr defTabSz="914400">
              <a:lnSpc>
                <a:spcPct val="110000"/>
              </a:lnSpc>
              <a:spcBef>
                <a:spcPts val="0"/>
              </a:spcBef>
              <a:buFont typeface="Wingdings" charset="2"/>
              <a:buChar char="§"/>
            </a:pPr>
            <a:r>
              <a:rPr lang="en-GB" sz="5600" dirty="0" smtClean="0"/>
              <a:t>Across LSL, 42% of women having an abortion in 2017 had previously had an abortion. LARC </a:t>
            </a:r>
            <a:r>
              <a:rPr lang="en-GB" sz="5600" dirty="0"/>
              <a:t>following an abortion LARC is an effective way of preventing subsequent abortions, but </a:t>
            </a:r>
            <a:r>
              <a:rPr lang="en-GB" sz="5600" dirty="0" smtClean="0"/>
              <a:t>has </a:t>
            </a:r>
            <a:r>
              <a:rPr lang="en-GB" sz="5600" dirty="0"/>
              <a:t>been falling </a:t>
            </a:r>
            <a:r>
              <a:rPr lang="en-GB" sz="5600" dirty="0" smtClean="0"/>
              <a:t>partly </a:t>
            </a:r>
            <a:r>
              <a:rPr lang="en-GB" sz="5600" dirty="0"/>
              <a:t>due to </a:t>
            </a:r>
            <a:r>
              <a:rPr lang="en-GB" sz="5600" dirty="0" smtClean="0"/>
              <a:t>an </a:t>
            </a:r>
            <a:r>
              <a:rPr lang="en-GB" sz="5600" dirty="0"/>
              <a:t>increase in medical abortions. </a:t>
            </a:r>
          </a:p>
          <a:p>
            <a:pPr marL="0" indent="0" defTabSz="914400">
              <a:lnSpc>
                <a:spcPct val="110000"/>
              </a:lnSpc>
              <a:spcBef>
                <a:spcPts val="0"/>
              </a:spcBef>
              <a:buNone/>
            </a:pPr>
            <a:r>
              <a:rPr lang="en-GB" sz="5600" dirty="0" smtClean="0"/>
              <a:t> </a:t>
            </a:r>
            <a:r>
              <a:rPr lang="en-US" sz="5600" dirty="0" smtClean="0"/>
              <a:t> </a:t>
            </a:r>
            <a:endParaRPr lang="en-GB" sz="5600" dirty="0" smtClean="0"/>
          </a:p>
          <a:p>
            <a:pPr marL="0" indent="0" defTabSz="914400">
              <a:lnSpc>
                <a:spcPct val="110000"/>
              </a:lnSpc>
              <a:spcBef>
                <a:spcPts val="0"/>
              </a:spcBef>
              <a:buNone/>
            </a:pPr>
            <a:r>
              <a:rPr lang="en-GB" sz="5600" b="1" dirty="0">
                <a:latin typeface="Arial" panose="020B0604020202020204" pitchFamily="34" charset="0"/>
                <a:cs typeface="Arial" panose="020B0604020202020204" pitchFamily="34" charset="0"/>
              </a:rPr>
              <a:t>I</a:t>
            </a:r>
            <a:r>
              <a:rPr lang="en-GB" sz="5600" b="1" dirty="0" smtClean="0">
                <a:latin typeface="Arial" panose="020B0604020202020204" pitchFamily="34" charset="0"/>
                <a:cs typeface="Arial" panose="020B0604020202020204" pitchFamily="34" charset="0"/>
              </a:rPr>
              <a:t>f </a:t>
            </a:r>
            <a:r>
              <a:rPr lang="en-GB" sz="5600" b="1" dirty="0">
                <a:latin typeface="Arial" panose="020B0604020202020204" pitchFamily="34" charset="0"/>
                <a:cs typeface="Arial" panose="020B0604020202020204" pitchFamily="34" charset="0"/>
              </a:rPr>
              <a:t>not successfully treated, STIs can lead to a number of conditions such as pelvic inflammatory disease, ectopic pregnancy, infertility and cervical cancer. </a:t>
            </a:r>
          </a:p>
          <a:p>
            <a:pPr defTabSz="914400">
              <a:lnSpc>
                <a:spcPct val="110000"/>
              </a:lnSpc>
              <a:spcBef>
                <a:spcPts val="0"/>
              </a:spcBef>
              <a:buFont typeface="Wingdings" panose="05000000000000000000" pitchFamily="2" charset="2"/>
              <a:buChar char="§"/>
            </a:pPr>
            <a:r>
              <a:rPr lang="en-GB" sz="5600" dirty="0" smtClean="0"/>
              <a:t>HPV vaccination </a:t>
            </a:r>
            <a:r>
              <a:rPr lang="en-GB" sz="5600" dirty="0"/>
              <a:t>coverage to protect girls against the main causes of cervical </a:t>
            </a:r>
            <a:r>
              <a:rPr lang="en-GB" sz="5600" dirty="0" smtClean="0"/>
              <a:t>cancer is consistently lower in Lewisham than other boroughs, but did increase to within the acceptable range in 2016/17.</a:t>
            </a:r>
          </a:p>
          <a:p>
            <a:pPr defTabSz="914400">
              <a:lnSpc>
                <a:spcPct val="110000"/>
              </a:lnSpc>
              <a:spcBef>
                <a:spcPts val="0"/>
              </a:spcBef>
              <a:buFont typeface="Wingdings" panose="05000000000000000000" pitchFamily="2" charset="2"/>
              <a:buChar char="§"/>
            </a:pPr>
            <a:r>
              <a:rPr lang="en-GB" sz="5600" dirty="0" smtClean="0"/>
              <a:t>Lewisham has had the highest rates of pelvic inflammatory disease and ectopic pregnancies,  however this has converged with the rest of LSL over time. </a:t>
            </a:r>
            <a:endParaRPr lang="en-GB" sz="5600" dirty="0"/>
          </a:p>
          <a:p>
            <a:pPr defTabSz="914400">
              <a:spcBef>
                <a:spcPts val="0"/>
              </a:spcBef>
              <a:buFont typeface="Wingdings" panose="05000000000000000000" pitchFamily="2" charset="2"/>
              <a:buChar char="§"/>
            </a:pPr>
            <a:endParaRPr lang="en-GB" sz="1400" dirty="0" smtClean="0"/>
          </a:p>
        </p:txBody>
      </p:sp>
    </p:spTree>
    <p:extLst>
      <p:ext uri="{BB962C8B-B14F-4D97-AF65-F5344CB8AC3E}">
        <p14:creationId xmlns:p14="http://schemas.microsoft.com/office/powerpoint/2010/main" val="775396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16924"/>
            <a:ext cx="8229600" cy="4279075"/>
          </a:xfrm>
        </p:spPr>
        <p:txBody>
          <a:bodyPr>
            <a:normAutofit/>
          </a:bodyPr>
          <a:lstStyle/>
          <a:p>
            <a:pPr marL="0" indent="0" defTabSz="914400">
              <a:spcBef>
                <a:spcPts val="0"/>
              </a:spcBef>
              <a:buNone/>
            </a:pPr>
            <a:r>
              <a:rPr lang="en-US" sz="1800" b="1" dirty="0" smtClean="0"/>
              <a:t>Introduction							 3</a:t>
            </a:r>
            <a:endParaRPr lang="en-US" sz="1800" dirty="0"/>
          </a:p>
          <a:p>
            <a:pPr marL="0" indent="0" defTabSz="914400">
              <a:spcBef>
                <a:spcPts val="0"/>
              </a:spcBef>
              <a:buNone/>
            </a:pPr>
            <a:endParaRPr lang="en-US" sz="1800" b="1" dirty="0" smtClean="0"/>
          </a:p>
          <a:p>
            <a:pPr marL="0" indent="0" defTabSz="914400">
              <a:spcBef>
                <a:spcPts val="0"/>
              </a:spcBef>
              <a:buNone/>
            </a:pPr>
            <a:r>
              <a:rPr lang="en-US" sz="1800" b="1" dirty="0" smtClean="0"/>
              <a:t>Healthy and fulfilling sexual relationships</a:t>
            </a:r>
            <a:r>
              <a:rPr lang="en-US" sz="1800" b="1" dirty="0"/>
              <a:t>				</a:t>
            </a:r>
            <a:r>
              <a:rPr lang="en-US" sz="1800" b="1" dirty="0" smtClean="0"/>
              <a:t> 7</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Good reproductive health across the life course			10</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High quality STI testing and treatment				22</a:t>
            </a:r>
          </a:p>
          <a:p>
            <a:pPr marL="0" indent="0" defTabSz="914400">
              <a:spcBef>
                <a:spcPts val="0"/>
              </a:spcBef>
              <a:buNone/>
            </a:pPr>
            <a:endParaRPr lang="en-US" sz="1800" b="1" dirty="0" smtClean="0"/>
          </a:p>
          <a:p>
            <a:pPr marL="0" indent="0" defTabSz="914400">
              <a:spcBef>
                <a:spcPts val="0"/>
              </a:spcBef>
              <a:buNone/>
            </a:pPr>
            <a:r>
              <a:rPr lang="en-US" sz="1800" b="1" dirty="0" smtClean="0"/>
              <a:t>Living well with HIV						48</a:t>
            </a:r>
            <a:endParaRPr lang="en-US" sz="1800" b="1" dirty="0"/>
          </a:p>
          <a:p>
            <a:pPr marL="0" indent="0" defTabSz="914400">
              <a:spcBef>
                <a:spcPts val="0"/>
              </a:spcBef>
              <a:buNone/>
            </a:pPr>
            <a:endParaRPr lang="en-US" sz="1800" dirty="0"/>
          </a:p>
          <a:p>
            <a:pPr marL="0" indent="0" defTabSz="914400">
              <a:spcBef>
                <a:spcPts val="0"/>
              </a:spcBef>
              <a:buNone/>
            </a:pPr>
            <a:endParaRPr lang="en-US" sz="1800" b="1" dirty="0"/>
          </a:p>
          <a:p>
            <a:pPr marL="0" indent="0" defTabSz="914400">
              <a:spcBef>
                <a:spcPts val="0"/>
              </a:spcBef>
              <a:buNone/>
            </a:pPr>
            <a:endParaRPr lang="en-US" sz="1800" dirty="0" smtClean="0"/>
          </a:p>
          <a:p>
            <a:pPr marL="0" indent="0" defTabSz="914400">
              <a:spcBef>
                <a:spcPts val="0"/>
              </a:spcBef>
              <a:buNone/>
            </a:pPr>
            <a:endParaRPr lang="en-US" sz="1800" dirty="0"/>
          </a:p>
          <a:p>
            <a:pPr marL="0" indent="0" defTabSz="914400">
              <a:spcBef>
                <a:spcPts val="0"/>
              </a:spcBef>
              <a:buNone/>
            </a:pPr>
            <a:endParaRPr lang="en-US" sz="1800" dirty="0"/>
          </a:p>
        </p:txBody>
      </p:sp>
      <p:sp>
        <p:nvSpPr>
          <p:cNvPr id="14" name="Rectangle 13"/>
          <p:cNvSpPr/>
          <p:nvPr/>
        </p:nvSpPr>
        <p:spPr>
          <a:xfrm>
            <a:off x="333798" y="3399758"/>
            <a:ext cx="8082069" cy="575734"/>
          </a:xfrm>
          <a:prstGeom prst="rect">
            <a:avLst/>
          </a:prstGeom>
          <a:noFill/>
          <a:ln>
            <a:solidFill>
              <a:srgbClr val="CF007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black"/>
              </a:solidFill>
            </a:endParaRPr>
          </a:p>
        </p:txBody>
      </p:sp>
      <p:sp>
        <p:nvSpPr>
          <p:cNvPr id="6" name="TextBox 5"/>
          <p:cNvSpPr txBox="1"/>
          <p:nvPr/>
        </p:nvSpPr>
        <p:spPr>
          <a:xfrm>
            <a:off x="255942" y="1202357"/>
            <a:ext cx="4403834"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CONTENTS</a:t>
            </a:r>
            <a:endParaRPr lang="en-US" b="1" dirty="0">
              <a:solidFill>
                <a:prstClr val="white">
                  <a:lumMod val="50000"/>
                </a:prstClr>
              </a:solidFill>
              <a:latin typeface="Arial" charset="0"/>
              <a:ea typeface="Arial" charset="0"/>
              <a:cs typeface="Arial" charset="0"/>
            </a:endParaRPr>
          </a:p>
        </p:txBody>
      </p:sp>
    </p:spTree>
    <p:extLst>
      <p:ext uri="{BB962C8B-B14F-4D97-AF65-F5344CB8AC3E}">
        <p14:creationId xmlns:p14="http://schemas.microsoft.com/office/powerpoint/2010/main" val="3300977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Approximately 16% of the LSL population aged 15-64  used sexual health clinics in 2017.</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SEXUAL HEALTH SERVICES</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8229600" cy="4508559"/>
          </a:xfrm>
        </p:spPr>
        <p:txBody>
          <a:bodyPr>
            <a:normAutofit/>
          </a:bodyPr>
          <a:lstStyle/>
          <a:p>
            <a:pPr marL="0" indent="0" defTabSz="914400">
              <a:spcBef>
                <a:spcPts val="0"/>
              </a:spcBef>
              <a:buNone/>
            </a:pPr>
            <a:r>
              <a:rPr lang="en-US" sz="1400" b="1" dirty="0" smtClean="0"/>
              <a:t>During 2017, almost 112,000 LSL residents visited a sexual health clinic.</a:t>
            </a:r>
            <a:endParaRPr lang="en-US" sz="1400" b="1" dirty="0"/>
          </a:p>
          <a:p>
            <a:pPr defTabSz="914400">
              <a:spcBef>
                <a:spcPts val="0"/>
              </a:spcBef>
              <a:buFont typeface="Wingdings" charset="2"/>
              <a:buChar char="§"/>
            </a:pPr>
            <a:r>
              <a:rPr lang="en-US" sz="1400" dirty="0"/>
              <a:t>Almost 112,000 </a:t>
            </a:r>
            <a:r>
              <a:rPr lang="en-US" sz="1400" dirty="0" smtClean="0"/>
              <a:t> residents of LSL attended sexual health services across England; with almost 170,000 attendances in 2017. This suggests that approximately 16% of the LSL population aged 15-64 attended sexual health services in 2017. </a:t>
            </a:r>
            <a:endParaRPr lang="en-US" sz="1400" dirty="0"/>
          </a:p>
          <a:p>
            <a:pPr defTabSz="914400">
              <a:spcBef>
                <a:spcPts val="0"/>
              </a:spcBef>
              <a:buFont typeface="Wingdings" charset="2"/>
              <a:buChar char="§"/>
            </a:pPr>
            <a:r>
              <a:rPr lang="en-US" sz="1400" dirty="0" smtClean="0"/>
              <a:t>Four of the five services most commonly visited by LSL residents are within the LSL region with the exception of the Dean Street Clinic</a:t>
            </a:r>
            <a:r>
              <a:rPr lang="en-US" sz="1400" dirty="0"/>
              <a:t>. An online </a:t>
            </a:r>
            <a:r>
              <a:rPr lang="en-US" sz="1400" dirty="0" smtClean="0"/>
              <a:t>service, SH:24 was the most commonly used, although relatively </a:t>
            </a:r>
            <a:r>
              <a:rPr lang="en-US" sz="1400" dirty="0"/>
              <a:t>few </a:t>
            </a:r>
            <a:r>
              <a:rPr lang="en-US" sz="1400" dirty="0" smtClean="0"/>
              <a:t>people </a:t>
            </a:r>
            <a:r>
              <a:rPr lang="en-US" sz="1400" dirty="0"/>
              <a:t>in </a:t>
            </a:r>
            <a:r>
              <a:rPr lang="en-US" sz="1400" dirty="0" smtClean="0"/>
              <a:t>Lewisham used this service. </a:t>
            </a:r>
          </a:p>
          <a:p>
            <a:pPr defTabSz="914400">
              <a:spcBef>
                <a:spcPts val="0"/>
              </a:spcBef>
              <a:buFont typeface="Wingdings" charset="2"/>
              <a:buChar char="§"/>
            </a:pPr>
            <a:r>
              <a:rPr lang="en-US" sz="1400" dirty="0" smtClean="0"/>
              <a:t>Almost two-thirds of all sexual health attendances by LSL residents take places in these five sexual health clinics. </a:t>
            </a:r>
            <a:endParaRPr lang="en-US" sz="1400" dirty="0"/>
          </a:p>
          <a:p>
            <a:pPr defTabSz="914400">
              <a:spcBef>
                <a:spcPts val="0"/>
              </a:spcBef>
              <a:buFont typeface="Wingdings" charset="2"/>
              <a:buChar char="§"/>
            </a:pPr>
            <a:r>
              <a:rPr lang="en-GB" sz="1400" dirty="0"/>
              <a:t>O</a:t>
            </a:r>
            <a:r>
              <a:rPr lang="en-GB" sz="1400" dirty="0" smtClean="0"/>
              <a:t>ver half (58%) of the 140,000 people who attend services in the LSL region were resident in the area suggesting there is considerable fluidity in where people access services</a:t>
            </a:r>
            <a:r>
              <a:rPr lang="en-GB" sz="1400" dirty="0"/>
              <a:t>. </a:t>
            </a:r>
            <a:r>
              <a:rPr lang="en-GB" sz="1400" dirty="0" smtClean="0"/>
              <a:t>Residents from Bromley, </a:t>
            </a:r>
            <a:r>
              <a:rPr lang="en-GB" sz="1400" dirty="0" err="1" smtClean="0"/>
              <a:t>Wandsworth</a:t>
            </a:r>
            <a:r>
              <a:rPr lang="en-GB" sz="1400" dirty="0" smtClean="0"/>
              <a:t>, Chelmsford, Greenwich, Croydon are the most common external boroughs of people attending local services. Residents from Chelmsford predominantly used SH:24.</a:t>
            </a:r>
            <a:endParaRPr lang="en-GB"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360765"/>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Report: Patient Flow Summary </a:t>
            </a:r>
          </a:p>
        </p:txBody>
      </p:sp>
      <p:graphicFrame>
        <p:nvGraphicFramePr>
          <p:cNvPr id="7" name="Table 6"/>
          <p:cNvGraphicFramePr>
            <a:graphicFrameLocks noGrp="1"/>
          </p:cNvGraphicFramePr>
          <p:nvPr>
            <p:extLst>
              <p:ext uri="{D42A27DB-BD31-4B8C-83A1-F6EECF244321}">
                <p14:modId xmlns:p14="http://schemas.microsoft.com/office/powerpoint/2010/main" val="3609525355"/>
              </p:ext>
            </p:extLst>
          </p:nvPr>
        </p:nvGraphicFramePr>
        <p:xfrm>
          <a:off x="508958" y="4546117"/>
          <a:ext cx="7927162" cy="1660113"/>
        </p:xfrm>
        <a:graphic>
          <a:graphicData uri="http://schemas.openxmlformats.org/drawingml/2006/table">
            <a:tbl>
              <a:tblPr/>
              <a:tblGrid>
                <a:gridCol w="2926086"/>
                <a:gridCol w="688382"/>
                <a:gridCol w="776378"/>
                <a:gridCol w="906371"/>
                <a:gridCol w="1000664"/>
                <a:gridCol w="417985"/>
                <a:gridCol w="1211296"/>
              </a:tblGrid>
              <a:tr h="186274">
                <a:tc rowSpan="2">
                  <a:txBody>
                    <a:bodyPr/>
                    <a:lstStyle/>
                    <a:p>
                      <a:pPr algn="l" fontAlgn="b"/>
                      <a:r>
                        <a:rPr lang="en-GB" sz="1100" b="1" i="0" u="none" strike="noStrike" dirty="0">
                          <a:solidFill>
                            <a:srgbClr val="FFFFFF"/>
                          </a:solidFill>
                          <a:effectLst/>
                          <a:latin typeface="Arial"/>
                        </a:rPr>
                        <a:t> </a:t>
                      </a:r>
                      <a:r>
                        <a:rPr lang="en-GB" sz="1100" b="1" i="0" u="none" strike="noStrike" dirty="0" smtClean="0">
                          <a:solidFill>
                            <a:srgbClr val="FFFFFF"/>
                          </a:solidFill>
                          <a:effectLst/>
                          <a:latin typeface="Arial"/>
                        </a:rPr>
                        <a:t>Sexual health clinics</a:t>
                      </a:r>
                      <a:endParaRPr lang="en-GB" sz="1100" b="1" i="0" u="none" strike="noStrike" dirty="0">
                        <a:solidFill>
                          <a:srgbClr val="FFFFFF"/>
                        </a:solidFill>
                        <a:effectLst/>
                        <a:latin typeface="Arial"/>
                      </a:endParaRP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a:noFill/>
                    </a:lnB>
                    <a:solidFill>
                      <a:srgbClr val="0065BD"/>
                    </a:solidFill>
                  </a:tcPr>
                </a:tc>
                <a:tc gridSpan="5">
                  <a:txBody>
                    <a:bodyPr/>
                    <a:lstStyle/>
                    <a:p>
                      <a:pPr algn="ctr" fontAlgn="b"/>
                      <a:r>
                        <a:rPr lang="en-GB" sz="1100" b="1" i="0" u="none" strike="noStrike" dirty="0" smtClean="0">
                          <a:solidFill>
                            <a:srgbClr val="FFFFFF"/>
                          </a:solidFill>
                          <a:effectLst/>
                          <a:latin typeface="Arial"/>
                        </a:rPr>
                        <a:t>Total number of patients</a:t>
                      </a:r>
                      <a:endParaRPr lang="en-GB" sz="1100" b="1" i="0" u="none" strike="noStrike" dirty="0">
                        <a:solidFill>
                          <a:srgbClr val="FFFFFF"/>
                        </a:solidFill>
                        <a:effectLst/>
                        <a:latin typeface="Arial"/>
                      </a:endParaRP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solidFill>
                      <a:srgbClr val="0065BD"/>
                    </a:solidFill>
                  </a:tcPr>
                </a:tc>
                <a:tc hMerge="1">
                  <a:txBody>
                    <a:bodyPr/>
                    <a:lstStyle/>
                    <a:p>
                      <a:pPr algn="ctr" fontAlgn="b"/>
                      <a:endParaRPr lang="en-GB" sz="1100" b="1" i="0" u="none" strike="noStrike" dirty="0">
                        <a:solidFill>
                          <a:srgbClr val="FFFFFF"/>
                        </a:solidFill>
                        <a:effectLst/>
                        <a:latin typeface="Arial"/>
                      </a:endParaRPr>
                    </a:p>
                  </a:txBody>
                  <a:tcPr marL="9525" marR="9525" marT="9525" marB="0" anchor="ctr">
                    <a:lnL>
                      <a:noFill/>
                    </a:lnL>
                    <a:lnR>
                      <a:noFill/>
                    </a:lnR>
                    <a:lnT>
                      <a:noFill/>
                    </a:lnT>
                    <a:lnB>
                      <a:noFill/>
                    </a:lnB>
                    <a:solidFill>
                      <a:srgbClr val="0065BD"/>
                    </a:solidFill>
                  </a:tcPr>
                </a:tc>
                <a:tc hMerge="1">
                  <a:txBody>
                    <a:bodyPr/>
                    <a:lstStyle/>
                    <a:p>
                      <a:pPr algn="ctr" fontAlgn="b"/>
                      <a:endParaRPr lang="en-GB" sz="1100" b="1" i="0" u="none" strike="noStrike" dirty="0">
                        <a:solidFill>
                          <a:srgbClr val="FFFFFF"/>
                        </a:solidFill>
                        <a:effectLst/>
                        <a:latin typeface="Arial"/>
                      </a:endParaRPr>
                    </a:p>
                  </a:txBody>
                  <a:tcPr marL="9525" marR="9525" marT="9525" marB="0" anchor="ctr">
                    <a:lnL>
                      <a:noFill/>
                    </a:lnL>
                    <a:lnR>
                      <a:noFill/>
                    </a:lnR>
                    <a:lnT>
                      <a:noFill/>
                    </a:lnT>
                    <a:lnB>
                      <a:noFill/>
                    </a:lnB>
                    <a:solidFill>
                      <a:srgbClr val="0065BD"/>
                    </a:solidFill>
                  </a:tcPr>
                </a:tc>
                <a:tc hMerge="1">
                  <a:txBody>
                    <a:bodyPr/>
                    <a:lstStyle/>
                    <a:p>
                      <a:pPr algn="ctr" fontAlgn="b"/>
                      <a:endParaRPr lang="en-GB" sz="1100" b="1" i="0" u="none" strike="noStrike" dirty="0">
                        <a:solidFill>
                          <a:srgbClr val="FFFFFF"/>
                        </a:solidFill>
                        <a:effectLst/>
                        <a:latin typeface="Arial"/>
                      </a:endParaRPr>
                    </a:p>
                  </a:txBody>
                  <a:tcPr marL="9525" marR="9525" marT="9525" marB="0" anchor="ctr">
                    <a:lnL>
                      <a:noFill/>
                    </a:lnL>
                    <a:lnR>
                      <a:noFill/>
                    </a:lnR>
                    <a:lnT>
                      <a:noFill/>
                    </a:lnT>
                    <a:lnB>
                      <a:noFill/>
                    </a:lnB>
                    <a:solidFill>
                      <a:srgbClr val="0065BD"/>
                    </a:solidFill>
                  </a:tcPr>
                </a:tc>
                <a:tc hMerge="1">
                  <a:txBody>
                    <a:bodyPr/>
                    <a:lstStyle/>
                    <a:p>
                      <a:pPr marL="0" algn="ctr" defTabSz="457200" rtl="0" eaLnBrk="1" fontAlgn="b" latinLnBrk="0" hangingPunct="1"/>
                      <a:endParaRPr lang="en-GB" sz="1100" b="1" i="0" u="none" strike="noStrike" kern="1200" dirty="0">
                        <a:solidFill>
                          <a:srgbClr val="FFFFFF"/>
                        </a:solidFill>
                        <a:effectLst/>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rgbClr val="0065BD"/>
                    </a:solidFill>
                  </a:tcPr>
                </a:tc>
                <a:tc>
                  <a:txBody>
                    <a:bodyPr/>
                    <a:lstStyle/>
                    <a:p>
                      <a:pPr algn="ctr" fontAlgn="b"/>
                      <a:r>
                        <a:rPr lang="en-GB" sz="1100" b="1" i="0" u="none" strike="noStrike" dirty="0" smtClean="0">
                          <a:solidFill>
                            <a:srgbClr val="FFFFFF"/>
                          </a:solidFill>
                          <a:effectLst/>
                          <a:latin typeface="Arial"/>
                        </a:rPr>
                        <a:t>Attendances</a:t>
                      </a:r>
                      <a:endParaRPr lang="en-GB" sz="1100" b="1" i="0" u="none" strike="noStrike" dirty="0">
                        <a:solidFill>
                          <a:srgbClr val="FFFFFF"/>
                        </a:solidFill>
                        <a:effectLst/>
                        <a:latin typeface="Arial"/>
                      </a:endParaRP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solidFill>
                      <a:srgbClr val="0065BD"/>
                    </a:solidFill>
                  </a:tcPr>
                </a:tc>
              </a:tr>
              <a:tr h="210295">
                <a:tc vMerge="1">
                  <a:txBody>
                    <a:bodyPr/>
                    <a:lstStyle/>
                    <a:p>
                      <a:pPr algn="l" fontAlgn="b"/>
                      <a:endParaRPr lang="en-GB" sz="1100" b="1" i="0" u="none" strike="noStrike" dirty="0">
                        <a:solidFill>
                          <a:srgbClr val="FFFFFF"/>
                        </a:solidFill>
                        <a:effectLst/>
                        <a:latin typeface="Arial"/>
                      </a:endParaRPr>
                    </a:p>
                  </a:txBody>
                  <a:tcPr marL="9525" marR="9525" marT="9525" marB="0" anchor="b">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solidFill>
                      <a:srgbClr val="0065BD"/>
                    </a:solidFill>
                  </a:tcPr>
                </a:tc>
                <a:tc>
                  <a:txBody>
                    <a:bodyPr/>
                    <a:lstStyle/>
                    <a:p>
                      <a:pPr algn="ctr" fontAlgn="b"/>
                      <a:r>
                        <a:rPr lang="en-GB" sz="1100" b="1" i="0" u="none" strike="noStrike" dirty="0">
                          <a:solidFill>
                            <a:srgbClr val="FFFFFF"/>
                          </a:solidFill>
                          <a:effectLst/>
                          <a:latin typeface="Arial"/>
                        </a:rPr>
                        <a:t>Lambeth</a:t>
                      </a:r>
                    </a:p>
                  </a:txBody>
                  <a:tcPr marL="9525" marR="9525" marT="9525" marB="0" anchor="ctr">
                    <a:lnL w="12700" cap="flat" cmpd="sng" algn="ctr">
                      <a:solidFill>
                        <a:srgbClr val="767676"/>
                      </a:solidFill>
                      <a:prstDash val="solid"/>
                      <a:round/>
                      <a:headEnd type="none" w="med" len="med"/>
                      <a:tailEnd type="none" w="med" len="med"/>
                    </a:lnL>
                    <a:lnR>
                      <a:noFill/>
                    </a:lnR>
                    <a:lnT w="12700" cap="flat" cmpd="sng" algn="ctr">
                      <a:solidFill>
                        <a:srgbClr val="767676"/>
                      </a:solidFill>
                      <a:prstDash val="solid"/>
                      <a:round/>
                      <a:headEnd type="none" w="med" len="med"/>
                      <a:tailEnd type="none" w="med" len="med"/>
                    </a:lnT>
                    <a:lnB>
                      <a:noFill/>
                    </a:lnB>
                    <a:solidFill>
                      <a:srgbClr val="0065BD"/>
                    </a:solidFill>
                  </a:tcPr>
                </a:tc>
                <a:tc>
                  <a:txBody>
                    <a:bodyPr/>
                    <a:lstStyle/>
                    <a:p>
                      <a:pPr algn="ctr" fontAlgn="b"/>
                      <a:r>
                        <a:rPr lang="en-GB" sz="1100" b="1" i="0" u="none" strike="noStrike" dirty="0">
                          <a:solidFill>
                            <a:srgbClr val="FFFFFF"/>
                          </a:solidFill>
                          <a:effectLst/>
                          <a:latin typeface="Arial"/>
                        </a:rPr>
                        <a:t>Southwark</a:t>
                      </a:r>
                    </a:p>
                  </a:txBody>
                  <a:tcPr marL="9525" marR="9525" marT="9525" marB="0" anchor="ctr">
                    <a:lnL>
                      <a:noFill/>
                    </a:lnL>
                    <a:lnR>
                      <a:noFill/>
                    </a:lnR>
                    <a:lnT w="12700" cap="flat" cmpd="sng" algn="ctr">
                      <a:solidFill>
                        <a:srgbClr val="767676"/>
                      </a:solidFill>
                      <a:prstDash val="solid"/>
                      <a:round/>
                      <a:headEnd type="none" w="med" len="med"/>
                      <a:tailEnd type="none" w="med" len="med"/>
                    </a:lnT>
                    <a:lnB>
                      <a:noFill/>
                    </a:lnB>
                    <a:solidFill>
                      <a:srgbClr val="0065BD"/>
                    </a:solidFill>
                  </a:tcPr>
                </a:tc>
                <a:tc>
                  <a:txBody>
                    <a:bodyPr/>
                    <a:lstStyle/>
                    <a:p>
                      <a:pPr algn="ctr" fontAlgn="b"/>
                      <a:r>
                        <a:rPr lang="en-GB" sz="1100" b="1" i="0" u="none" strike="noStrike" dirty="0">
                          <a:solidFill>
                            <a:srgbClr val="FFFFFF"/>
                          </a:solidFill>
                          <a:effectLst/>
                          <a:latin typeface="Arial"/>
                        </a:rPr>
                        <a:t>Lewisham</a:t>
                      </a:r>
                    </a:p>
                  </a:txBody>
                  <a:tcPr marL="9525" marR="9525" marT="9525" marB="0" anchor="ctr">
                    <a:lnL>
                      <a:noFill/>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a:noFill/>
                    </a:lnB>
                    <a:solidFill>
                      <a:srgbClr val="0065BD"/>
                    </a:solidFill>
                  </a:tcPr>
                </a:tc>
                <a:tc>
                  <a:txBody>
                    <a:bodyPr/>
                    <a:lstStyle/>
                    <a:p>
                      <a:pPr algn="ctr" fontAlgn="b"/>
                      <a:r>
                        <a:rPr lang="en-GB" sz="1100" b="1" i="0" u="none" strike="noStrike" dirty="0" smtClean="0">
                          <a:solidFill>
                            <a:srgbClr val="FFFFFF"/>
                          </a:solidFill>
                          <a:effectLst/>
                          <a:latin typeface="Arial"/>
                        </a:rPr>
                        <a:t>LSL patients</a:t>
                      </a:r>
                      <a:endParaRPr lang="en-GB" sz="1100" b="1" i="0" u="none" strike="noStrike" dirty="0">
                        <a:solidFill>
                          <a:srgbClr val="FFFFFF"/>
                        </a:solidFill>
                        <a:effectLst/>
                        <a:latin typeface="Arial"/>
                      </a:endParaRPr>
                    </a:p>
                  </a:txBody>
                  <a:tcPr marL="9525" marR="9525" marT="9525" marB="0" anchor="ctr">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676"/>
                      </a:solidFill>
                      <a:prstDash val="solid"/>
                      <a:round/>
                      <a:headEnd type="none" w="med" len="med"/>
                      <a:tailEnd type="none" w="med" len="med"/>
                    </a:lnT>
                    <a:lnB>
                      <a:noFill/>
                    </a:lnB>
                    <a:solidFill>
                      <a:srgbClr val="0065BD"/>
                    </a:solidFill>
                  </a:tcPr>
                </a:tc>
                <a:tc>
                  <a:txBody>
                    <a:bodyPr/>
                    <a:lstStyle/>
                    <a:p>
                      <a:pPr marL="0" algn="ctr" defTabSz="457200" rtl="0" eaLnBrk="1" fontAlgn="b" latinLnBrk="0" hangingPunct="1"/>
                      <a:r>
                        <a:rPr lang="en-GB" sz="1100" b="1" i="0" u="none" strike="noStrike" kern="1200" smtClean="0">
                          <a:solidFill>
                            <a:srgbClr val="FFFFFF"/>
                          </a:solidFill>
                          <a:effectLst/>
                          <a:latin typeface="Arial"/>
                          <a:ea typeface="+mn-ea"/>
                          <a:cs typeface="+mn-cs"/>
                        </a:rPr>
                        <a:t>%</a:t>
                      </a:r>
                      <a:endParaRPr lang="en-GB" sz="1100" b="1" i="0" u="none" strike="noStrike" kern="1200" dirty="0">
                        <a:solidFill>
                          <a:srgbClr val="FFFFFF"/>
                        </a:solidFill>
                        <a:effectLst/>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a:noFill/>
                    </a:lnB>
                    <a:lnTlToBr w="12700" cmpd="sng">
                      <a:noFill/>
                      <a:prstDash val="solid"/>
                    </a:lnTlToBr>
                    <a:lnBlToTr w="12700" cmpd="sng">
                      <a:noFill/>
                      <a:prstDash val="solid"/>
                    </a:lnBlToTr>
                    <a:solidFill>
                      <a:srgbClr val="0065BD"/>
                    </a:solidFill>
                  </a:tcPr>
                </a:tc>
                <a:tc>
                  <a:txBody>
                    <a:bodyPr/>
                    <a:lstStyle/>
                    <a:p>
                      <a:pPr algn="ctr" fontAlgn="b"/>
                      <a:r>
                        <a:rPr lang="en-GB" sz="1100" b="1" i="0" u="none" strike="noStrike" dirty="0" smtClean="0">
                          <a:solidFill>
                            <a:srgbClr val="FFFFFF"/>
                          </a:solidFill>
                          <a:effectLst/>
                          <a:latin typeface="Arial"/>
                        </a:rPr>
                        <a:t>LSL attendances</a:t>
                      </a:r>
                      <a:endParaRPr lang="en-GB" sz="1100" b="1" i="0" u="none" strike="noStrike" dirty="0">
                        <a:solidFill>
                          <a:srgbClr val="FFFFFF"/>
                        </a:solidFill>
                        <a:effectLst/>
                        <a:latin typeface="Arial"/>
                      </a:endParaRP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a:noFill/>
                    </a:lnB>
                    <a:solidFill>
                      <a:srgbClr val="0065BD"/>
                    </a:solidFill>
                  </a:tcPr>
                </a:tc>
              </a:tr>
              <a:tr h="159807">
                <a:tc>
                  <a:txBody>
                    <a:bodyPr/>
                    <a:lstStyle/>
                    <a:p>
                      <a:pPr algn="l" fontAlgn="b"/>
                      <a:r>
                        <a:rPr lang="en-GB" sz="1100" b="0" i="0" u="none" strike="noStrike" dirty="0" smtClean="0">
                          <a:solidFill>
                            <a:srgbClr val="000000"/>
                          </a:solidFill>
                          <a:effectLst/>
                          <a:latin typeface="Arial"/>
                        </a:rPr>
                        <a:t> SH24 online</a:t>
                      </a:r>
                      <a:endParaRPr lang="en-GB" sz="1100" b="0" i="0" u="none" strike="noStrike" dirty="0">
                        <a:solidFill>
                          <a:srgbClr val="000000"/>
                        </a:solidFill>
                        <a:effectLst/>
                        <a:latin typeface="Arial"/>
                      </a:endParaRPr>
                    </a:p>
                  </a:txBody>
                  <a:tcPr marL="9525" marR="9525" marT="9525" marB="0" anchor="b">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Arial"/>
                        </a:rPr>
                        <a:t>8,994</a:t>
                      </a:r>
                    </a:p>
                  </a:txBody>
                  <a:tcPr marL="9525" marR="9525" marT="9525" marB="0" anchor="b">
                    <a:lnL w="12700" cap="flat" cmpd="sng" algn="ctr">
                      <a:solidFill>
                        <a:srgbClr val="767676"/>
                      </a:solidFill>
                      <a:prstDash val="solid"/>
                      <a:round/>
                      <a:headEnd type="none" w="med" len="med"/>
                      <a:tailEnd type="none" w="med" len="med"/>
                    </a:lnL>
                    <a:lnR>
                      <a:noFill/>
                    </a:lnR>
                    <a:lnT>
                      <a:noFill/>
                    </a:lnT>
                    <a:lnB>
                      <a:noFill/>
                    </a:lnB>
                  </a:tcPr>
                </a:tc>
                <a:tc>
                  <a:txBody>
                    <a:bodyPr/>
                    <a:lstStyle/>
                    <a:p>
                      <a:pPr algn="ctr" fontAlgn="b"/>
                      <a:r>
                        <a:rPr lang="en-GB" sz="1100" b="0" i="0" u="none" strike="noStrike" dirty="0">
                          <a:solidFill>
                            <a:srgbClr val="000000"/>
                          </a:solidFill>
                          <a:effectLst/>
                          <a:latin typeface="Arial"/>
                        </a:rPr>
                        <a:t>10,267</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a:rPr>
                        <a:t>899</a:t>
                      </a:r>
                    </a:p>
                  </a:txBody>
                  <a:tcPr marL="9525" marR="9525" marT="9525" marB="0" anchor="b">
                    <a:lnL>
                      <a:noFill/>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dirty="0">
                          <a:solidFill>
                            <a:srgbClr val="000000"/>
                          </a:solidFill>
                          <a:effectLst/>
                          <a:latin typeface="Arial"/>
                        </a:rPr>
                        <a:t>20,160</a:t>
                      </a:r>
                    </a:p>
                  </a:txBody>
                  <a:tcPr marL="9525" marR="9525" marT="9525" marB="0" anchor="b">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GB" sz="1100" b="0" i="0" u="none" strike="noStrike" dirty="0" smtClean="0">
                          <a:solidFill>
                            <a:srgbClr val="000000"/>
                          </a:solidFill>
                          <a:effectLst/>
                          <a:latin typeface="Arial"/>
                        </a:rPr>
                        <a:t>18%</a:t>
                      </a:r>
                      <a:endParaRPr lang="en-GB" sz="11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100" b="0" i="0" u="none" strike="noStrike" kern="1200" dirty="0">
                          <a:solidFill>
                            <a:srgbClr val="000000"/>
                          </a:solidFill>
                          <a:effectLst/>
                          <a:latin typeface="Arial"/>
                          <a:ea typeface="+mn-ea"/>
                          <a:cs typeface="+mn-cs"/>
                        </a:rPr>
                        <a:t>20,520</a:t>
                      </a: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r>
              <a:tr h="159807">
                <a:tc>
                  <a:txBody>
                    <a:bodyPr/>
                    <a:lstStyle/>
                    <a:p>
                      <a:pPr algn="l" fontAlgn="b"/>
                      <a:r>
                        <a:rPr lang="en-GB" sz="1100" b="0" i="0" u="none" strike="noStrike" dirty="0" smtClean="0">
                          <a:solidFill>
                            <a:srgbClr val="000000"/>
                          </a:solidFill>
                          <a:effectLst/>
                          <a:latin typeface="Arial"/>
                        </a:rPr>
                        <a:t> Dean </a:t>
                      </a:r>
                      <a:r>
                        <a:rPr lang="en-GB" sz="1100" b="0" i="0" u="none" strike="noStrike" dirty="0">
                          <a:solidFill>
                            <a:srgbClr val="000000"/>
                          </a:solidFill>
                          <a:effectLst/>
                          <a:latin typeface="Arial"/>
                        </a:rPr>
                        <a:t>Street </a:t>
                      </a:r>
                      <a:r>
                        <a:rPr lang="en-GB" sz="1100" b="0" i="0" u="none" strike="noStrike" dirty="0" smtClean="0">
                          <a:solidFill>
                            <a:srgbClr val="000000"/>
                          </a:solidFill>
                          <a:effectLst/>
                          <a:latin typeface="Arial"/>
                        </a:rPr>
                        <a:t>Clinic</a:t>
                      </a:r>
                      <a:endParaRPr lang="en-GB" sz="1100" b="0" i="0" u="none" strike="noStrike" dirty="0">
                        <a:solidFill>
                          <a:srgbClr val="000000"/>
                        </a:solidFill>
                        <a:effectLst/>
                        <a:latin typeface="Arial"/>
                      </a:endParaRPr>
                    </a:p>
                  </a:txBody>
                  <a:tcPr marL="9525" marR="9525" marT="9525" marB="0" anchor="b">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Arial"/>
                        </a:rPr>
                        <a:t>6,303</a:t>
                      </a:r>
                    </a:p>
                  </a:txBody>
                  <a:tcPr marL="9525" marR="9525" marT="9525" marB="0" anchor="b">
                    <a:lnL w="12700" cap="flat" cmpd="sng" algn="ctr">
                      <a:solidFill>
                        <a:srgbClr val="767676"/>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Arial"/>
                        </a:rPr>
                        <a:t>3,889</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a:rPr>
                        <a:t>2,099</a:t>
                      </a:r>
                    </a:p>
                  </a:txBody>
                  <a:tcPr marL="9525" marR="9525" marT="9525" marB="0" anchor="b">
                    <a:lnL>
                      <a:noFill/>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dirty="0">
                          <a:solidFill>
                            <a:srgbClr val="000000"/>
                          </a:solidFill>
                          <a:effectLst/>
                          <a:latin typeface="Arial"/>
                        </a:rPr>
                        <a:t>12,291</a:t>
                      </a:r>
                    </a:p>
                  </a:txBody>
                  <a:tcPr marL="9525" marR="9525" marT="9525" marB="0" anchor="b">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GB" sz="1100" b="0" i="0" u="none" strike="noStrike" dirty="0" smtClean="0">
                          <a:solidFill>
                            <a:srgbClr val="000000"/>
                          </a:solidFill>
                          <a:effectLst/>
                          <a:latin typeface="Arial"/>
                        </a:rPr>
                        <a:t>11%</a:t>
                      </a:r>
                      <a:endParaRPr lang="en-GB" sz="11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100" b="0" i="0" u="none" strike="noStrike" kern="1200" dirty="0">
                          <a:solidFill>
                            <a:srgbClr val="000000"/>
                          </a:solidFill>
                          <a:effectLst/>
                          <a:latin typeface="Arial"/>
                          <a:ea typeface="+mn-ea"/>
                          <a:cs typeface="+mn-cs"/>
                        </a:rPr>
                        <a:t>26,466</a:t>
                      </a: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r>
              <a:tr h="159807">
                <a:tc>
                  <a:txBody>
                    <a:bodyPr/>
                    <a:lstStyle/>
                    <a:p>
                      <a:pPr algn="l" fontAlgn="b"/>
                      <a:r>
                        <a:rPr lang="en-GB" sz="1100" b="0" i="0" u="none" strike="noStrike" dirty="0" smtClean="0">
                          <a:solidFill>
                            <a:srgbClr val="000000"/>
                          </a:solidFill>
                          <a:effectLst/>
                          <a:latin typeface="Arial"/>
                        </a:rPr>
                        <a:t> Burrell </a:t>
                      </a:r>
                      <a:r>
                        <a:rPr lang="en-GB" sz="1100" b="0" i="0" u="none" strike="noStrike" dirty="0">
                          <a:solidFill>
                            <a:srgbClr val="000000"/>
                          </a:solidFill>
                          <a:effectLst/>
                          <a:latin typeface="Arial"/>
                        </a:rPr>
                        <a:t>Street Sexual Health Clinic</a:t>
                      </a:r>
                    </a:p>
                  </a:txBody>
                  <a:tcPr marL="9525" marR="9525" marT="9525" marB="0" anchor="b">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Arial"/>
                        </a:rPr>
                        <a:t>4,475</a:t>
                      </a:r>
                    </a:p>
                  </a:txBody>
                  <a:tcPr marL="9525" marR="9525" marT="9525" marB="0" anchor="b">
                    <a:lnL w="12700" cap="flat" cmpd="sng" algn="ctr">
                      <a:solidFill>
                        <a:srgbClr val="767676"/>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Arial"/>
                        </a:rPr>
                        <a:t>6,343</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a:rPr>
                        <a:t>1,267</a:t>
                      </a:r>
                    </a:p>
                  </a:txBody>
                  <a:tcPr marL="9525" marR="9525" marT="9525" marB="0" anchor="b">
                    <a:lnL>
                      <a:noFill/>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dirty="0">
                          <a:solidFill>
                            <a:srgbClr val="000000"/>
                          </a:solidFill>
                          <a:effectLst/>
                          <a:latin typeface="Arial"/>
                        </a:rPr>
                        <a:t>12,085</a:t>
                      </a:r>
                    </a:p>
                  </a:txBody>
                  <a:tcPr marL="9525" marR="9525" marT="9525" marB="0" anchor="b">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GB" sz="1100" b="0" i="0" u="none" strike="noStrike" dirty="0" smtClean="0">
                          <a:solidFill>
                            <a:srgbClr val="000000"/>
                          </a:solidFill>
                          <a:effectLst/>
                          <a:latin typeface="Arial"/>
                        </a:rPr>
                        <a:t>11%</a:t>
                      </a:r>
                      <a:endParaRPr lang="en-GB" sz="11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100" b="0" i="0" u="none" strike="noStrike" kern="1200" dirty="0">
                          <a:solidFill>
                            <a:srgbClr val="000000"/>
                          </a:solidFill>
                          <a:effectLst/>
                          <a:latin typeface="Arial"/>
                          <a:ea typeface="+mn-ea"/>
                          <a:cs typeface="+mn-cs"/>
                        </a:rPr>
                        <a:t>19,098</a:t>
                      </a: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r>
              <a:tr h="159807">
                <a:tc>
                  <a:txBody>
                    <a:bodyPr/>
                    <a:lstStyle/>
                    <a:p>
                      <a:pPr algn="l" fontAlgn="b"/>
                      <a:r>
                        <a:rPr lang="en-GB" sz="1100" b="0" i="0" u="none" strike="noStrike" dirty="0" smtClean="0">
                          <a:solidFill>
                            <a:srgbClr val="000000"/>
                          </a:solidFill>
                          <a:effectLst/>
                          <a:latin typeface="Arial"/>
                        </a:rPr>
                        <a:t> King's </a:t>
                      </a:r>
                      <a:r>
                        <a:rPr lang="en-GB" sz="1100" b="0" i="0" u="none" strike="noStrike" dirty="0">
                          <a:solidFill>
                            <a:srgbClr val="000000"/>
                          </a:solidFill>
                          <a:effectLst/>
                          <a:latin typeface="Arial"/>
                        </a:rPr>
                        <a:t>College Hospital NHS Foundation Trust</a:t>
                      </a:r>
                    </a:p>
                  </a:txBody>
                  <a:tcPr marL="9525" marR="9525" marT="9525" marB="0" anchor="b">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Arial"/>
                        </a:rPr>
                        <a:t>4,156</a:t>
                      </a:r>
                    </a:p>
                  </a:txBody>
                  <a:tcPr marL="9525" marR="9525" marT="9525" marB="0" anchor="b">
                    <a:lnL w="12700" cap="flat" cmpd="sng" algn="ctr">
                      <a:solidFill>
                        <a:srgbClr val="767676"/>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Arial"/>
                        </a:rPr>
                        <a:t>6,676</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a:rPr>
                        <a:t>1,204</a:t>
                      </a:r>
                    </a:p>
                  </a:txBody>
                  <a:tcPr marL="9525" marR="9525" marT="9525" marB="0" anchor="b">
                    <a:lnL>
                      <a:noFill/>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dirty="0">
                          <a:solidFill>
                            <a:srgbClr val="000000"/>
                          </a:solidFill>
                          <a:effectLst/>
                          <a:latin typeface="Arial"/>
                        </a:rPr>
                        <a:t>12,036</a:t>
                      </a:r>
                    </a:p>
                  </a:txBody>
                  <a:tcPr marL="9525" marR="9525" marT="9525" marB="0" anchor="b">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GB" sz="1100" b="0" i="0" u="none" strike="noStrike" dirty="0" smtClean="0">
                          <a:solidFill>
                            <a:srgbClr val="000000"/>
                          </a:solidFill>
                          <a:effectLst/>
                          <a:latin typeface="Arial"/>
                        </a:rPr>
                        <a:t>11%</a:t>
                      </a:r>
                      <a:endParaRPr lang="en-GB" sz="11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100" b="0" i="0" u="none" strike="noStrike" kern="1200" dirty="0">
                          <a:solidFill>
                            <a:srgbClr val="000000"/>
                          </a:solidFill>
                          <a:effectLst/>
                          <a:latin typeface="Arial"/>
                          <a:ea typeface="+mn-ea"/>
                          <a:cs typeface="+mn-cs"/>
                        </a:rPr>
                        <a:t>17,947</a:t>
                      </a: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r>
              <a:tr h="159807">
                <a:tc>
                  <a:txBody>
                    <a:bodyPr/>
                    <a:lstStyle/>
                    <a:p>
                      <a:pPr algn="l" fontAlgn="b"/>
                      <a:r>
                        <a:rPr lang="en-GB" sz="1100" b="0" i="0" u="none" strike="noStrike" dirty="0" smtClean="0">
                          <a:solidFill>
                            <a:srgbClr val="000000"/>
                          </a:solidFill>
                          <a:effectLst/>
                          <a:latin typeface="Arial"/>
                        </a:rPr>
                        <a:t> Waldron </a:t>
                      </a:r>
                      <a:r>
                        <a:rPr lang="en-GB" sz="1100" b="0" i="0" u="none" strike="noStrike" dirty="0">
                          <a:solidFill>
                            <a:srgbClr val="000000"/>
                          </a:solidFill>
                          <a:effectLst/>
                          <a:latin typeface="Arial"/>
                        </a:rPr>
                        <a:t>Health </a:t>
                      </a:r>
                      <a:r>
                        <a:rPr lang="en-GB" sz="1100" b="0" i="0" u="none" strike="noStrike" dirty="0" smtClean="0">
                          <a:solidFill>
                            <a:srgbClr val="000000"/>
                          </a:solidFill>
                          <a:effectLst/>
                          <a:latin typeface="Arial"/>
                        </a:rPr>
                        <a:t>Centre </a:t>
                      </a:r>
                      <a:endParaRPr lang="en-GB" sz="1100" b="0" i="0" u="none" strike="noStrike" dirty="0">
                        <a:solidFill>
                          <a:srgbClr val="000000"/>
                        </a:solidFill>
                        <a:effectLst/>
                        <a:latin typeface="Arial"/>
                      </a:endParaRPr>
                    </a:p>
                  </a:txBody>
                  <a:tcPr marL="9525" marR="9525" marT="9525" marB="0" anchor="b">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Arial"/>
                        </a:rPr>
                        <a:t>148</a:t>
                      </a:r>
                    </a:p>
                  </a:txBody>
                  <a:tcPr marL="9525" marR="9525" marT="9525" marB="0" anchor="b">
                    <a:lnL w="12700" cap="flat" cmpd="sng" algn="ctr">
                      <a:solidFill>
                        <a:srgbClr val="767676"/>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Arial"/>
                        </a:rPr>
                        <a:t>1,561</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a:rPr>
                        <a:t>10,896</a:t>
                      </a:r>
                    </a:p>
                  </a:txBody>
                  <a:tcPr marL="9525" marR="9525" marT="9525" marB="0" anchor="b">
                    <a:lnL>
                      <a:noFill/>
                    </a:lnL>
                    <a:lnR w="12700" cap="flat" cmpd="sng" algn="ctr">
                      <a:solidFill>
                        <a:srgbClr val="767676"/>
                      </a:solidFill>
                      <a:prstDash val="solid"/>
                      <a:round/>
                      <a:headEnd type="none" w="med" len="med"/>
                      <a:tailEnd type="none" w="med" len="med"/>
                    </a:lnR>
                    <a:lnT>
                      <a:noFill/>
                    </a:lnT>
                    <a:lnB>
                      <a:noFill/>
                    </a:lnB>
                  </a:tcPr>
                </a:tc>
                <a:tc>
                  <a:txBody>
                    <a:bodyPr/>
                    <a:lstStyle/>
                    <a:p>
                      <a:pPr algn="ctr" fontAlgn="b"/>
                      <a:r>
                        <a:rPr lang="en-GB" sz="1100" b="0" i="0" u="none" strike="noStrike" dirty="0">
                          <a:solidFill>
                            <a:srgbClr val="000000"/>
                          </a:solidFill>
                          <a:effectLst/>
                          <a:latin typeface="Arial"/>
                        </a:rPr>
                        <a:t>12,605</a:t>
                      </a:r>
                    </a:p>
                  </a:txBody>
                  <a:tcPr marL="9525" marR="9525" marT="9525" marB="0" anchor="b">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GB" sz="1100" b="0" i="0" u="none" strike="noStrike" dirty="0" smtClean="0">
                          <a:solidFill>
                            <a:srgbClr val="000000"/>
                          </a:solidFill>
                          <a:effectLst/>
                          <a:latin typeface="Arial"/>
                        </a:rPr>
                        <a:t>11%</a:t>
                      </a:r>
                      <a:endParaRPr lang="en-GB" sz="11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100" b="0" i="0" u="none" strike="noStrike" kern="1200" dirty="0">
                          <a:solidFill>
                            <a:srgbClr val="000000"/>
                          </a:solidFill>
                          <a:effectLst/>
                          <a:latin typeface="Arial"/>
                          <a:ea typeface="+mn-ea"/>
                          <a:cs typeface="+mn-cs"/>
                        </a:rPr>
                        <a:t>24,013</a:t>
                      </a: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a:noFill/>
                    </a:lnB>
                  </a:tcPr>
                </a:tc>
              </a:tr>
              <a:tr h="159807">
                <a:tc>
                  <a:txBody>
                    <a:bodyPr/>
                    <a:lstStyle/>
                    <a:p>
                      <a:pPr algn="l" fontAlgn="b"/>
                      <a:r>
                        <a:rPr lang="en-GB" sz="1100" b="0" i="0" u="none" strike="noStrike" dirty="0" smtClean="0">
                          <a:solidFill>
                            <a:srgbClr val="000000"/>
                          </a:solidFill>
                          <a:effectLst/>
                          <a:latin typeface="Arial"/>
                        </a:rPr>
                        <a:t> Other </a:t>
                      </a:r>
                      <a:r>
                        <a:rPr lang="en-GB" sz="1100" b="0" i="0" u="none" strike="noStrike" dirty="0">
                          <a:solidFill>
                            <a:srgbClr val="000000"/>
                          </a:solidFill>
                          <a:effectLst/>
                          <a:latin typeface="Arial"/>
                        </a:rPr>
                        <a:t>Clinics</a:t>
                      </a:r>
                    </a:p>
                  </a:txBody>
                  <a:tcPr marL="9525" marR="9525" marT="9525" marB="0" anchor="b">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w="12700" cap="flat" cmpd="sng" algn="ctr">
                      <a:solidFill>
                        <a:srgbClr val="767676"/>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18,543</a:t>
                      </a:r>
                    </a:p>
                  </a:txBody>
                  <a:tcPr marL="9525" marR="9525" marT="9525" marB="0" anchor="b">
                    <a:lnL w="12700" cap="flat" cmpd="sng" algn="ctr">
                      <a:solidFill>
                        <a:srgbClr val="767676"/>
                      </a:solidFill>
                      <a:prstDash val="solid"/>
                      <a:round/>
                      <a:headEnd type="none" w="med" len="med"/>
                      <a:tailEnd type="none" w="med" len="med"/>
                    </a:lnL>
                    <a:lnR>
                      <a:noFill/>
                    </a:lnR>
                    <a:lnT>
                      <a:noFill/>
                    </a:lnT>
                    <a:lnB w="12700" cap="flat" cmpd="sng" algn="ctr">
                      <a:solidFill>
                        <a:srgbClr val="767676"/>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12,989</a:t>
                      </a:r>
                    </a:p>
                  </a:txBody>
                  <a:tcPr marL="9525" marR="9525" marT="9525" marB="0" anchor="b">
                    <a:lnL>
                      <a:noFill/>
                    </a:lnL>
                    <a:lnR>
                      <a:noFill/>
                    </a:lnR>
                    <a:lnT>
                      <a:noFill/>
                    </a:lnT>
                    <a:lnB w="1270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10,962</a:t>
                      </a:r>
                    </a:p>
                  </a:txBody>
                  <a:tcPr marL="9525" marR="9525" marT="9525" marB="0" anchor="b">
                    <a:lnL>
                      <a:noFill/>
                    </a:lnL>
                    <a:lnR w="12700" cap="flat" cmpd="sng" algn="ctr">
                      <a:solidFill>
                        <a:srgbClr val="767676"/>
                      </a:solidFill>
                      <a:prstDash val="solid"/>
                      <a:round/>
                      <a:headEnd type="none" w="med" len="med"/>
                      <a:tailEnd type="none" w="med" len="med"/>
                    </a:lnR>
                    <a:lnT>
                      <a:noFill/>
                    </a:lnT>
                    <a:lnB w="1270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42,494</a:t>
                      </a:r>
                    </a:p>
                  </a:txBody>
                  <a:tcPr marL="9525" marR="9525" marT="9525" marB="0" anchor="b">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767676"/>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a:rPr>
                        <a:t>38%</a:t>
                      </a:r>
                      <a:endParaRPr lang="en-GB" sz="11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GB" sz="1100" b="0" i="0" u="none" strike="noStrike" kern="1200" dirty="0">
                          <a:solidFill>
                            <a:srgbClr val="000000"/>
                          </a:solidFill>
                          <a:effectLst/>
                          <a:latin typeface="Arial"/>
                          <a:ea typeface="+mn-ea"/>
                          <a:cs typeface="+mn-cs"/>
                        </a:rPr>
                        <a:t>61,716</a:t>
                      </a: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a:noFill/>
                    </a:lnT>
                    <a:lnB w="12700" cap="flat" cmpd="sng" algn="ctr">
                      <a:solidFill>
                        <a:srgbClr val="767676"/>
                      </a:solidFill>
                      <a:prstDash val="solid"/>
                      <a:round/>
                      <a:headEnd type="none" w="med" len="med"/>
                      <a:tailEnd type="none" w="med" len="med"/>
                    </a:lnB>
                  </a:tcPr>
                </a:tc>
              </a:tr>
              <a:tr h="200554">
                <a:tc>
                  <a:txBody>
                    <a:bodyPr/>
                    <a:lstStyle/>
                    <a:p>
                      <a:pPr algn="l" fontAlgn="b"/>
                      <a:r>
                        <a:rPr lang="en-GB" sz="1100" b="1" i="0" u="none" strike="noStrike" dirty="0" smtClean="0">
                          <a:solidFill>
                            <a:srgbClr val="000000"/>
                          </a:solidFill>
                          <a:effectLst/>
                          <a:latin typeface="Arial"/>
                        </a:rPr>
                        <a:t> Total</a:t>
                      </a:r>
                      <a:endParaRPr lang="en-GB" sz="1100" b="1" i="0" u="none" strike="noStrike" dirty="0">
                        <a:solidFill>
                          <a:srgbClr val="000000"/>
                        </a:solidFill>
                        <a:effectLst/>
                        <a:latin typeface="Arial"/>
                      </a:endParaRP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42,619</a:t>
                      </a:r>
                    </a:p>
                  </a:txBody>
                  <a:tcPr marL="9525" marR="9525" marT="9525" marB="0" anchor="ctr">
                    <a:lnL w="12700" cap="flat" cmpd="sng" algn="ctr">
                      <a:solidFill>
                        <a:srgbClr val="767676"/>
                      </a:solidFill>
                      <a:prstDash val="solid"/>
                      <a:round/>
                      <a:headEnd type="none" w="med" len="med"/>
                      <a:tailEnd type="none" w="med" len="med"/>
                    </a:lnL>
                    <a:lnR>
                      <a:noFill/>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41,725</a:t>
                      </a:r>
                    </a:p>
                  </a:txBody>
                  <a:tcPr marL="9525" marR="9525" marT="9525" marB="0" anchor="ctr">
                    <a:lnL>
                      <a:noFill/>
                    </a:lnL>
                    <a:lnR>
                      <a:noFill/>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27,327</a:t>
                      </a:r>
                    </a:p>
                  </a:txBody>
                  <a:tcPr marL="9525" marR="9525" marT="9525" marB="0" anchor="ctr">
                    <a:lnL>
                      <a:noFill/>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111,671</a:t>
                      </a:r>
                    </a:p>
                  </a:txBody>
                  <a:tcPr marL="9525" marR="9525" marT="9525" marB="0" anchor="ctr">
                    <a:lnL w="12700" cap="flat" cmpd="sng" algn="ctr">
                      <a:solidFill>
                        <a:srgbClr val="7676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tcPr>
                </a:tc>
                <a:tc>
                  <a:txBody>
                    <a:bodyPr/>
                    <a:lstStyle/>
                    <a:p>
                      <a:pPr algn="ctr" fontAlgn="b"/>
                      <a:r>
                        <a:rPr lang="en-GB" sz="1100" b="1" i="0" u="none" strike="noStrike" dirty="0" smtClean="0">
                          <a:solidFill>
                            <a:srgbClr val="000000"/>
                          </a:solidFill>
                          <a:effectLst/>
                          <a:latin typeface="Arial"/>
                        </a:rPr>
                        <a:t>100%</a:t>
                      </a:r>
                      <a:endParaRPr lang="en-GB" sz="1100" b="1"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GB" sz="1100" b="1" i="0" u="none" strike="noStrike" kern="1200" dirty="0">
                          <a:solidFill>
                            <a:srgbClr val="000000"/>
                          </a:solidFill>
                          <a:effectLst/>
                          <a:latin typeface="Arial"/>
                          <a:ea typeface="+mn-ea"/>
                          <a:cs typeface="+mn-cs"/>
                        </a:rPr>
                        <a:t>169,760</a:t>
                      </a:r>
                    </a:p>
                  </a:txBody>
                  <a:tcPr marL="9525" marR="9525" marT="9525" marB="0"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tcPr>
                </a:tc>
              </a:tr>
            </a:tbl>
          </a:graphicData>
        </a:graphic>
      </p:graphicFrame>
      <p:cxnSp>
        <p:nvCxnSpPr>
          <p:cNvPr id="9" name="Straight Connector 8"/>
          <p:cNvCxnSpPr/>
          <p:nvPr/>
        </p:nvCxnSpPr>
        <p:spPr>
          <a:xfrm>
            <a:off x="508958" y="4542895"/>
            <a:ext cx="7841398"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08958" y="4268800"/>
            <a:ext cx="8100203" cy="261610"/>
          </a:xfrm>
          <a:prstGeom prst="rect">
            <a:avLst/>
          </a:prstGeom>
          <a:noFill/>
        </p:spPr>
        <p:txBody>
          <a:bodyPr wrap="square" rtlCol="0">
            <a:spAutoFit/>
          </a:bodyPr>
          <a:lstStyle/>
          <a:p>
            <a:r>
              <a:rPr lang="en-GB" sz="1100" b="1" dirty="0" smtClean="0">
                <a:solidFill>
                  <a:srgbClr val="767676"/>
                </a:solidFill>
                <a:latin typeface="Arial" panose="020B0604020202020204" pitchFamily="34" charset="0"/>
                <a:cs typeface="Arial" panose="020B0604020202020204" pitchFamily="34" charset="0"/>
              </a:rPr>
              <a:t>Number of  all LSL residents and attendances at sexual health clinics, including breakdown for top five clinics, 2017</a:t>
            </a:r>
            <a:endParaRPr lang="en-GB" sz="1050" b="1" dirty="0">
              <a:solidFill>
                <a:srgbClr val="76767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911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The service user population is young, with a high proportion of women, particularly in younger age groups. </a:t>
            </a:r>
            <a:endParaRPr lang="en-US" sz="2400" dirty="0">
              <a:solidFill>
                <a:srgbClr val="FF0000"/>
              </a:solidFill>
            </a:endParaRPr>
          </a:p>
        </p:txBody>
      </p:sp>
      <p:sp>
        <p:nvSpPr>
          <p:cNvPr id="4" name="TextBox 3"/>
          <p:cNvSpPr txBox="1"/>
          <p:nvPr/>
        </p:nvSpPr>
        <p:spPr>
          <a:xfrm>
            <a:off x="240426" y="1065600"/>
            <a:ext cx="6403789"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SERVICE USER POPULATION</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6" y="1472400"/>
            <a:ext cx="8532478" cy="2271464"/>
          </a:xfrm>
        </p:spPr>
        <p:txBody>
          <a:bodyPr>
            <a:noAutofit/>
          </a:bodyPr>
          <a:lstStyle/>
          <a:p>
            <a:pPr marL="0" indent="0" defTabSz="914400">
              <a:spcBef>
                <a:spcPts val="0"/>
              </a:spcBef>
              <a:buNone/>
            </a:pPr>
            <a:r>
              <a:rPr lang="en-GB" sz="1400" b="1" dirty="0" smtClean="0"/>
              <a:t>Data on first attendances at sexual health clinics were pulled from GUMCADv2 for the 2017 calendar year for the nine clinics in LSL. </a:t>
            </a:r>
          </a:p>
          <a:p>
            <a:pPr defTabSz="914400">
              <a:spcBef>
                <a:spcPts val="0"/>
              </a:spcBef>
              <a:buFont typeface="Wingdings" charset="2"/>
              <a:buChar char="§"/>
            </a:pPr>
            <a:r>
              <a:rPr lang="en-GB" sz="1400" dirty="0" smtClean="0"/>
              <a:t>Service user data drawn from nine </a:t>
            </a:r>
            <a:r>
              <a:rPr lang="en-GB" sz="1400" dirty="0"/>
              <a:t>clinics </a:t>
            </a:r>
            <a:r>
              <a:rPr lang="en-GB" sz="1400" dirty="0" smtClean="0"/>
              <a:t>across three providers: </a:t>
            </a:r>
            <a:r>
              <a:rPr lang="en-GB" sz="1400" dirty="0"/>
              <a:t>Kings College Hospital, Guys and St Thomas’ NHS Foundation Trust and Lewisham and Greenwich NHS Foundation Trust</a:t>
            </a:r>
            <a:r>
              <a:rPr lang="en-GB" sz="1400" dirty="0" smtClean="0"/>
              <a:t>.</a:t>
            </a:r>
          </a:p>
          <a:p>
            <a:pPr defTabSz="914400">
              <a:spcBef>
                <a:spcPts val="0"/>
              </a:spcBef>
              <a:buFont typeface="Wingdings" charset="2"/>
              <a:buChar char="§"/>
            </a:pPr>
            <a:r>
              <a:rPr lang="en-GB" sz="1400" dirty="0" smtClean="0"/>
              <a:t>Younger people attend services more than older people – 41% of service users were aged 25-34, 23% aged 20-24 and 9% aged under 20. </a:t>
            </a:r>
            <a:endParaRPr lang="en-GB" sz="1400" b="1" dirty="0" smtClean="0"/>
          </a:p>
          <a:p>
            <a:pPr defTabSz="914400">
              <a:spcBef>
                <a:spcPts val="0"/>
              </a:spcBef>
              <a:buFont typeface="Wingdings" charset="2"/>
              <a:buChar char="§"/>
            </a:pPr>
            <a:r>
              <a:rPr lang="en-GB" sz="1400" dirty="0" smtClean="0"/>
              <a:t>Overall, </a:t>
            </a:r>
            <a:r>
              <a:rPr lang="en-GB" sz="1400" dirty="0"/>
              <a:t>60% of the service user population </a:t>
            </a:r>
            <a:r>
              <a:rPr lang="en-GB" sz="1400" dirty="0" smtClean="0"/>
              <a:t>are women. Gender and age also interact, with 78% of users under 20 being women and this gradually decreasing to a low of 41% in those aged over 45.</a:t>
            </a:r>
            <a:endParaRPr lang="en-GB" sz="1400" b="1" dirty="0"/>
          </a:p>
          <a:p>
            <a:pPr defTabSz="914400">
              <a:spcBef>
                <a:spcPts val="0"/>
              </a:spcBef>
              <a:buFont typeface="Wingdings" panose="05000000000000000000" pitchFamily="2" charset="2"/>
              <a:buChar char="§"/>
            </a:pPr>
            <a:r>
              <a:rPr lang="en-GB" sz="1400" dirty="0"/>
              <a:t>Across all clinics, 80% of service users identify as heterosexual, 13% gay or lesbian and 2% </a:t>
            </a:r>
            <a:r>
              <a:rPr lang="en-GB" sz="1400" dirty="0" smtClean="0"/>
              <a:t>bisexual. </a:t>
            </a:r>
            <a:endParaRPr lang="en-GB" sz="1400" b="1" dirty="0" smtClean="0"/>
          </a:p>
          <a:p>
            <a:pPr defTabSz="914400">
              <a:spcBef>
                <a:spcPts val="0"/>
              </a:spcBef>
              <a:buFont typeface="Wingdings" charset="2"/>
              <a:buChar char="§"/>
            </a:pPr>
            <a:r>
              <a:rPr lang="en-GB" sz="1400" dirty="0" smtClean="0"/>
              <a:t>Ethnicity is the most poorly recorded demographic characteristic – 13% have no ethnicity recorded. The two largest ethnic groups were White (42%) and Black (27%).</a:t>
            </a:r>
          </a:p>
          <a:p>
            <a:pPr defTabSz="914400">
              <a:spcBef>
                <a:spcPts val="0"/>
              </a:spcBef>
              <a:buFont typeface="Wingdings" charset="2"/>
              <a:buChar char="§"/>
            </a:pPr>
            <a:endParaRPr lang="en-GB" sz="1400" b="1" dirty="0" smtClean="0"/>
          </a:p>
          <a:p>
            <a:pPr defTabSz="914400">
              <a:spcBef>
                <a:spcPts val="0"/>
              </a:spcBef>
              <a:buFont typeface="Wingdings" charset="2"/>
              <a:buChar char="§"/>
            </a:pPr>
            <a:endParaRPr lang="en-GB" sz="1400" dirty="0" smtClean="0"/>
          </a:p>
          <a:p>
            <a:pPr marL="0" indent="0" defTabSz="914400">
              <a:spcBef>
                <a:spcPts val="0"/>
              </a:spcBef>
              <a:buNone/>
            </a:pPr>
            <a:endParaRPr lang="en-GB" sz="1400" dirty="0" smtClean="0"/>
          </a:p>
          <a:p>
            <a:pPr marL="0" indent="0" defTabSz="914400">
              <a:spcBef>
                <a:spcPts val="0"/>
              </a:spcBef>
              <a:buNone/>
            </a:pPr>
            <a:endParaRPr lang="en-GB" sz="1400" dirty="0" smtClean="0"/>
          </a:p>
          <a:p>
            <a:pPr defTabSz="914400">
              <a:lnSpc>
                <a:spcPct val="150000"/>
              </a:lnSpc>
              <a:spcBef>
                <a:spcPts val="0"/>
              </a:spcBef>
              <a:buFont typeface="Wingdings" charset="2"/>
              <a:buChar char="§"/>
            </a:pPr>
            <a:endParaRPr lang="en-GB" sz="1400" dirty="0"/>
          </a:p>
          <a:p>
            <a:pPr marL="0" indent="0" defTabSz="914400">
              <a:lnSpc>
                <a:spcPct val="150000"/>
              </a:lnSpc>
              <a:spcBef>
                <a:spcPts val="0"/>
              </a:spcBef>
              <a:buNone/>
            </a:pPr>
            <a:endParaRPr lang="en-GB" sz="1400" dirty="0"/>
          </a:p>
          <a:p>
            <a:pPr defTabSz="914400">
              <a:lnSpc>
                <a:spcPct val="150000"/>
              </a:lnSpc>
              <a:spcBef>
                <a:spcPts val="0"/>
              </a:spcBef>
              <a:buFont typeface="Wingdings" charset="2"/>
              <a:buChar char="§"/>
            </a:pPr>
            <a:endParaRPr lang="en-GB" sz="1400" dirty="0" smtClean="0"/>
          </a:p>
          <a:p>
            <a:pPr defTabSz="914400">
              <a:lnSpc>
                <a:spcPct val="150000"/>
              </a:lnSpc>
              <a:spcBef>
                <a:spcPts val="0"/>
              </a:spcBef>
              <a:buFont typeface="Wingdings" charset="2"/>
              <a:buChar char="§"/>
            </a:pPr>
            <a:endParaRPr lang="en-GB" sz="1400" dirty="0"/>
          </a:p>
          <a:p>
            <a:pPr defTabSz="914400">
              <a:lnSpc>
                <a:spcPct val="150000"/>
              </a:lnSpc>
              <a:spcBef>
                <a:spcPts val="0"/>
              </a:spcBef>
              <a:buFont typeface="Wingdings" charset="2"/>
              <a:buChar char="§"/>
            </a:pPr>
            <a:endParaRPr lang="en-GB" sz="1400" dirty="0" smtClean="0"/>
          </a:p>
          <a:p>
            <a:pPr marL="0" indent="0" defTabSz="914400">
              <a:lnSpc>
                <a:spcPct val="150000"/>
              </a:lnSpc>
              <a:spcBef>
                <a:spcPts val="0"/>
              </a:spcBef>
              <a:buNone/>
            </a:pPr>
            <a:endParaRPr lang="en-GB" sz="1400" dirty="0"/>
          </a:p>
        </p:txBody>
      </p:sp>
      <p:graphicFrame>
        <p:nvGraphicFramePr>
          <p:cNvPr id="8" name="Chart 7"/>
          <p:cNvGraphicFramePr>
            <a:graphicFrameLocks/>
          </p:cNvGraphicFramePr>
          <p:nvPr>
            <p:extLst>
              <p:ext uri="{D42A27DB-BD31-4B8C-83A1-F6EECF244321}">
                <p14:modId xmlns:p14="http://schemas.microsoft.com/office/powerpoint/2010/main" val="3028392039"/>
              </p:ext>
            </p:extLst>
          </p:nvPr>
        </p:nvGraphicFramePr>
        <p:xfrm>
          <a:off x="607205" y="4345387"/>
          <a:ext cx="6932282" cy="174487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665761" y="4334622"/>
            <a:ext cx="6761582" cy="0"/>
          </a:xfrm>
          <a:prstGeom prst="line">
            <a:avLst/>
          </a:prstGeom>
          <a:ln w="19050">
            <a:solidFill>
              <a:srgbClr val="878787"/>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7205" y="4064126"/>
            <a:ext cx="7288811" cy="246221"/>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Proportion of service users </a:t>
            </a:r>
            <a:r>
              <a:rPr lang="en-GB" sz="1000" b="1" dirty="0" smtClean="0">
                <a:solidFill>
                  <a:srgbClr val="767676"/>
                </a:solidFill>
                <a:latin typeface="Arial" panose="020B0604020202020204" pitchFamily="34" charset="0"/>
                <a:cs typeface="Arial" panose="020B0604020202020204" pitchFamily="34" charset="0"/>
              </a:rPr>
              <a:t>in 2017 who </a:t>
            </a:r>
            <a:r>
              <a:rPr lang="en-GB" sz="1000" b="1" dirty="0">
                <a:solidFill>
                  <a:srgbClr val="767676"/>
                </a:solidFill>
                <a:latin typeface="Arial" panose="020B0604020202020204" pitchFamily="34" charset="0"/>
                <a:cs typeface="Arial" panose="020B0604020202020204" pitchFamily="34" charset="0"/>
              </a:rPr>
              <a:t>are female by </a:t>
            </a:r>
            <a:r>
              <a:rPr lang="en-GB" sz="1000" b="1" dirty="0" smtClean="0">
                <a:solidFill>
                  <a:srgbClr val="767676"/>
                </a:solidFill>
                <a:latin typeface="Arial" panose="020B0604020202020204" pitchFamily="34" charset="0"/>
                <a:cs typeface="Arial" panose="020B0604020202020204" pitchFamily="34" charset="0"/>
              </a:rPr>
              <a:t>age group.</a:t>
            </a:r>
            <a:endParaRPr lang="en-GB" sz="1000"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61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Rates of STI testing across </a:t>
            </a:r>
            <a:r>
              <a:rPr lang="en-GB" sz="2400" dirty="0">
                <a:solidFill>
                  <a:srgbClr val="0070C0"/>
                </a:solidFill>
              </a:rPr>
              <a:t>LSL are consistently above levels in London and </a:t>
            </a:r>
            <a:r>
              <a:rPr lang="en-GB" sz="2400" dirty="0" smtClean="0">
                <a:solidFill>
                  <a:srgbClr val="0070C0"/>
                </a:solidFill>
              </a:rPr>
              <a:t>England.</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STI TESTING</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6" y="1472755"/>
            <a:ext cx="8532477" cy="4508559"/>
          </a:xfrm>
        </p:spPr>
        <p:txBody>
          <a:bodyPr>
            <a:normAutofit/>
          </a:bodyPr>
          <a:lstStyle/>
          <a:p>
            <a:pPr marL="0" indent="0" defTabSz="914400">
              <a:spcBef>
                <a:spcPts val="0"/>
              </a:spcBef>
              <a:buNone/>
            </a:pPr>
            <a:r>
              <a:rPr lang="en-GB" sz="1400" b="1" dirty="0" smtClean="0"/>
              <a:t>Early </a:t>
            </a:r>
            <a:r>
              <a:rPr lang="en-GB" sz="1400" b="1" dirty="0"/>
              <a:t>detection and treatment </a:t>
            </a:r>
            <a:r>
              <a:rPr lang="en-GB" sz="1400" b="1" dirty="0" smtClean="0"/>
              <a:t>of STIs can </a:t>
            </a:r>
            <a:r>
              <a:rPr lang="en-GB" sz="1400" b="1" dirty="0"/>
              <a:t>reduce </a:t>
            </a:r>
            <a:r>
              <a:rPr lang="en-GB" sz="1400" b="1" dirty="0" smtClean="0"/>
              <a:t>long-term </a:t>
            </a:r>
            <a:r>
              <a:rPr lang="en-GB" sz="1400" b="1" dirty="0"/>
              <a:t>consequences, such as </a:t>
            </a:r>
            <a:r>
              <a:rPr lang="en-GB" sz="1400" b="1" dirty="0" smtClean="0"/>
              <a:t>onward transmission, infertility </a:t>
            </a:r>
            <a:r>
              <a:rPr lang="en-GB" sz="1400" b="1" dirty="0"/>
              <a:t>and ectopic pregnancy. As STIs are often asymptomatic, frequent </a:t>
            </a:r>
            <a:r>
              <a:rPr lang="en-GB" sz="1400" b="1" dirty="0" smtClean="0"/>
              <a:t>testing, particularly in </a:t>
            </a:r>
            <a:r>
              <a:rPr lang="en-GB" sz="1400" b="1" dirty="0"/>
              <a:t>risk groups is </a:t>
            </a:r>
            <a:r>
              <a:rPr lang="en-GB" sz="1400" b="1" dirty="0" smtClean="0"/>
              <a:t>crucial in early detection and treatment. </a:t>
            </a:r>
            <a:endParaRPr lang="en-US" sz="1400" b="1" dirty="0"/>
          </a:p>
          <a:p>
            <a:pPr defTabSz="914400">
              <a:spcBef>
                <a:spcPts val="0"/>
              </a:spcBef>
              <a:buFont typeface="Wingdings" charset="2"/>
              <a:buChar char="§"/>
            </a:pPr>
            <a:r>
              <a:rPr lang="en-US" sz="1400" dirty="0" smtClean="0"/>
              <a:t>In 2017, almost 350,000 </a:t>
            </a:r>
            <a:r>
              <a:rPr lang="en-GB" sz="1400" dirty="0" smtClean="0"/>
              <a:t>tests were carried out </a:t>
            </a:r>
            <a:r>
              <a:rPr lang="en-GB" sz="1400" dirty="0"/>
              <a:t>for syphilis, HIV, gonorrhoea and chlamydia (aged over 25) among people accessing </a:t>
            </a:r>
            <a:r>
              <a:rPr lang="en-GB" sz="1400" dirty="0" smtClean="0"/>
              <a:t>sexual health services in LSL. </a:t>
            </a:r>
          </a:p>
          <a:p>
            <a:pPr defTabSz="914400">
              <a:spcBef>
                <a:spcPts val="0"/>
              </a:spcBef>
              <a:buFont typeface="Wingdings" charset="2"/>
              <a:buChar char="§"/>
            </a:pPr>
            <a:r>
              <a:rPr lang="en-US" sz="1400" dirty="0" smtClean="0"/>
              <a:t>While STI testing rates in Lambeth and </a:t>
            </a:r>
            <a:r>
              <a:rPr lang="en-US" sz="1400" dirty="0" err="1" smtClean="0"/>
              <a:t>Southwark</a:t>
            </a:r>
            <a:r>
              <a:rPr lang="en-US" sz="1400" dirty="0" smtClean="0"/>
              <a:t> plateaued in 2017, they are substantially higher than in 2012. Over the five year period testing rates in </a:t>
            </a:r>
            <a:r>
              <a:rPr lang="en-US" sz="1400" dirty="0" err="1" smtClean="0"/>
              <a:t>Lewisham</a:t>
            </a:r>
            <a:r>
              <a:rPr lang="en-US" sz="1400" dirty="0" smtClean="0"/>
              <a:t> have remained broadly stable.</a:t>
            </a:r>
          </a:p>
          <a:p>
            <a:pPr defTabSz="914400">
              <a:spcBef>
                <a:spcPts val="0"/>
              </a:spcBef>
              <a:buFont typeface="Wingdings" charset="2"/>
              <a:buChar char="§"/>
            </a:pPr>
            <a:r>
              <a:rPr lang="en-US" sz="1400" dirty="0" smtClean="0"/>
              <a:t>Testing rates across LSL are consistently above levels in London and England, substantially so in the case of Lambeth and </a:t>
            </a:r>
            <a:r>
              <a:rPr lang="en-US" sz="1400" dirty="0" err="1" smtClean="0"/>
              <a:t>Southwark</a:t>
            </a:r>
            <a:r>
              <a:rPr lang="en-US" sz="1400" dirty="0" smtClean="0"/>
              <a:t>.</a:t>
            </a: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360765"/>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PHE, Sexual and Reproductive Health Profiles</a:t>
            </a:r>
          </a:p>
        </p:txBody>
      </p:sp>
      <p:sp>
        <p:nvSpPr>
          <p:cNvPr id="8" name="TextBox 7"/>
          <p:cNvSpPr txBox="1"/>
          <p:nvPr/>
        </p:nvSpPr>
        <p:spPr>
          <a:xfrm>
            <a:off x="1675930" y="3504643"/>
            <a:ext cx="4648200" cy="261610"/>
          </a:xfrm>
          <a:prstGeom prst="rect">
            <a:avLst/>
          </a:prstGeom>
          <a:noFill/>
        </p:spPr>
        <p:txBody>
          <a:bodyPr wrap="square" rtlCol="0">
            <a:spAutoFit/>
          </a:bodyPr>
          <a:lstStyle/>
          <a:p>
            <a:r>
              <a:rPr lang="en-GB" sz="1100" b="1" dirty="0" smtClean="0">
                <a:solidFill>
                  <a:srgbClr val="767676"/>
                </a:solidFill>
                <a:latin typeface="Arial" panose="020B0604020202020204" pitchFamily="34" charset="0"/>
                <a:cs typeface="Arial" panose="020B0604020202020204" pitchFamily="34" charset="0"/>
              </a:rPr>
              <a:t>STI testing rate (excluding chlamydia &lt;25) per 100,000, 2012-17</a:t>
            </a:r>
            <a:endParaRPr lang="en-GB" sz="11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1762194" y="3761423"/>
            <a:ext cx="4207285" cy="1"/>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3017167687"/>
              </p:ext>
            </p:extLst>
          </p:nvPr>
        </p:nvGraphicFramePr>
        <p:xfrm>
          <a:off x="1630392" y="3838755"/>
          <a:ext cx="5386116" cy="2575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8228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Rates of new STI diagnosis in Lambeth, Southwark and Lewisham are amongst the highest in England.</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NEW STI DIAGNOSES</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8229600" cy="4508559"/>
          </a:xfrm>
        </p:spPr>
        <p:txBody>
          <a:bodyPr>
            <a:normAutofit/>
          </a:bodyPr>
          <a:lstStyle/>
          <a:p>
            <a:pPr marL="0" indent="0" defTabSz="914400">
              <a:spcBef>
                <a:spcPts val="0"/>
              </a:spcBef>
              <a:buNone/>
            </a:pPr>
            <a:r>
              <a:rPr lang="en-GB" sz="1400" b="1" dirty="0" smtClean="0"/>
              <a:t>All </a:t>
            </a:r>
            <a:r>
              <a:rPr lang="en-GB" sz="1400" b="1" dirty="0"/>
              <a:t>new STI diagnoses among people accessing specialist and non-specialist sexual health </a:t>
            </a:r>
            <a:r>
              <a:rPr lang="en-GB" sz="1400" b="1" dirty="0" smtClean="0"/>
              <a:t>services each calendar year are collected in the GUMCADv2 system.</a:t>
            </a:r>
            <a:r>
              <a:rPr lang="en-US" sz="1400" b="1" dirty="0" smtClean="0"/>
              <a:t> </a:t>
            </a:r>
          </a:p>
          <a:p>
            <a:pPr defTabSz="914400">
              <a:spcBef>
                <a:spcPts val="0"/>
              </a:spcBef>
              <a:buFont typeface="Wingdings" charset="2"/>
              <a:buChar char="§"/>
            </a:pPr>
            <a:r>
              <a:rPr lang="en-US" sz="1400" dirty="0" smtClean="0"/>
              <a:t>In 2017, just over 22,000 </a:t>
            </a:r>
            <a:r>
              <a:rPr lang="en-US" sz="1400" dirty="0"/>
              <a:t>new </a:t>
            </a:r>
            <a:r>
              <a:rPr lang="en-US" sz="1400" dirty="0" smtClean="0"/>
              <a:t>STIs* </a:t>
            </a:r>
            <a:r>
              <a:rPr lang="en-US" sz="1400" dirty="0"/>
              <a:t>were diagnosed across </a:t>
            </a:r>
            <a:r>
              <a:rPr lang="en-US" sz="1400" dirty="0" smtClean="0"/>
              <a:t>Lambeth, Southwark and Lewisham    </a:t>
            </a:r>
          </a:p>
          <a:p>
            <a:pPr defTabSz="914400">
              <a:spcBef>
                <a:spcPts val="0"/>
              </a:spcBef>
              <a:buFont typeface="Wingdings" charset="2"/>
              <a:buChar char="§"/>
            </a:pPr>
            <a:r>
              <a:rPr lang="en-US" sz="1400" dirty="0" smtClean="0"/>
              <a:t>Lambeth had the highest rate of new STI diagnoses in England in 2017, followed by Southwark in third, and </a:t>
            </a:r>
            <a:r>
              <a:rPr lang="en-US" sz="1400" dirty="0" err="1" smtClean="0"/>
              <a:t>Lewisham</a:t>
            </a:r>
            <a:r>
              <a:rPr lang="en-US" sz="1400" dirty="0" smtClean="0"/>
              <a:t> 11</a:t>
            </a:r>
            <a:r>
              <a:rPr lang="en-US" sz="1400" baseline="30000" dirty="0" smtClean="0"/>
              <a:t>th</a:t>
            </a:r>
            <a:r>
              <a:rPr lang="en-US" sz="1400" dirty="0"/>
              <a:t>.</a:t>
            </a:r>
            <a:r>
              <a:rPr lang="en-US" sz="1400" dirty="0" smtClean="0"/>
              <a:t> In recent years there has been a downward trend in new STIs overall. </a:t>
            </a:r>
          </a:p>
          <a:p>
            <a:pPr defTabSz="914400">
              <a:spcBef>
                <a:spcPts val="0"/>
              </a:spcBef>
              <a:buFont typeface="Wingdings" panose="05000000000000000000" pitchFamily="2" charset="2"/>
              <a:buChar char="§"/>
            </a:pPr>
            <a:r>
              <a:rPr lang="en-US" sz="1400" dirty="0"/>
              <a:t>R</a:t>
            </a:r>
            <a:r>
              <a:rPr lang="en-US" sz="1400" dirty="0" smtClean="0"/>
              <a:t>ates of new STIs are considerably higher in men than women. </a:t>
            </a:r>
          </a:p>
          <a:p>
            <a:pPr marL="0" indent="0" defTabSz="914400">
              <a:spcBef>
                <a:spcPts val="0"/>
              </a:spcBef>
              <a:buNone/>
            </a:pPr>
            <a:endParaRPr lang="en-US" sz="1400" dirty="0">
              <a:solidFill>
                <a:srgbClr val="FF0000"/>
              </a:solidFill>
            </a:endParaRPr>
          </a:p>
          <a:p>
            <a:pPr defTabSz="914400">
              <a:spcBef>
                <a:spcPts val="0"/>
              </a:spcBef>
              <a:buFont typeface="Wingdings" charset="2"/>
              <a:buChar char="§"/>
            </a:pP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172200"/>
            <a:ext cx="6581423" cy="861774"/>
          </a:xfrm>
          <a:prstGeom prst="rect">
            <a:avLst/>
          </a:prstGeom>
          <a:noFill/>
        </p:spPr>
        <p:txBody>
          <a:bodyPr wrap="square" rtlCol="0">
            <a:spAutoFit/>
          </a:bodyPr>
          <a:lstStyle/>
          <a:p>
            <a:r>
              <a:rPr lang="en-US" sz="1000" b="1" dirty="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PHE Sexual and Reproductive Health Profiles</a:t>
            </a:r>
          </a:p>
          <a:p>
            <a:pPr marL="228600" indent="-228600">
              <a:buFontTx/>
              <a:buAutoNum type="arabicPeriod"/>
            </a:pPr>
            <a:r>
              <a:rPr lang="en-US" sz="1000" dirty="0">
                <a:solidFill>
                  <a:schemeClr val="bg1">
                    <a:lumMod val="50000"/>
                  </a:schemeClr>
                </a:solidFill>
                <a:latin typeface="Arial" charset="0"/>
                <a:ea typeface="Arial" charset="0"/>
                <a:cs typeface="Arial" charset="0"/>
              </a:rPr>
              <a:t>GUMCADv2 – </a:t>
            </a:r>
            <a:r>
              <a:rPr lang="en-US" sz="1000" dirty="0" smtClean="0">
                <a:solidFill>
                  <a:schemeClr val="bg1">
                    <a:lumMod val="50000"/>
                  </a:schemeClr>
                </a:solidFill>
                <a:latin typeface="Arial" charset="0"/>
                <a:ea typeface="Arial" charset="0"/>
                <a:cs typeface="Arial" charset="0"/>
              </a:rPr>
              <a:t>Including CTAD, GUM </a:t>
            </a:r>
            <a:r>
              <a:rPr lang="en-US" sz="1000" dirty="0">
                <a:solidFill>
                  <a:schemeClr val="bg1">
                    <a:lumMod val="50000"/>
                  </a:schemeClr>
                </a:solidFill>
                <a:latin typeface="Arial" charset="0"/>
                <a:ea typeface="Arial" charset="0"/>
                <a:cs typeface="Arial" charset="0"/>
              </a:rPr>
              <a:t>&amp; </a:t>
            </a:r>
            <a:r>
              <a:rPr lang="en-US" sz="1000" dirty="0" smtClean="0">
                <a:solidFill>
                  <a:schemeClr val="bg1">
                    <a:lumMod val="50000"/>
                  </a:schemeClr>
                </a:solidFill>
                <a:latin typeface="Arial" charset="0"/>
                <a:ea typeface="Arial" charset="0"/>
                <a:cs typeface="Arial" charset="0"/>
              </a:rPr>
              <a:t>Non-GUM </a:t>
            </a:r>
            <a:r>
              <a:rPr lang="en-US" sz="1000" dirty="0">
                <a:solidFill>
                  <a:schemeClr val="bg1">
                    <a:lumMod val="50000"/>
                  </a:schemeClr>
                </a:solidFill>
                <a:latin typeface="Arial" charset="0"/>
                <a:ea typeface="Arial" charset="0"/>
                <a:cs typeface="Arial" charset="0"/>
              </a:rPr>
              <a:t>Services </a:t>
            </a:r>
            <a:r>
              <a:rPr lang="en-US" sz="1000" dirty="0" smtClean="0">
                <a:solidFill>
                  <a:schemeClr val="bg1">
                    <a:lumMod val="50000"/>
                  </a:schemeClr>
                </a:solidFill>
                <a:latin typeface="Arial" charset="0"/>
                <a:ea typeface="Arial" charset="0"/>
                <a:cs typeface="Arial" charset="0"/>
              </a:rPr>
              <a:t>only</a:t>
            </a:r>
          </a:p>
          <a:p>
            <a:r>
              <a:rPr lang="en-US" sz="1000" dirty="0" smtClean="0">
                <a:solidFill>
                  <a:schemeClr val="bg1">
                    <a:lumMod val="50000"/>
                  </a:schemeClr>
                </a:solidFill>
                <a:latin typeface="Arial" charset="0"/>
                <a:ea typeface="Arial" charset="0"/>
                <a:cs typeface="Arial" charset="0"/>
              </a:rPr>
              <a:t>* New STIs covers a broad range of STIs beyond five most common STIs e.g. </a:t>
            </a:r>
            <a:r>
              <a:rPr lang="en-US" sz="1000" dirty="0" err="1" smtClean="0">
                <a:solidFill>
                  <a:schemeClr val="bg1">
                    <a:lumMod val="50000"/>
                  </a:schemeClr>
                </a:solidFill>
                <a:latin typeface="Arial" charset="0"/>
                <a:ea typeface="Arial" charset="0"/>
                <a:cs typeface="Arial" charset="0"/>
              </a:rPr>
              <a:t>chancroid</a:t>
            </a:r>
            <a:r>
              <a:rPr lang="en-US" sz="1000" dirty="0" smtClean="0">
                <a:solidFill>
                  <a:schemeClr val="bg1">
                    <a:lumMod val="50000"/>
                  </a:schemeClr>
                </a:solidFill>
                <a:latin typeface="Arial" charset="0"/>
                <a:ea typeface="Arial" charset="0"/>
                <a:cs typeface="Arial" charset="0"/>
              </a:rPr>
              <a:t>, scabies &amp; </a:t>
            </a:r>
            <a:r>
              <a:rPr lang="en-US" sz="1000" dirty="0" err="1" smtClean="0">
                <a:solidFill>
                  <a:schemeClr val="bg1">
                    <a:lumMod val="50000"/>
                  </a:schemeClr>
                </a:solidFill>
                <a:latin typeface="Arial" charset="0"/>
                <a:ea typeface="Arial" charset="0"/>
                <a:cs typeface="Arial" charset="0"/>
              </a:rPr>
              <a:t>shigella</a:t>
            </a:r>
            <a:r>
              <a:rPr lang="en-US" sz="1000" dirty="0" smtClean="0">
                <a:solidFill>
                  <a:schemeClr val="bg1">
                    <a:lumMod val="50000"/>
                  </a:schemeClr>
                </a:solidFill>
                <a:latin typeface="Arial" charset="0"/>
                <a:ea typeface="Arial" charset="0"/>
                <a:cs typeface="Arial" charset="0"/>
              </a:rPr>
              <a:t>.</a:t>
            </a:r>
            <a:endParaRPr lang="en-US" sz="1000" dirty="0">
              <a:solidFill>
                <a:schemeClr val="bg1">
                  <a:lumMod val="50000"/>
                </a:schemeClr>
              </a:solidFill>
              <a:latin typeface="Arial" charset="0"/>
              <a:ea typeface="Arial" charset="0"/>
              <a:cs typeface="Arial" charset="0"/>
            </a:endParaRPr>
          </a:p>
          <a:p>
            <a:endParaRPr lang="en-US" sz="1000" dirty="0" smtClean="0">
              <a:solidFill>
                <a:schemeClr val="bg1">
                  <a:lumMod val="50000"/>
                </a:schemeClr>
              </a:solidFill>
              <a:latin typeface="Arial" charset="0"/>
              <a:ea typeface="Arial" charset="0"/>
              <a:cs typeface="Arial" charset="0"/>
            </a:endParaRPr>
          </a:p>
        </p:txBody>
      </p:sp>
      <p:sp>
        <p:nvSpPr>
          <p:cNvPr id="3" name="TextBox 2"/>
          <p:cNvSpPr txBox="1"/>
          <p:nvPr/>
        </p:nvSpPr>
        <p:spPr>
          <a:xfrm>
            <a:off x="278690" y="3036392"/>
            <a:ext cx="4068528"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new STIs per 100,000 population, 2012-17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364950" y="3282613"/>
            <a:ext cx="3606800" cy="2"/>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300133" y="3036391"/>
            <a:ext cx="464820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new STIs* per 100,000 by sex, 2017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5359400" y="3282615"/>
            <a:ext cx="3031067"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494666719"/>
              </p:ext>
            </p:extLst>
          </p:nvPr>
        </p:nvGraphicFramePr>
        <p:xfrm>
          <a:off x="300809" y="3387354"/>
          <a:ext cx="4627658" cy="2557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813409069"/>
              </p:ext>
            </p:extLst>
          </p:nvPr>
        </p:nvGraphicFramePr>
        <p:xfrm>
          <a:off x="5167223" y="3429000"/>
          <a:ext cx="3838754" cy="2419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6523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There is substantial variation in the diagnosis rate of new STIs across the region.</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a:solidFill>
                  <a:prstClr val="white">
                    <a:lumMod val="50000"/>
                  </a:prstClr>
                </a:solidFill>
                <a:latin typeface="Arial" charset="0"/>
                <a:ea typeface="Arial" charset="0"/>
                <a:cs typeface="Arial" charset="0"/>
              </a:rPr>
              <a:t>NEW STI DIAGNOSES</a:t>
            </a:r>
          </a:p>
        </p:txBody>
      </p:sp>
      <p:sp>
        <p:nvSpPr>
          <p:cNvPr id="6" name="TextBox 5"/>
          <p:cNvSpPr txBox="1"/>
          <p:nvPr/>
        </p:nvSpPr>
        <p:spPr>
          <a:xfrm>
            <a:off x="240427"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 Crown copyright and database right 2018, Ordnance Survey (0) 100019252</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13" t="7164" r="5907" b="7122"/>
          <a:stretch/>
        </p:blipFill>
        <p:spPr bwMode="auto">
          <a:xfrm>
            <a:off x="5919106" y="4454170"/>
            <a:ext cx="1853293" cy="145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86" r="1043"/>
          <a:stretch/>
        </p:blipFill>
        <p:spPr bwMode="auto">
          <a:xfrm>
            <a:off x="286790" y="1436217"/>
            <a:ext cx="5487351" cy="464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8339" y="6020894"/>
            <a:ext cx="464820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Diagnosis rate of new sexually transmitted infections across LSL,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flipV="1">
            <a:off x="410343" y="6267116"/>
            <a:ext cx="4299680" cy="1"/>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
          </p:nvPr>
        </p:nvSpPr>
        <p:spPr>
          <a:xfrm>
            <a:off x="5571946" y="1386495"/>
            <a:ext cx="3468537" cy="4508559"/>
          </a:xfrm>
          <a:ln>
            <a:noFill/>
          </a:ln>
        </p:spPr>
        <p:txBody>
          <a:bodyPr>
            <a:normAutofit/>
          </a:bodyPr>
          <a:lstStyle/>
          <a:p>
            <a:pPr marL="0" indent="0" defTabSz="914400">
              <a:spcBef>
                <a:spcPts val="0"/>
              </a:spcBef>
              <a:buNone/>
            </a:pPr>
            <a:r>
              <a:rPr lang="en-GB" sz="1400" b="1" dirty="0"/>
              <a:t>There is substantial variation in the diagnosis rate of new STIs across the region</a:t>
            </a:r>
            <a:r>
              <a:rPr lang="en-GB" sz="1400" b="1" dirty="0" smtClean="0"/>
              <a:t>. </a:t>
            </a:r>
          </a:p>
          <a:p>
            <a:pPr defTabSz="914400">
              <a:spcBef>
                <a:spcPts val="0"/>
              </a:spcBef>
              <a:buFont typeface="Wingdings" panose="05000000000000000000" pitchFamily="2" charset="2"/>
              <a:buChar char="§"/>
            </a:pPr>
            <a:r>
              <a:rPr lang="en-GB" sz="1400" dirty="0" smtClean="0"/>
              <a:t>New diagnoses of STIs are not evenly distributed across LSL, with rates particularly high in northern and central Lambeth, north-west Southwark and north Lewisham.  </a:t>
            </a:r>
          </a:p>
          <a:p>
            <a:pPr marL="0" indent="0" defTabSz="914400">
              <a:spcBef>
                <a:spcPts val="0"/>
              </a:spcBef>
              <a:buNone/>
            </a:pPr>
            <a:endParaRPr lang="en-GB" sz="800" dirty="0" smtClean="0"/>
          </a:p>
          <a:p>
            <a:pPr defTabSz="914400">
              <a:spcBef>
                <a:spcPts val="0"/>
              </a:spcBef>
              <a:buFont typeface="Wingdings" charset="2"/>
              <a:buChar char="§"/>
            </a:pPr>
            <a:r>
              <a:rPr lang="en-GB" sz="1400" dirty="0" smtClean="0"/>
              <a:t>However the picture is complex. Lower diagnosis rates in some communities may reflect lower levels of access / attendance rather than lower levels of need.</a:t>
            </a:r>
          </a:p>
          <a:p>
            <a:pPr defTabSz="914400">
              <a:spcBef>
                <a:spcPts val="0"/>
              </a:spcBef>
              <a:buFont typeface="Wingdings" charset="2"/>
              <a:buChar char="§"/>
            </a:pPr>
            <a:endParaRPr lang="en-GB" sz="1400" dirty="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Tree>
    <p:extLst>
      <p:ext uri="{BB962C8B-B14F-4D97-AF65-F5344CB8AC3E}">
        <p14:creationId xmlns:p14="http://schemas.microsoft.com/office/powerpoint/2010/main" val="1223324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Men are more likely than women to become re-infected with an STI within 12 months of diagnosis.</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RE-INFECTION</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6" y="1472755"/>
            <a:ext cx="8532477" cy="4508559"/>
          </a:xfrm>
        </p:spPr>
        <p:txBody>
          <a:bodyPr>
            <a:normAutofit/>
          </a:bodyPr>
          <a:lstStyle/>
          <a:p>
            <a:pPr marL="0" indent="0" defTabSz="914400">
              <a:spcBef>
                <a:spcPts val="0"/>
              </a:spcBef>
              <a:buNone/>
            </a:pPr>
            <a:r>
              <a:rPr lang="en-GB" sz="1400" b="1" dirty="0" smtClean="0"/>
              <a:t>Re-infection </a:t>
            </a:r>
            <a:r>
              <a:rPr lang="en-GB" sz="1400" b="1" dirty="0"/>
              <a:t>with an STI is a marker of persistent risky </a:t>
            </a:r>
            <a:r>
              <a:rPr lang="en-GB" sz="1400" b="1" dirty="0" smtClean="0"/>
              <a:t>behaviour. </a:t>
            </a:r>
            <a:endParaRPr lang="en-US" sz="1400" b="1" dirty="0"/>
          </a:p>
          <a:p>
            <a:pPr defTabSz="914400">
              <a:spcBef>
                <a:spcPts val="0"/>
              </a:spcBef>
              <a:buFont typeface="Wingdings" charset="2"/>
              <a:buChar char="§"/>
            </a:pPr>
            <a:r>
              <a:rPr lang="en-US" sz="1400" dirty="0" smtClean="0"/>
              <a:t>Across LSL, men are more likely to have a reinfection within 12 months of diagnosis. Lambeth has the highest rate of re-infections among men (17%) and Lewisham the highest among women (10%).</a:t>
            </a:r>
          </a:p>
          <a:p>
            <a:pPr defTabSz="914400">
              <a:spcBef>
                <a:spcPts val="0"/>
              </a:spcBef>
              <a:buFont typeface="Wingdings" charset="2"/>
              <a:buChar char="§"/>
            </a:pPr>
            <a:r>
              <a:rPr lang="en-US" sz="1400" dirty="0" smtClean="0"/>
              <a:t>The proportion of people with a re-infection in LSL is much higher than the rest of England.</a:t>
            </a:r>
          </a:p>
          <a:p>
            <a:pPr marL="0" indent="0" defTabSz="914400">
              <a:spcBef>
                <a:spcPts val="0"/>
              </a:spcBef>
              <a:buNone/>
            </a:pPr>
            <a:r>
              <a:rPr lang="en-US" sz="1400" b="1" dirty="0" smtClean="0"/>
              <a:t>Teenagers are considered to be </a:t>
            </a:r>
            <a:r>
              <a:rPr lang="en-US" sz="1400" b="1" dirty="0"/>
              <a:t>at increased risk of re-infection because they </a:t>
            </a:r>
            <a:r>
              <a:rPr lang="en-US" sz="1400" b="1" dirty="0" smtClean="0"/>
              <a:t>are more likely to lack </a:t>
            </a:r>
            <a:r>
              <a:rPr lang="en-US" sz="1400" b="1" dirty="0"/>
              <a:t>the skills and confidence to negotiate safer </a:t>
            </a:r>
            <a:r>
              <a:rPr lang="en-US" sz="1400" b="1" dirty="0" smtClean="0"/>
              <a:t>sex. </a:t>
            </a:r>
          </a:p>
          <a:p>
            <a:pPr defTabSz="914400">
              <a:spcBef>
                <a:spcPts val="0"/>
              </a:spcBef>
              <a:buFont typeface="Wingdings" charset="2"/>
              <a:buChar char="§"/>
            </a:pPr>
            <a:r>
              <a:rPr lang="en-US" sz="1400" dirty="0" smtClean="0"/>
              <a:t>In 2016, double the proportion of 15-19 year old women were re-infected as women of all ages. </a:t>
            </a:r>
          </a:p>
          <a:p>
            <a:pPr defTabSz="914400">
              <a:spcBef>
                <a:spcPts val="0"/>
              </a:spcBef>
              <a:buFont typeface="Wingdings" charset="2"/>
              <a:buChar char="§"/>
            </a:pPr>
            <a:r>
              <a:rPr lang="en-US" sz="1400" dirty="0" smtClean="0"/>
              <a:t>By contrast, a smaller proportion of men aged 15-19 were re-infected in Lambeth and </a:t>
            </a:r>
            <a:r>
              <a:rPr lang="en-US" sz="1400" dirty="0" err="1" smtClean="0"/>
              <a:t>Southwark</a:t>
            </a:r>
            <a:r>
              <a:rPr lang="en-US" sz="1400" dirty="0" smtClean="0"/>
              <a:t> than men of all ages, but a higher proportion of 15-19 years olds in </a:t>
            </a:r>
            <a:r>
              <a:rPr lang="en-US" sz="1400" dirty="0" err="1" smtClean="0"/>
              <a:t>Lewisham</a:t>
            </a:r>
            <a:r>
              <a:rPr lang="en-US" sz="1400" dirty="0" smtClean="0"/>
              <a:t>.     </a:t>
            </a:r>
            <a:endParaRPr lang="en-GB"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360765"/>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PHE, Local authority HIV, sexual and reproductive health epidemiology report (LASER): 2016</a:t>
            </a:r>
          </a:p>
        </p:txBody>
      </p:sp>
      <p:sp>
        <p:nvSpPr>
          <p:cNvPr id="9" name="TextBox 8"/>
          <p:cNvSpPr txBox="1"/>
          <p:nvPr/>
        </p:nvSpPr>
        <p:spPr>
          <a:xfrm>
            <a:off x="240426" y="3496226"/>
            <a:ext cx="464820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Re-infection within 12 months. All STIs, all age groups, 2012-16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318005" y="3741346"/>
            <a:ext cx="3872995" cy="1063"/>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21200" y="3495125"/>
            <a:ext cx="464820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Re-infection within 12 months. All STIs, among 15-19 year olds, 2012-16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4521200" y="3734721"/>
            <a:ext cx="4368800" cy="662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3900801211"/>
              </p:ext>
            </p:extLst>
          </p:nvPr>
        </p:nvGraphicFramePr>
        <p:xfrm>
          <a:off x="318004" y="3751627"/>
          <a:ext cx="3872995" cy="24853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a:graphicFrameLocks/>
          </p:cNvGraphicFramePr>
          <p:nvPr>
            <p:extLst>
              <p:ext uri="{D42A27DB-BD31-4B8C-83A1-F6EECF244321}">
                <p14:modId xmlns:p14="http://schemas.microsoft.com/office/powerpoint/2010/main" val="2356190248"/>
              </p:ext>
            </p:extLst>
          </p:nvPr>
        </p:nvGraphicFramePr>
        <p:xfrm>
          <a:off x="4521200" y="3803302"/>
          <a:ext cx="4368800" cy="2433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234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852590" cy="955072"/>
          </a:xfrm>
        </p:spPr>
        <p:txBody>
          <a:bodyPr>
            <a:noAutofit/>
          </a:bodyPr>
          <a:lstStyle/>
          <a:p>
            <a:r>
              <a:rPr lang="en-GB" sz="2400" dirty="0" smtClean="0">
                <a:solidFill>
                  <a:srgbClr val="0070C0"/>
                </a:solidFill>
              </a:rPr>
              <a:t>Chlamydia, </a:t>
            </a:r>
            <a:r>
              <a:rPr lang="en-GB" sz="2400" dirty="0">
                <a:solidFill>
                  <a:srgbClr val="0070C0"/>
                </a:solidFill>
              </a:rPr>
              <a:t>gonorrhoea, </a:t>
            </a:r>
            <a:r>
              <a:rPr lang="en-GB" sz="2400" dirty="0" smtClean="0">
                <a:solidFill>
                  <a:srgbClr val="0070C0"/>
                </a:solidFill>
              </a:rPr>
              <a:t>syphilis, genital herpes and warts are the most common STIs – 16,000 cases in LSL in 2017.</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COMMON STIS</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4472349" cy="4508559"/>
          </a:xfrm>
        </p:spPr>
        <p:txBody>
          <a:bodyPr>
            <a:normAutofit/>
          </a:bodyPr>
          <a:lstStyle/>
          <a:p>
            <a:pPr marL="0" indent="0" defTabSz="914400">
              <a:spcBef>
                <a:spcPts val="0"/>
              </a:spcBef>
              <a:buNone/>
            </a:pPr>
            <a:r>
              <a:rPr lang="en-US" sz="1400" b="1" dirty="0" smtClean="0"/>
              <a:t>Chlamydia, gonorrhoea, genital herpes, syphilis and genital warts are the most common STIs</a:t>
            </a:r>
          </a:p>
          <a:p>
            <a:pPr marL="0" indent="0" defTabSz="914400">
              <a:spcBef>
                <a:spcPts val="0"/>
              </a:spcBef>
              <a:buNone/>
            </a:pPr>
            <a:endParaRPr lang="en-US" sz="1000" b="1" dirty="0"/>
          </a:p>
          <a:p>
            <a:pPr defTabSz="914400">
              <a:spcBef>
                <a:spcPts val="0"/>
              </a:spcBef>
              <a:buFont typeface="Wingdings" charset="2"/>
              <a:buChar char="§"/>
            </a:pPr>
            <a:r>
              <a:rPr lang="en-US" sz="1400" dirty="0" smtClean="0"/>
              <a:t>Mirroring the national picture, chlamydia is the most commonly diagnosed STI across the three boroughs, with over </a:t>
            </a:r>
            <a:r>
              <a:rPr lang="en-US" sz="1400" dirty="0"/>
              <a:t>9</a:t>
            </a:r>
            <a:r>
              <a:rPr lang="en-US" sz="1400" dirty="0" smtClean="0"/>
              <a:t>,000 new cases in LSL during 2017.</a:t>
            </a:r>
            <a:endParaRPr lang="en-US" sz="1000" dirty="0" smtClean="0"/>
          </a:p>
          <a:p>
            <a:pPr defTabSz="914400">
              <a:spcBef>
                <a:spcPts val="0"/>
              </a:spcBef>
              <a:buFont typeface="Wingdings" charset="2"/>
              <a:buChar char="§"/>
            </a:pPr>
            <a:r>
              <a:rPr lang="en-US" sz="1400" dirty="0" smtClean="0"/>
              <a:t>Gonorrhoea is the second most common STI across the three boroughs.</a:t>
            </a:r>
            <a:endParaRPr lang="en-GB" sz="1400" dirty="0" smtClean="0"/>
          </a:p>
          <a:p>
            <a:pPr defTabSz="914400">
              <a:spcBef>
                <a:spcPts val="0"/>
              </a:spcBef>
              <a:buFont typeface="Wingdings" charset="2"/>
              <a:buChar char="§"/>
            </a:pPr>
            <a:r>
              <a:rPr lang="en-GB" sz="1400" dirty="0" smtClean="0"/>
              <a:t>It is important to recognise that the </a:t>
            </a:r>
            <a:r>
              <a:rPr lang="en-GB" sz="1400" dirty="0"/>
              <a:t>majority of cases are diagnosed in sexual health clinics, and consequently the number of cases may be a measure of access to sexually transmitted infection (STI) </a:t>
            </a:r>
            <a:r>
              <a:rPr lang="en-GB" sz="1400" dirty="0" smtClean="0"/>
              <a:t>treatment, as well as a measure of sexual health need.</a:t>
            </a:r>
            <a:endParaRPr lang="en-GB" sz="1400" dirty="0"/>
          </a:p>
          <a:p>
            <a:pPr defTabSz="914400">
              <a:spcBef>
                <a:spcPts val="0"/>
              </a:spcBef>
              <a:buFont typeface="Wingdings" charset="2"/>
              <a:buChar char="§"/>
            </a:pPr>
            <a:r>
              <a:rPr lang="en-GB" sz="1400" dirty="0" smtClean="0"/>
              <a:t>The following slides present more detailed analysis of each of the top five sexually transmitted infections in turn.</a:t>
            </a:r>
          </a:p>
          <a:p>
            <a:pPr defTabSz="914400">
              <a:spcBef>
                <a:spcPts val="0"/>
              </a:spcBef>
              <a:buFont typeface="Wingdings" charset="2"/>
              <a:buChar char="§"/>
            </a:pPr>
            <a:endParaRPr lang="en-GB"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360765"/>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a:solidFill>
                  <a:schemeClr val="bg1">
                    <a:lumMod val="50000"/>
                  </a:schemeClr>
                </a:solidFill>
                <a:latin typeface="Arial" charset="0"/>
                <a:ea typeface="Arial" charset="0"/>
                <a:cs typeface="Arial" charset="0"/>
              </a:rPr>
              <a:t>PHE, Sexual and Reproductive Health Profiles</a:t>
            </a:r>
          </a:p>
        </p:txBody>
      </p:sp>
      <p:sp>
        <p:nvSpPr>
          <p:cNvPr id="9" name="TextBox 8"/>
          <p:cNvSpPr txBox="1"/>
          <p:nvPr/>
        </p:nvSpPr>
        <p:spPr>
          <a:xfrm>
            <a:off x="4644261" y="1498594"/>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Count of the five most commonly diagnosed STIs, LSL 2017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12776" y="1760204"/>
            <a:ext cx="4078985"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2700460205"/>
              </p:ext>
            </p:extLst>
          </p:nvPr>
        </p:nvGraphicFramePr>
        <p:xfrm>
          <a:off x="4691846" y="1829215"/>
          <a:ext cx="4401171" cy="4210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637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16924"/>
            <a:ext cx="8229600" cy="4279075"/>
          </a:xfrm>
        </p:spPr>
        <p:txBody>
          <a:bodyPr>
            <a:normAutofit/>
          </a:bodyPr>
          <a:lstStyle/>
          <a:p>
            <a:pPr marL="0" indent="0" defTabSz="914400">
              <a:spcBef>
                <a:spcPts val="0"/>
              </a:spcBef>
              <a:buNone/>
            </a:pPr>
            <a:r>
              <a:rPr lang="en-US" sz="1800" b="1" dirty="0" smtClean="0"/>
              <a:t>Introduction							 3</a:t>
            </a:r>
            <a:endParaRPr lang="en-US" sz="1800" dirty="0"/>
          </a:p>
          <a:p>
            <a:pPr marL="0" indent="0" defTabSz="914400">
              <a:spcBef>
                <a:spcPts val="0"/>
              </a:spcBef>
              <a:buNone/>
            </a:pPr>
            <a:endParaRPr lang="en-US" sz="1800" b="1" dirty="0" smtClean="0"/>
          </a:p>
          <a:p>
            <a:pPr marL="0" indent="0" defTabSz="914400">
              <a:spcBef>
                <a:spcPts val="0"/>
              </a:spcBef>
              <a:buNone/>
            </a:pPr>
            <a:r>
              <a:rPr lang="en-US" sz="1800" b="1" dirty="0" smtClean="0"/>
              <a:t>Healthy and fulfilling sexual relationships</a:t>
            </a:r>
            <a:r>
              <a:rPr lang="en-US" sz="1800" b="1" dirty="0"/>
              <a:t>				</a:t>
            </a:r>
            <a:r>
              <a:rPr lang="en-US" sz="1800" b="1" dirty="0" smtClean="0"/>
              <a:t> 7</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Good reproductive health across the life course			10</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High quality STI testing and treatment				22</a:t>
            </a:r>
          </a:p>
          <a:p>
            <a:pPr marL="0" indent="0" defTabSz="914400">
              <a:spcBef>
                <a:spcPts val="0"/>
              </a:spcBef>
              <a:buNone/>
            </a:pPr>
            <a:endParaRPr lang="en-US" sz="1800" b="1" dirty="0" smtClean="0"/>
          </a:p>
          <a:p>
            <a:pPr marL="0" indent="0" defTabSz="914400">
              <a:spcBef>
                <a:spcPts val="0"/>
              </a:spcBef>
              <a:buNone/>
            </a:pPr>
            <a:r>
              <a:rPr lang="en-US" sz="1800" b="1" dirty="0" smtClean="0"/>
              <a:t>Living well with HIV						48</a:t>
            </a:r>
            <a:endParaRPr lang="en-US" sz="1800" b="1" dirty="0"/>
          </a:p>
          <a:p>
            <a:pPr marL="0" indent="0" defTabSz="914400">
              <a:spcBef>
                <a:spcPts val="0"/>
              </a:spcBef>
              <a:buNone/>
            </a:pPr>
            <a:endParaRPr lang="en-US" sz="1800" dirty="0"/>
          </a:p>
          <a:p>
            <a:pPr marL="0" indent="0" defTabSz="914400">
              <a:spcBef>
                <a:spcPts val="0"/>
              </a:spcBef>
              <a:buNone/>
            </a:pPr>
            <a:endParaRPr lang="en-US" sz="1800" b="1" dirty="0"/>
          </a:p>
          <a:p>
            <a:pPr marL="0" indent="0" defTabSz="914400">
              <a:spcBef>
                <a:spcPts val="0"/>
              </a:spcBef>
              <a:buNone/>
            </a:pPr>
            <a:endParaRPr lang="en-US" sz="1800" dirty="0" smtClean="0"/>
          </a:p>
          <a:p>
            <a:pPr marL="0" indent="0" defTabSz="914400">
              <a:spcBef>
                <a:spcPts val="0"/>
              </a:spcBef>
              <a:buNone/>
            </a:pPr>
            <a:endParaRPr lang="en-US" sz="1800" dirty="0"/>
          </a:p>
          <a:p>
            <a:pPr marL="0" indent="0" defTabSz="914400">
              <a:spcBef>
                <a:spcPts val="0"/>
              </a:spcBef>
              <a:buNone/>
            </a:pPr>
            <a:endParaRPr lang="en-US" sz="1800" dirty="0"/>
          </a:p>
        </p:txBody>
      </p:sp>
      <p:sp>
        <p:nvSpPr>
          <p:cNvPr id="14" name="Rectangle 13"/>
          <p:cNvSpPr/>
          <p:nvPr/>
        </p:nvSpPr>
        <p:spPr>
          <a:xfrm>
            <a:off x="333798" y="1701798"/>
            <a:ext cx="8082069" cy="575734"/>
          </a:xfrm>
          <a:prstGeom prst="rect">
            <a:avLst/>
          </a:prstGeom>
          <a:noFill/>
          <a:ln>
            <a:solidFill>
              <a:srgbClr val="CF007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black"/>
              </a:solidFill>
            </a:endParaRPr>
          </a:p>
        </p:txBody>
      </p:sp>
      <p:sp>
        <p:nvSpPr>
          <p:cNvPr id="6" name="TextBox 5"/>
          <p:cNvSpPr txBox="1"/>
          <p:nvPr/>
        </p:nvSpPr>
        <p:spPr>
          <a:xfrm>
            <a:off x="255942" y="1202357"/>
            <a:ext cx="4403834"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CONTENTS</a:t>
            </a:r>
            <a:endParaRPr lang="en-US" b="1" dirty="0">
              <a:solidFill>
                <a:prstClr val="white">
                  <a:lumMod val="50000"/>
                </a:prstClr>
              </a:solidFill>
              <a:latin typeface="Arial" charset="0"/>
              <a:ea typeface="Arial" charset="0"/>
              <a:cs typeface="Arial" charset="0"/>
            </a:endParaRPr>
          </a:p>
        </p:txBody>
      </p:sp>
    </p:spTree>
    <p:extLst>
      <p:ext uri="{BB962C8B-B14F-4D97-AF65-F5344CB8AC3E}">
        <p14:creationId xmlns:p14="http://schemas.microsoft.com/office/powerpoint/2010/main" val="1490903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Chlamydia is the most commonly diagnosed STI in LSL, with </a:t>
            </a:r>
            <a:r>
              <a:rPr lang="en-GB" sz="2400" dirty="0">
                <a:solidFill>
                  <a:srgbClr val="0070C0"/>
                </a:solidFill>
              </a:rPr>
              <a:t>d</a:t>
            </a:r>
            <a:r>
              <a:rPr lang="en-GB" sz="2400" dirty="0" smtClean="0">
                <a:solidFill>
                  <a:srgbClr val="0070C0"/>
                </a:solidFill>
              </a:rPr>
              <a:t>iagnosis rates highest amongst those aged 15-24.</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CHLAMYDIA - OVERVIEW</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90007"/>
            <a:ext cx="4403834" cy="4508559"/>
          </a:xfrm>
        </p:spPr>
        <p:txBody>
          <a:bodyPr>
            <a:normAutofit lnSpcReduction="10000"/>
          </a:bodyPr>
          <a:lstStyle/>
          <a:p>
            <a:pPr marL="0" indent="0" defTabSz="914400">
              <a:spcBef>
                <a:spcPts val="0"/>
              </a:spcBef>
              <a:buNone/>
            </a:pPr>
            <a:r>
              <a:rPr lang="en-GB" sz="1400" b="1" dirty="0"/>
              <a:t>Chlamydia is </a:t>
            </a:r>
            <a:r>
              <a:rPr lang="en-GB" sz="1400" b="1" dirty="0" smtClean="0"/>
              <a:t>by far the </a:t>
            </a:r>
            <a:r>
              <a:rPr lang="en-GB" sz="1400" b="1" dirty="0"/>
              <a:t>most common sexually transmitted </a:t>
            </a:r>
            <a:r>
              <a:rPr lang="en-GB" sz="1400" b="1" dirty="0" smtClean="0"/>
              <a:t>infection </a:t>
            </a:r>
            <a:r>
              <a:rPr lang="en-GB" sz="1400" b="1" dirty="0"/>
              <a:t>(</a:t>
            </a:r>
            <a:r>
              <a:rPr lang="en-GB" sz="1400" b="1" dirty="0" smtClean="0"/>
              <a:t>STI) </a:t>
            </a:r>
            <a:r>
              <a:rPr lang="en-GB" sz="1400" b="1" dirty="0"/>
              <a:t>in the </a:t>
            </a:r>
            <a:r>
              <a:rPr lang="en-GB" sz="1400" b="1" dirty="0" smtClean="0"/>
              <a:t>UK.</a:t>
            </a:r>
            <a:endParaRPr lang="en-GB" sz="1400" dirty="0" smtClean="0"/>
          </a:p>
          <a:p>
            <a:pPr defTabSz="914400">
              <a:spcBef>
                <a:spcPts val="0"/>
              </a:spcBef>
              <a:buFont typeface="Wingdings" charset="2"/>
              <a:buChar char="§"/>
            </a:pPr>
            <a:r>
              <a:rPr lang="en-GB" sz="1400" dirty="0" smtClean="0"/>
              <a:t>Chlamydia is a bacterial infection, usually spread through unprotected sex.</a:t>
            </a:r>
          </a:p>
          <a:p>
            <a:pPr defTabSz="914400">
              <a:spcBef>
                <a:spcPts val="0"/>
              </a:spcBef>
              <a:buFont typeface="Wingdings" charset="2"/>
              <a:buChar char="§"/>
            </a:pPr>
            <a:r>
              <a:rPr lang="en-GB" sz="1400" dirty="0" smtClean="0"/>
              <a:t>It is </a:t>
            </a:r>
            <a:r>
              <a:rPr lang="en-GB" sz="1400" dirty="0"/>
              <a:t>particularly common in sexually active teenagers and young adults.</a:t>
            </a:r>
            <a:endParaRPr lang="en-US" sz="1400" dirty="0" smtClean="0"/>
          </a:p>
          <a:p>
            <a:pPr marL="0" indent="0" defTabSz="914400">
              <a:spcBef>
                <a:spcPts val="0"/>
              </a:spcBef>
              <a:buNone/>
            </a:pPr>
            <a:endParaRPr lang="en-US" sz="1400" dirty="0" smtClean="0"/>
          </a:p>
          <a:p>
            <a:pPr marL="0" indent="0" defTabSz="914400">
              <a:spcBef>
                <a:spcPts val="0"/>
              </a:spcBef>
              <a:buNone/>
            </a:pPr>
            <a:r>
              <a:rPr lang="en-US" sz="1400" b="1" dirty="0"/>
              <a:t>Chlamydia is the most common STI in LSL </a:t>
            </a:r>
            <a:r>
              <a:rPr lang="en-US" sz="1400" b="1" dirty="0" smtClean="0"/>
              <a:t>with over 9,000 cases diagnosed in GUMCAD and non-GUMCAD services in 2017 and rates are at least double that of London.</a:t>
            </a:r>
          </a:p>
          <a:p>
            <a:pPr defTabSz="914400">
              <a:spcBef>
                <a:spcPts val="0"/>
              </a:spcBef>
              <a:buFont typeface="Wingdings" charset="2"/>
              <a:buChar char="§"/>
            </a:pPr>
            <a:r>
              <a:rPr lang="en-US" sz="1400" dirty="0" smtClean="0"/>
              <a:t>Rates of chlamydia are decreasing in LSL, particularly in Lewisham where the rate has almost halved since 2015.</a:t>
            </a:r>
            <a:endParaRPr lang="en-US" sz="1400" dirty="0"/>
          </a:p>
          <a:p>
            <a:pPr defTabSz="914400">
              <a:spcBef>
                <a:spcPts val="0"/>
              </a:spcBef>
              <a:buFont typeface="Wingdings" charset="2"/>
              <a:buChar char="§"/>
            </a:pPr>
            <a:r>
              <a:rPr lang="en-US" sz="1400" dirty="0" smtClean="0"/>
              <a:t>Looking at rates of chlamydia by age group (excluding CTAD), it’s clear that rates are considerably higher among young people, particularly those aged 20-24.</a:t>
            </a:r>
          </a:p>
          <a:p>
            <a:pPr defTabSz="914400">
              <a:spcBef>
                <a:spcPts val="0"/>
              </a:spcBef>
              <a:buFont typeface="Wingdings" charset="2"/>
              <a:buChar char="§"/>
            </a:pPr>
            <a:r>
              <a:rPr lang="en-US" sz="1400" dirty="0" smtClean="0"/>
              <a:t>The diagnosis rate of chlamydia is higher among men (979 per 100,000) than women (605 per 100,000), with the exception of the 15-19 year age group where the rate among women is approximately double that for men.</a:t>
            </a:r>
            <a:endParaRPr lang="en-GB" sz="14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23491" y="6168535"/>
            <a:ext cx="6581423" cy="707886"/>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 (</a:t>
            </a:r>
            <a:r>
              <a:rPr lang="en-GB" sz="1000" dirty="0" err="1" smtClean="0">
                <a:solidFill>
                  <a:schemeClr val="bg1">
                    <a:lumMod val="50000"/>
                  </a:schemeClr>
                </a:solidFill>
                <a:latin typeface="Arial" charset="0"/>
                <a:ea typeface="Arial" charset="0"/>
                <a:cs typeface="Arial" charset="0"/>
              </a:rPr>
              <a:t>i</a:t>
            </a:r>
            <a:r>
              <a:rPr lang="en-US" sz="1000" dirty="0" err="1" smtClean="0">
                <a:solidFill>
                  <a:schemeClr val="bg1">
                    <a:lumMod val="50000"/>
                  </a:schemeClr>
                </a:solidFill>
                <a:latin typeface="Arial" charset="0"/>
                <a:ea typeface="Arial" charset="0"/>
                <a:cs typeface="Arial" charset="0"/>
              </a:rPr>
              <a:t>ncluding</a:t>
            </a:r>
            <a:r>
              <a:rPr lang="en-US" sz="1000" dirty="0" smtClean="0">
                <a:solidFill>
                  <a:schemeClr val="bg1">
                    <a:lumMod val="50000"/>
                  </a:schemeClr>
                </a:solidFill>
                <a:latin typeface="Arial" charset="0"/>
                <a:ea typeface="Arial" charset="0"/>
                <a:cs typeface="Arial" charset="0"/>
              </a:rPr>
              <a:t> GUM, CTAD and Non-GUM services) </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NHS Choices </a:t>
            </a:r>
          </a:p>
        </p:txBody>
      </p:sp>
      <p:sp>
        <p:nvSpPr>
          <p:cNvPr id="9" name="TextBox 8"/>
          <p:cNvSpPr txBox="1"/>
          <p:nvPr/>
        </p:nvSpPr>
        <p:spPr>
          <a:xfrm>
            <a:off x="4742829" y="3914717"/>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chlamydia diagnosis in LSL by sex and age group,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82355" y="4169404"/>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9357" y="1504355"/>
            <a:ext cx="4401171" cy="246221"/>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R</a:t>
            </a:r>
            <a:r>
              <a:rPr lang="en-GB" sz="1000" b="1" dirty="0" smtClean="0">
                <a:solidFill>
                  <a:srgbClr val="767676"/>
                </a:solidFill>
                <a:latin typeface="Arial" panose="020B0604020202020204" pitchFamily="34" charset="0"/>
                <a:cs typeface="Arial" panose="020B0604020202020204" pitchFamily="34" charset="0"/>
              </a:rPr>
              <a:t>ates of chlamydia diagnosis in LSL, 2012-17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750576"/>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4179323864"/>
              </p:ext>
            </p:extLst>
          </p:nvPr>
        </p:nvGraphicFramePr>
        <p:xfrm>
          <a:off x="4782355" y="1816846"/>
          <a:ext cx="4143774" cy="21295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937054446"/>
              </p:ext>
            </p:extLst>
          </p:nvPr>
        </p:nvGraphicFramePr>
        <p:xfrm>
          <a:off x="4856671" y="4198887"/>
          <a:ext cx="4112929" cy="2128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499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Chlamydia diagnosis rates are higher among men than women across almost all ethnic groups.</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CHLAMYDIA - ETHNICITY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a:bodyPr>
          <a:lstStyle/>
          <a:p>
            <a:pPr marL="0" indent="0" defTabSz="914400">
              <a:spcBef>
                <a:spcPts val="0"/>
              </a:spcBef>
              <a:buNone/>
            </a:pPr>
            <a:r>
              <a:rPr lang="en-US" sz="1400" b="1" dirty="0" smtClean="0"/>
              <a:t>Rates of chlamydia diagnosis vary by ethnicity and borough </a:t>
            </a:r>
          </a:p>
          <a:p>
            <a:pPr defTabSz="914400">
              <a:spcBef>
                <a:spcPts val="0"/>
              </a:spcBef>
              <a:buFont typeface="Wingdings" charset="2"/>
              <a:buChar char="§"/>
            </a:pPr>
            <a:r>
              <a:rPr lang="en-GB" sz="1400" dirty="0" smtClean="0"/>
              <a:t>In Lambeth and Southwark, the highest rates of chlamydia are seen in mixed and Other ethnic groups. In Lewisham chlamydia rates are highest in mixed and Black ethnicities.</a:t>
            </a:r>
          </a:p>
          <a:p>
            <a:pPr defTabSz="914400">
              <a:spcBef>
                <a:spcPts val="0"/>
              </a:spcBef>
              <a:buFont typeface="Wingdings" charset="2"/>
              <a:buChar char="§"/>
            </a:pPr>
            <a:r>
              <a:rPr lang="en-GB" sz="1400" dirty="0" smtClean="0"/>
              <a:t>Rates are lowest in Asian ethnic groups across all boroughs.</a:t>
            </a:r>
          </a:p>
          <a:p>
            <a:pPr defTabSz="914400">
              <a:spcBef>
                <a:spcPts val="0"/>
              </a:spcBef>
              <a:buFont typeface="Wingdings" charset="2"/>
              <a:buChar char="§"/>
            </a:pPr>
            <a:endParaRPr lang="en-GB" sz="1400" dirty="0"/>
          </a:p>
          <a:p>
            <a:pPr marL="0" indent="0" defTabSz="914400">
              <a:spcBef>
                <a:spcPts val="0"/>
              </a:spcBef>
              <a:buNone/>
            </a:pPr>
            <a:r>
              <a:rPr lang="en-GB" sz="1400" b="1" dirty="0" smtClean="0"/>
              <a:t>Broadly, men have higher rates of chlamydia than women across all ethnic groups</a:t>
            </a:r>
          </a:p>
          <a:p>
            <a:pPr defTabSz="914400">
              <a:spcBef>
                <a:spcPts val="0"/>
              </a:spcBef>
              <a:buFont typeface="Wingdings" charset="2"/>
              <a:buChar char="§"/>
            </a:pPr>
            <a:r>
              <a:rPr lang="en-GB" sz="1400" dirty="0" smtClean="0"/>
              <a:t>Chlamydia rates are higher amongst men than women across all ethnic groups in LSL with the exception of  those stating mixed ethnicity, where diagnosis rates are similar. </a:t>
            </a:r>
          </a:p>
          <a:p>
            <a:pPr defTabSz="914400">
              <a:spcBef>
                <a:spcPts val="0"/>
              </a:spcBef>
              <a:buFont typeface="Wingdings" charset="2"/>
              <a:buChar char="§"/>
            </a:pPr>
            <a:r>
              <a:rPr lang="en-GB" sz="1400" dirty="0" smtClean="0"/>
              <a:t>The only exceptions to this at  borough level, is that women have higher rates of chlamydia than men in Other ethnic groups in Southwark and in mixed ethnic groups in Lewisham. </a:t>
            </a:r>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 (</a:t>
            </a:r>
            <a:r>
              <a:rPr lang="en-GB" sz="1000" dirty="0" err="1" smtClean="0">
                <a:solidFill>
                  <a:schemeClr val="bg1">
                    <a:lumMod val="50000"/>
                  </a:schemeClr>
                </a:solidFill>
                <a:latin typeface="Arial" charset="0"/>
                <a:ea typeface="Arial" charset="0"/>
                <a:cs typeface="Arial" charset="0"/>
              </a:rPr>
              <a:t>i</a:t>
            </a:r>
            <a:r>
              <a:rPr lang="en-US" sz="1000" dirty="0" err="1" smtClean="0">
                <a:solidFill>
                  <a:schemeClr val="bg1">
                    <a:lumMod val="50000"/>
                  </a:schemeClr>
                </a:solidFill>
                <a:latin typeface="Arial" charset="0"/>
                <a:ea typeface="Arial" charset="0"/>
                <a:cs typeface="Arial" charset="0"/>
              </a:rPr>
              <a:t>ncluding</a:t>
            </a:r>
            <a:r>
              <a:rPr lang="en-US" sz="1000" dirty="0" smtClean="0">
                <a:solidFill>
                  <a:schemeClr val="bg1">
                    <a:lumMod val="50000"/>
                  </a:schemeClr>
                </a:solidFill>
                <a:latin typeface="Arial" charset="0"/>
                <a:ea typeface="Arial" charset="0"/>
                <a:cs typeface="Arial" charset="0"/>
              </a:rPr>
              <a:t> GUM, CTAD and Non-GUM services) </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20" name="TextBox 19"/>
          <p:cNvSpPr txBox="1"/>
          <p:nvPr/>
        </p:nvSpPr>
        <p:spPr>
          <a:xfrm>
            <a:off x="4641281" y="1493065"/>
            <a:ext cx="4361134"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chlamydia in LSL by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4672648" y="1739286"/>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3603549932"/>
              </p:ext>
            </p:extLst>
          </p:nvPr>
        </p:nvGraphicFramePr>
        <p:xfrm>
          <a:off x="4641281" y="1760360"/>
          <a:ext cx="4298400" cy="2131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4812306" y="3911587"/>
            <a:ext cx="4361134"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chlamydia in LSL by sex and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826573" y="4157808"/>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3327848829"/>
              </p:ext>
            </p:extLst>
          </p:nvPr>
        </p:nvGraphicFramePr>
        <p:xfrm>
          <a:off x="4704015" y="4205400"/>
          <a:ext cx="4298400" cy="213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2141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Most of the chlamydia cases diagnosed in LSL are among men and in people who identify as heterosexual.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CHLAMYDIA - SEXUALITY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90007"/>
            <a:ext cx="4534487" cy="4602042"/>
          </a:xfrm>
        </p:spPr>
        <p:txBody>
          <a:bodyPr>
            <a:normAutofit fontScale="25000" lnSpcReduction="20000"/>
          </a:bodyPr>
          <a:lstStyle/>
          <a:p>
            <a:pPr marL="0" indent="0" defTabSz="914400">
              <a:lnSpc>
                <a:spcPct val="110000"/>
              </a:lnSpc>
              <a:spcBef>
                <a:spcPts val="0"/>
              </a:spcBef>
              <a:buNone/>
            </a:pPr>
            <a:r>
              <a:rPr lang="en-US" sz="5600" b="1" dirty="0" smtClean="0"/>
              <a:t>The majority of chlamydia cases are diagnosed among people who identify as heterosexual.</a:t>
            </a:r>
            <a:endParaRPr lang="en-US" sz="5600" b="1" dirty="0"/>
          </a:p>
          <a:p>
            <a:pPr defTabSz="914400">
              <a:lnSpc>
                <a:spcPct val="110000"/>
              </a:lnSpc>
              <a:spcBef>
                <a:spcPts val="0"/>
              </a:spcBef>
              <a:buFont typeface="Wingdings" charset="2"/>
              <a:buChar char="§"/>
            </a:pPr>
            <a:r>
              <a:rPr lang="en-US" sz="5600" dirty="0" smtClean="0"/>
              <a:t>Just over 7,400 cases of chlamydia were diagnosed in GUMCAD clinics across LSL in 2017: 61% of these cases were in men.</a:t>
            </a:r>
          </a:p>
          <a:p>
            <a:pPr defTabSz="914400">
              <a:lnSpc>
                <a:spcPct val="110000"/>
              </a:lnSpc>
              <a:spcBef>
                <a:spcPts val="0"/>
              </a:spcBef>
              <a:buFont typeface="Wingdings" charset="2"/>
              <a:buChar char="§"/>
            </a:pPr>
            <a:r>
              <a:rPr lang="en-US" sz="5600" dirty="0" smtClean="0"/>
              <a:t>In women, 94% of chlamydia diagnoses were among those who identified as heterosexual, compared to 51% of all male diagnoses.</a:t>
            </a:r>
          </a:p>
          <a:p>
            <a:pPr defTabSz="914400">
              <a:lnSpc>
                <a:spcPct val="110000"/>
              </a:lnSpc>
              <a:spcBef>
                <a:spcPts val="0"/>
              </a:spcBef>
              <a:buFont typeface="Wingdings" charset="2"/>
              <a:buChar char="§"/>
            </a:pPr>
            <a:r>
              <a:rPr lang="en-US" sz="5600" dirty="0" smtClean="0"/>
              <a:t>Of all chlamydia cases diagnosed in men across LSL, 44% were in men who identify as gay, but this varied by borough: Lambeth (54%), Southwark (43%) and Lewisham (29%) where population identifying as gay is smaller.</a:t>
            </a:r>
          </a:p>
          <a:p>
            <a:pPr marL="0" indent="0" defTabSz="914400">
              <a:lnSpc>
                <a:spcPct val="110000"/>
              </a:lnSpc>
              <a:spcBef>
                <a:spcPts val="0"/>
              </a:spcBef>
              <a:buNone/>
            </a:pPr>
            <a:endParaRPr lang="en-US" sz="5600" b="1" dirty="0" smtClean="0"/>
          </a:p>
          <a:p>
            <a:pPr marL="0" indent="0" defTabSz="914400">
              <a:lnSpc>
                <a:spcPct val="110000"/>
              </a:lnSpc>
              <a:spcBef>
                <a:spcPts val="0"/>
              </a:spcBef>
              <a:buNone/>
            </a:pPr>
            <a:r>
              <a:rPr lang="en-US" sz="5600" b="1" dirty="0" smtClean="0"/>
              <a:t>The proportion of all diagnosed cases by sexual orientation varies by ethnicity  </a:t>
            </a:r>
            <a:endParaRPr lang="en-US" sz="5600" dirty="0" smtClean="0"/>
          </a:p>
          <a:p>
            <a:pPr defTabSz="914400">
              <a:lnSpc>
                <a:spcPct val="110000"/>
              </a:lnSpc>
              <a:spcBef>
                <a:spcPts val="0"/>
              </a:spcBef>
              <a:buFont typeface="Wingdings" charset="2"/>
              <a:buChar char="§"/>
            </a:pPr>
            <a:r>
              <a:rPr lang="en-US" sz="5600" dirty="0" smtClean="0"/>
              <a:t>The largest total number of cases are seen in White and Black men, due to population structure.</a:t>
            </a:r>
          </a:p>
          <a:p>
            <a:pPr defTabSz="914400">
              <a:lnSpc>
                <a:spcPct val="110000"/>
              </a:lnSpc>
              <a:spcBef>
                <a:spcPts val="0"/>
              </a:spcBef>
              <a:buFont typeface="Wingdings" charset="2"/>
              <a:buChar char="§"/>
            </a:pPr>
            <a:r>
              <a:rPr lang="en-US" sz="5600" dirty="0" smtClean="0"/>
              <a:t>The majority of cases diagnosed in White men are amongst men who identify as gay, whilst the majority of cases diagnosed in Black men were in those who identified as heterosexual.</a:t>
            </a:r>
          </a:p>
          <a:p>
            <a:pPr defTabSz="914400">
              <a:lnSpc>
                <a:spcPct val="110000"/>
              </a:lnSpc>
              <a:spcBef>
                <a:spcPts val="0"/>
              </a:spcBef>
              <a:buFont typeface="Wingdings" charset="2"/>
              <a:buChar char="§"/>
            </a:pPr>
            <a:r>
              <a:rPr lang="en-US" sz="5600" dirty="0" smtClean="0"/>
              <a:t>Due to small numbers of women identifying as categories other than heterosexual, only the male ethnic breakdown is provided.</a:t>
            </a:r>
          </a:p>
          <a:p>
            <a:pPr defTabSz="914400">
              <a:spcBef>
                <a:spcPts val="0"/>
              </a:spcBef>
              <a:buFont typeface="Wingdings" charset="2"/>
              <a:buChar char="§"/>
            </a:pPr>
            <a:endParaRPr lang="en-US" sz="1400" dirty="0"/>
          </a:p>
          <a:p>
            <a:pPr defTabSz="914400">
              <a:spcBef>
                <a:spcPts val="0"/>
              </a:spcBef>
              <a:buFont typeface="Wingdings" charset="2"/>
              <a:buChar char="§"/>
            </a:pPr>
            <a:endParaRPr lang="en-US"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 (</a:t>
            </a:r>
            <a:r>
              <a:rPr lang="en-GB" sz="1000" dirty="0" err="1" smtClean="0">
                <a:solidFill>
                  <a:schemeClr val="bg1">
                    <a:lumMod val="50000"/>
                  </a:schemeClr>
                </a:solidFill>
                <a:latin typeface="Arial" charset="0"/>
                <a:ea typeface="Arial" charset="0"/>
                <a:cs typeface="Arial" charset="0"/>
              </a:rPr>
              <a:t>i</a:t>
            </a:r>
            <a:r>
              <a:rPr lang="en-US" sz="1000" dirty="0" err="1" smtClean="0">
                <a:solidFill>
                  <a:schemeClr val="bg1">
                    <a:lumMod val="50000"/>
                  </a:schemeClr>
                </a:solidFill>
                <a:latin typeface="Arial" charset="0"/>
                <a:ea typeface="Arial" charset="0"/>
                <a:cs typeface="Arial" charset="0"/>
              </a:rPr>
              <a:t>ncluding</a:t>
            </a:r>
            <a:r>
              <a:rPr lang="en-US" sz="1000" dirty="0" smtClean="0">
                <a:solidFill>
                  <a:schemeClr val="bg1">
                    <a:lumMod val="50000"/>
                  </a:schemeClr>
                </a:solidFill>
                <a:latin typeface="Arial" charset="0"/>
                <a:ea typeface="Arial" charset="0"/>
                <a:cs typeface="Arial" charset="0"/>
              </a:rPr>
              <a:t> GUM and Non-GUM services, and excluding CTAD) </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715143" y="1513565"/>
            <a:ext cx="4401171"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all diagnosed chlamydia cases by sex and sexual orientation in LSL,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82866" y="1909870"/>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15143" y="4012626"/>
            <a:ext cx="4428857" cy="400110"/>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Proportion of all chlamydia diagnoses in men in LSL by ethnicity </a:t>
            </a:r>
          </a:p>
          <a:p>
            <a:r>
              <a:rPr lang="en-GB" sz="1000" b="1" dirty="0">
                <a:solidFill>
                  <a:srgbClr val="767676"/>
                </a:solidFill>
                <a:latin typeface="Arial" panose="020B0604020202020204" pitchFamily="34" charset="0"/>
                <a:cs typeface="Arial" panose="020B0604020202020204" pitchFamily="34" charset="0"/>
              </a:rPr>
              <a:t>and sexuality, 2017</a:t>
            </a:r>
          </a:p>
        </p:txBody>
      </p:sp>
      <p:cxnSp>
        <p:nvCxnSpPr>
          <p:cNvPr id="21" name="Straight Connector 20"/>
          <p:cNvCxnSpPr/>
          <p:nvPr/>
        </p:nvCxnSpPr>
        <p:spPr>
          <a:xfrm>
            <a:off x="4826573" y="4393843"/>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24" name="Chart 23"/>
          <p:cNvGraphicFramePr/>
          <p:nvPr>
            <p:extLst>
              <p:ext uri="{D42A27DB-BD31-4B8C-83A1-F6EECF244321}">
                <p14:modId xmlns:p14="http://schemas.microsoft.com/office/powerpoint/2010/main" val="75935586"/>
              </p:ext>
            </p:extLst>
          </p:nvPr>
        </p:nvGraphicFramePr>
        <p:xfrm>
          <a:off x="6453918" y="1769185"/>
          <a:ext cx="3754286" cy="2249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p:nvPr>
            <p:extLst>
              <p:ext uri="{D42A27DB-BD31-4B8C-83A1-F6EECF244321}">
                <p14:modId xmlns:p14="http://schemas.microsoft.com/office/powerpoint/2010/main" val="1272137058"/>
              </p:ext>
            </p:extLst>
          </p:nvPr>
        </p:nvGraphicFramePr>
        <p:xfrm>
          <a:off x="4494815" y="1703666"/>
          <a:ext cx="4278600" cy="2491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1430285132"/>
              </p:ext>
            </p:extLst>
          </p:nvPr>
        </p:nvGraphicFramePr>
        <p:xfrm>
          <a:off x="4644261" y="4444541"/>
          <a:ext cx="4128643" cy="18353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4436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After a decrease in 2016, gonorrhoea increased again in 2017 across LSL and London.</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GONORRHOEA - OVERVIEW</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515885"/>
            <a:ext cx="4204573" cy="4651734"/>
          </a:xfrm>
        </p:spPr>
        <p:txBody>
          <a:bodyPr>
            <a:normAutofit fontScale="92500" lnSpcReduction="20000"/>
          </a:bodyPr>
          <a:lstStyle/>
          <a:p>
            <a:pPr marL="0" indent="0" defTabSz="914400">
              <a:spcBef>
                <a:spcPts val="0"/>
              </a:spcBef>
              <a:buNone/>
            </a:pPr>
            <a:r>
              <a:rPr lang="en-GB" sz="1500" b="1" dirty="0" smtClean="0"/>
              <a:t>Gonorrhoea </a:t>
            </a:r>
            <a:r>
              <a:rPr lang="en-GB" sz="1500" b="1" dirty="0"/>
              <a:t>is </a:t>
            </a:r>
            <a:r>
              <a:rPr lang="en-GB" sz="1500" b="1" dirty="0" smtClean="0"/>
              <a:t>often used </a:t>
            </a:r>
            <a:r>
              <a:rPr lang="en-GB" sz="1500" b="1" dirty="0"/>
              <a:t>as a marker for rates of unsafe sexual </a:t>
            </a:r>
            <a:r>
              <a:rPr lang="en-GB" sz="1500" b="1" dirty="0" smtClean="0"/>
              <a:t>activity. </a:t>
            </a:r>
            <a:endParaRPr lang="en-US" sz="1500" dirty="0" smtClean="0"/>
          </a:p>
          <a:p>
            <a:pPr defTabSz="914400">
              <a:spcBef>
                <a:spcPts val="0"/>
              </a:spcBef>
              <a:buFont typeface="Wingdings" charset="2"/>
              <a:buChar char="§"/>
            </a:pPr>
            <a:r>
              <a:rPr lang="en-GB" sz="1500" dirty="0" smtClean="0"/>
              <a:t>Gonorrhoea </a:t>
            </a:r>
            <a:r>
              <a:rPr lang="en-GB" sz="1500" dirty="0"/>
              <a:t>is </a:t>
            </a:r>
            <a:r>
              <a:rPr lang="en-GB" sz="1500" dirty="0" smtClean="0"/>
              <a:t>caused </a:t>
            </a:r>
            <a:r>
              <a:rPr lang="en-GB" sz="1500" dirty="0"/>
              <a:t>by bacteria called Neisseria gonorrhoeae or </a:t>
            </a:r>
            <a:r>
              <a:rPr lang="en-GB" sz="1500" dirty="0" smtClean="0"/>
              <a:t>gonococcus.</a:t>
            </a:r>
          </a:p>
          <a:p>
            <a:pPr defTabSz="914400">
              <a:spcBef>
                <a:spcPts val="0"/>
              </a:spcBef>
              <a:buFont typeface="Wingdings" charset="2"/>
              <a:buChar char="§"/>
            </a:pPr>
            <a:r>
              <a:rPr lang="en-GB" sz="1500" dirty="0" smtClean="0"/>
              <a:t>People who change partners frequently are at increased risk of gonorrhoea. </a:t>
            </a:r>
          </a:p>
          <a:p>
            <a:pPr marL="0" indent="0" defTabSz="914400">
              <a:spcBef>
                <a:spcPts val="0"/>
              </a:spcBef>
              <a:buNone/>
            </a:pPr>
            <a:endParaRPr lang="en-US" sz="1500" dirty="0" smtClean="0"/>
          </a:p>
          <a:p>
            <a:pPr marL="0" indent="0" defTabSz="914400">
              <a:spcBef>
                <a:spcPts val="0"/>
              </a:spcBef>
              <a:buNone/>
            </a:pPr>
            <a:r>
              <a:rPr lang="en-US" sz="1500" b="1" dirty="0" smtClean="0"/>
              <a:t>Gonorrhoea is the second most common STI in LSL with almost 5,000 cases in 2017.  </a:t>
            </a:r>
          </a:p>
          <a:p>
            <a:pPr defTabSz="914400">
              <a:spcBef>
                <a:spcPts val="0"/>
              </a:spcBef>
              <a:buFont typeface="Wingdings" charset="2"/>
              <a:buChar char="§"/>
            </a:pPr>
            <a:r>
              <a:rPr lang="en-US" sz="1500" dirty="0"/>
              <a:t>Gonorrhoea rates in Lambeth and Southwark are considerably higher than Lewisham, which is similar to London rate.</a:t>
            </a:r>
          </a:p>
          <a:p>
            <a:pPr defTabSz="914400">
              <a:spcBef>
                <a:spcPts val="0"/>
              </a:spcBef>
              <a:buFont typeface="Wingdings" charset="2"/>
              <a:buChar char="§"/>
            </a:pPr>
            <a:r>
              <a:rPr lang="en-US" sz="1500" dirty="0"/>
              <a:t>G</a:t>
            </a:r>
            <a:r>
              <a:rPr lang="en-US" sz="1500" dirty="0" smtClean="0"/>
              <a:t>onorrhoea rates increased across LSL in 2012-2015, and decreased in 2016 only to increase again in 2017.</a:t>
            </a:r>
          </a:p>
          <a:p>
            <a:pPr defTabSz="914400">
              <a:spcBef>
                <a:spcPts val="0"/>
              </a:spcBef>
              <a:buFont typeface="Wingdings" charset="2"/>
              <a:buChar char="§"/>
            </a:pPr>
            <a:r>
              <a:rPr lang="en-GB" sz="1500" dirty="0" smtClean="0"/>
              <a:t>Rates are highest among people aged 20-24 across LSL (1,182 per 100,000). </a:t>
            </a:r>
          </a:p>
          <a:p>
            <a:pPr defTabSz="914400">
              <a:spcBef>
                <a:spcPts val="0"/>
              </a:spcBef>
              <a:buFont typeface="Wingdings" charset="2"/>
              <a:buChar char="§"/>
            </a:pPr>
            <a:r>
              <a:rPr lang="en-GB" sz="1500" dirty="0"/>
              <a:t>Men have higher rates of gonorrhoea than women across all age </a:t>
            </a:r>
            <a:r>
              <a:rPr lang="en-GB" sz="1500" dirty="0" smtClean="0"/>
              <a:t>groups, with the exception of 15-19 year olds.</a:t>
            </a:r>
            <a:endParaRPr lang="en-GB" sz="1500" dirty="0"/>
          </a:p>
          <a:p>
            <a:pPr defTabSz="914400">
              <a:spcBef>
                <a:spcPts val="0"/>
              </a:spcBef>
              <a:buFont typeface="Wingdings" charset="2"/>
              <a:buChar char="§"/>
            </a:pPr>
            <a:r>
              <a:rPr lang="en-GB" sz="1500" dirty="0" smtClean="0"/>
              <a:t>Reinfection </a:t>
            </a:r>
            <a:r>
              <a:rPr lang="en-GB" sz="1500" dirty="0"/>
              <a:t>within 12 months is higher for gonorrhoea than all STIs among </a:t>
            </a:r>
            <a:r>
              <a:rPr lang="en-GB" sz="1500" dirty="0" smtClean="0"/>
              <a:t>men in Lambeth and Southwark, </a:t>
            </a:r>
            <a:r>
              <a:rPr lang="en-GB" sz="1500" dirty="0"/>
              <a:t>but </a:t>
            </a:r>
            <a:r>
              <a:rPr lang="en-GB" sz="1500" dirty="0" smtClean="0"/>
              <a:t>not in Lewisham and not for </a:t>
            </a:r>
            <a:r>
              <a:rPr lang="en-GB" sz="1500" dirty="0"/>
              <a:t>women</a:t>
            </a:r>
            <a:r>
              <a:rPr lang="en-GB" sz="1500" dirty="0" smtClean="0"/>
              <a:t>.</a:t>
            </a: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263967"/>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PHE </a:t>
            </a:r>
            <a:r>
              <a:rPr lang="en-GB" sz="1000" dirty="0">
                <a:solidFill>
                  <a:schemeClr val="bg1">
                    <a:lumMod val="50000"/>
                  </a:schemeClr>
                </a:solidFill>
                <a:latin typeface="Arial" charset="0"/>
                <a:ea typeface="Arial" charset="0"/>
                <a:cs typeface="Arial" charset="0"/>
              </a:rPr>
              <a:t>Sexual and Reproductive Health Profiles (</a:t>
            </a:r>
            <a:r>
              <a:rPr lang="en-GB" sz="1000" dirty="0" err="1">
                <a:solidFill>
                  <a:schemeClr val="bg1">
                    <a:lumMod val="50000"/>
                  </a:schemeClr>
                </a:solidFill>
                <a:latin typeface="Arial" charset="0"/>
                <a:ea typeface="Arial" charset="0"/>
                <a:cs typeface="Arial" charset="0"/>
              </a:rPr>
              <a:t>i</a:t>
            </a:r>
            <a:r>
              <a:rPr lang="en-US" sz="1000" dirty="0" err="1">
                <a:solidFill>
                  <a:schemeClr val="bg1">
                    <a:lumMod val="50000"/>
                  </a:schemeClr>
                </a:solidFill>
                <a:latin typeface="Arial" charset="0"/>
                <a:ea typeface="Arial" charset="0"/>
                <a:cs typeface="Arial" charset="0"/>
              </a:rPr>
              <a:t>ncluding</a:t>
            </a:r>
            <a:r>
              <a:rPr lang="en-US" sz="1000" dirty="0">
                <a:solidFill>
                  <a:schemeClr val="bg1">
                    <a:lumMod val="50000"/>
                  </a:schemeClr>
                </a:solidFill>
                <a:latin typeface="Arial" charset="0"/>
                <a:ea typeface="Arial" charset="0"/>
                <a:cs typeface="Arial" charset="0"/>
              </a:rPr>
              <a:t> GUM, CTAD and Non-GUM services) </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NHS Choices</a:t>
            </a:r>
            <a:endParaRPr lang="en-US" sz="1000" dirty="0">
              <a:solidFill>
                <a:schemeClr val="bg1">
                  <a:lumMod val="50000"/>
                </a:schemeClr>
              </a:solidFill>
              <a:latin typeface="Arial" charset="0"/>
              <a:ea typeface="Arial" charset="0"/>
              <a:cs typeface="Arial" charset="0"/>
            </a:endParaRPr>
          </a:p>
        </p:txBody>
      </p:sp>
      <p:sp>
        <p:nvSpPr>
          <p:cNvPr id="8" name="TextBox 7"/>
          <p:cNvSpPr txBox="1"/>
          <p:nvPr/>
        </p:nvSpPr>
        <p:spPr>
          <a:xfrm>
            <a:off x="4527348" y="1534003"/>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gonorrhoea diagnosis in LSL, 2012-17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9" name="Straight Connector 8"/>
          <p:cNvCxnSpPr/>
          <p:nvPr/>
        </p:nvCxnSpPr>
        <p:spPr>
          <a:xfrm>
            <a:off x="4620051" y="1793266"/>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82355" y="4197121"/>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742829" y="3976798"/>
            <a:ext cx="4401171" cy="246221"/>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Rates of </a:t>
            </a:r>
            <a:r>
              <a:rPr lang="en-GB" sz="1000" b="1" dirty="0" smtClean="0">
                <a:solidFill>
                  <a:srgbClr val="767676"/>
                </a:solidFill>
                <a:latin typeface="Arial" panose="020B0604020202020204" pitchFamily="34" charset="0"/>
                <a:cs typeface="Arial" panose="020B0604020202020204" pitchFamily="34" charset="0"/>
              </a:rPr>
              <a:t>gonorrhoea diagnosis </a:t>
            </a:r>
            <a:r>
              <a:rPr lang="en-GB" sz="1000" b="1" dirty="0">
                <a:solidFill>
                  <a:srgbClr val="767676"/>
                </a:solidFill>
                <a:latin typeface="Arial" panose="020B0604020202020204" pitchFamily="34" charset="0"/>
                <a:cs typeface="Arial" panose="020B0604020202020204" pitchFamily="34" charset="0"/>
              </a:rPr>
              <a:t>in LSL by sex and age group, 2017</a:t>
            </a:r>
          </a:p>
        </p:txBody>
      </p:sp>
      <p:graphicFrame>
        <p:nvGraphicFramePr>
          <p:cNvPr id="16" name="Chart 15"/>
          <p:cNvGraphicFramePr>
            <a:graphicFrameLocks/>
          </p:cNvGraphicFramePr>
          <p:nvPr>
            <p:extLst>
              <p:ext uri="{D42A27DB-BD31-4B8C-83A1-F6EECF244321}">
                <p14:modId xmlns:p14="http://schemas.microsoft.com/office/powerpoint/2010/main" val="2988298475"/>
              </p:ext>
            </p:extLst>
          </p:nvPr>
        </p:nvGraphicFramePr>
        <p:xfrm>
          <a:off x="4466125" y="1845598"/>
          <a:ext cx="4298400" cy="213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3950008076"/>
              </p:ext>
            </p:extLst>
          </p:nvPr>
        </p:nvGraphicFramePr>
        <p:xfrm>
          <a:off x="4620051" y="4197121"/>
          <a:ext cx="4298400" cy="212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5108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Rates of gonorrhoea are considerably higher in men than women across all ethnic groups.</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GONORRHOEA - ETHNICITY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4204573" cy="4651734"/>
          </a:xfrm>
        </p:spPr>
        <p:txBody>
          <a:bodyPr>
            <a:normAutofit/>
          </a:bodyPr>
          <a:lstStyle/>
          <a:p>
            <a:pPr marL="0" indent="0" defTabSz="914400">
              <a:spcBef>
                <a:spcPts val="0"/>
              </a:spcBef>
              <a:buNone/>
            </a:pPr>
            <a:r>
              <a:rPr lang="en-US" sz="1400" b="1" dirty="0" smtClean="0"/>
              <a:t>Rates </a:t>
            </a:r>
            <a:r>
              <a:rPr lang="en-US" sz="1400" b="1" dirty="0"/>
              <a:t>of </a:t>
            </a:r>
            <a:r>
              <a:rPr lang="en-US" sz="1400" b="1" dirty="0" smtClean="0"/>
              <a:t>gonorrhoea vary substantially by </a:t>
            </a:r>
            <a:r>
              <a:rPr lang="en-US" sz="1400" b="1" dirty="0"/>
              <a:t>ethnicity and </a:t>
            </a:r>
            <a:r>
              <a:rPr lang="en-US" sz="1400" b="1" dirty="0" smtClean="0"/>
              <a:t>borough. </a:t>
            </a:r>
            <a:endParaRPr lang="en-GB" sz="1400" dirty="0" smtClean="0"/>
          </a:p>
          <a:p>
            <a:pPr defTabSz="914400">
              <a:spcBef>
                <a:spcPts val="0"/>
              </a:spcBef>
              <a:buFont typeface="Wingdings" charset="2"/>
              <a:buChar char="§"/>
            </a:pPr>
            <a:r>
              <a:rPr lang="en-GB" sz="1400" dirty="0" smtClean="0"/>
              <a:t>People from Asian ethnic groups have lower rates of gonorrhoea than other groups.</a:t>
            </a:r>
          </a:p>
          <a:p>
            <a:pPr defTabSz="914400">
              <a:spcBef>
                <a:spcPts val="0"/>
              </a:spcBef>
              <a:buFont typeface="Wingdings" charset="2"/>
              <a:buChar char="§"/>
            </a:pPr>
            <a:r>
              <a:rPr lang="en-GB" sz="1400" dirty="0" smtClean="0"/>
              <a:t>People from Other ethnic groups have the highest diagnosis rates in Lambeth and Southwark, with those from a mixed ethnic background having the highest rates in Lewisham.</a:t>
            </a:r>
            <a:endParaRPr lang="en-GB" sz="1400" dirty="0"/>
          </a:p>
          <a:p>
            <a:pPr defTabSz="914400">
              <a:spcBef>
                <a:spcPts val="0"/>
              </a:spcBef>
              <a:buFont typeface="Wingdings" charset="2"/>
              <a:buChar char="§"/>
            </a:pPr>
            <a:r>
              <a:rPr lang="en-GB" sz="1400" dirty="0" smtClean="0"/>
              <a:t>Men have considerably higher rates of gonorrhoea, across all ethnicities.</a:t>
            </a:r>
          </a:p>
          <a:p>
            <a:pPr defTabSz="914400">
              <a:spcBef>
                <a:spcPts val="0"/>
              </a:spcBef>
              <a:buFont typeface="Wingdings" charset="2"/>
              <a:buChar char="§"/>
            </a:pPr>
            <a:endParaRPr lang="en-GB" sz="1400" dirty="0"/>
          </a:p>
          <a:p>
            <a:pPr marL="0" indent="0" defTabSz="914400">
              <a:spcBef>
                <a:spcPts val="0"/>
              </a:spcBef>
              <a:buNone/>
            </a:pPr>
            <a:r>
              <a:rPr lang="en-GB" sz="1400" b="1" dirty="0" smtClean="0"/>
              <a:t>The first case of N</a:t>
            </a:r>
            <a:r>
              <a:rPr lang="en-GB" sz="1400" b="1" dirty="0"/>
              <a:t>. gonorrhoeae </a:t>
            </a:r>
            <a:r>
              <a:rPr lang="en-GB" sz="1400" b="1" dirty="0" smtClean="0"/>
              <a:t>with antibiotic resistance was declared in England in early 2018. </a:t>
            </a:r>
          </a:p>
          <a:p>
            <a:pPr defTabSz="914400">
              <a:spcBef>
                <a:spcPts val="0"/>
              </a:spcBef>
              <a:buFont typeface="Wingdings" panose="05000000000000000000" pitchFamily="2" charset="2"/>
              <a:buChar char="§"/>
            </a:pPr>
            <a:r>
              <a:rPr lang="en-GB" sz="1400" dirty="0"/>
              <a:t>Prompt diagnosis, prescribing guideline adherence, identifying and managing potential treatment failures effectively, and reducing transmission are </a:t>
            </a:r>
            <a:r>
              <a:rPr lang="en-GB" sz="1400" dirty="0" smtClean="0"/>
              <a:t>key to reducing the spread of treatment resistant strains.</a:t>
            </a:r>
            <a:endParaRPr lang="en-GB"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cxnSp>
        <p:nvCxnSpPr>
          <p:cNvPr id="9" name="Straight Connector 8"/>
          <p:cNvCxnSpPr/>
          <p:nvPr/>
        </p:nvCxnSpPr>
        <p:spPr>
          <a:xfrm>
            <a:off x="4627087" y="1779226"/>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59874" y="1515014"/>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gonorrhoea in LSL by ethnicity, 2017</a:t>
            </a:r>
            <a:endParaRPr lang="en-GB" sz="1000" b="1" dirty="0">
              <a:solidFill>
                <a:srgbClr val="767676"/>
              </a:solidFill>
              <a:latin typeface="Arial" panose="020B0604020202020204" pitchFamily="34" charset="0"/>
              <a:cs typeface="Arial" panose="020B0604020202020204" pitchFamily="34" charset="0"/>
            </a:endParaRPr>
          </a:p>
        </p:txBody>
      </p:sp>
      <p:sp>
        <p:nvSpPr>
          <p:cNvPr id="12" name="TextBox 11"/>
          <p:cNvSpPr txBox="1"/>
          <p:nvPr/>
        </p:nvSpPr>
        <p:spPr>
          <a:xfrm>
            <a:off x="240424" y="5996226"/>
            <a:ext cx="6581423" cy="861774"/>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 (</a:t>
            </a:r>
            <a:r>
              <a:rPr lang="en-GB" sz="1000" dirty="0" err="1" smtClean="0">
                <a:solidFill>
                  <a:schemeClr val="bg1">
                    <a:lumMod val="50000"/>
                  </a:schemeClr>
                </a:solidFill>
                <a:latin typeface="Arial" charset="0"/>
                <a:ea typeface="Arial" charset="0"/>
                <a:cs typeface="Arial" charset="0"/>
              </a:rPr>
              <a:t>i</a:t>
            </a:r>
            <a:r>
              <a:rPr lang="en-US" sz="1000" dirty="0" err="1" smtClean="0">
                <a:solidFill>
                  <a:schemeClr val="bg1">
                    <a:lumMod val="50000"/>
                  </a:schemeClr>
                </a:solidFill>
                <a:latin typeface="Arial" charset="0"/>
                <a:ea typeface="Arial" charset="0"/>
                <a:cs typeface="Arial" charset="0"/>
              </a:rPr>
              <a:t>ncluding</a:t>
            </a:r>
            <a:r>
              <a:rPr lang="en-US" sz="1000" dirty="0" smtClean="0">
                <a:solidFill>
                  <a:schemeClr val="bg1">
                    <a:lumMod val="50000"/>
                  </a:schemeClr>
                </a:solidFill>
                <a:latin typeface="Arial" charset="0"/>
                <a:ea typeface="Arial" charset="0"/>
                <a:cs typeface="Arial" charset="0"/>
              </a:rPr>
              <a:t> GUM, CTAD and Non-GUM services) </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a:p>
            <a:pPr marL="228600" indent="-228600">
              <a:buFontTx/>
              <a:buAutoNum type="arabicPeriod"/>
            </a:pPr>
            <a:r>
              <a:rPr lang="en-GB" sz="1000" dirty="0">
                <a:solidFill>
                  <a:schemeClr val="bg1">
                    <a:lumMod val="50000"/>
                  </a:schemeClr>
                </a:solidFill>
                <a:latin typeface="Arial" charset="0"/>
                <a:ea typeface="Arial" charset="0"/>
                <a:cs typeface="Arial" charset="0"/>
              </a:rPr>
              <a:t>Multi-drug resistant gonorrhoea in England: </a:t>
            </a:r>
            <a:r>
              <a:rPr lang="en-GB" sz="1000" dirty="0" smtClean="0">
                <a:solidFill>
                  <a:schemeClr val="bg1">
                    <a:lumMod val="50000"/>
                  </a:schemeClr>
                </a:solidFill>
                <a:latin typeface="Arial" charset="0"/>
                <a:ea typeface="Arial" charset="0"/>
                <a:cs typeface="Arial" charset="0"/>
              </a:rPr>
              <a:t>2018</a:t>
            </a:r>
          </a:p>
          <a:p>
            <a:pPr marL="228600" indent="-228600">
              <a:buFontTx/>
              <a:buAutoNum type="arabicPeriod"/>
            </a:pPr>
            <a:r>
              <a:rPr lang="en-GB" sz="1000" dirty="0">
                <a:solidFill>
                  <a:schemeClr val="bg1">
                    <a:lumMod val="50000"/>
                  </a:schemeClr>
                </a:solidFill>
                <a:latin typeface="Arial" charset="0"/>
                <a:ea typeface="Arial" charset="0"/>
                <a:cs typeface="Arial" charset="0"/>
              </a:rPr>
              <a:t>PHE Local authority HIV, sexual and reproductive health epidemiology </a:t>
            </a:r>
            <a:r>
              <a:rPr lang="en-GB" sz="1000" dirty="0" smtClean="0">
                <a:solidFill>
                  <a:schemeClr val="bg1">
                    <a:lumMod val="50000"/>
                  </a:schemeClr>
                </a:solidFill>
                <a:latin typeface="Arial" charset="0"/>
                <a:ea typeface="Arial" charset="0"/>
                <a:cs typeface="Arial" charset="0"/>
              </a:rPr>
              <a:t>report 2016: Southwark.</a:t>
            </a:r>
            <a:endParaRPr lang="en-US" sz="1000" dirty="0" smtClean="0">
              <a:solidFill>
                <a:schemeClr val="bg1">
                  <a:lumMod val="50000"/>
                </a:schemeClr>
              </a:solidFill>
              <a:latin typeface="Arial" charset="0"/>
              <a:ea typeface="Arial" charset="0"/>
              <a:cs typeface="Arial" charset="0"/>
            </a:endParaRPr>
          </a:p>
        </p:txBody>
      </p:sp>
      <p:sp>
        <p:nvSpPr>
          <p:cNvPr id="13" name="TextBox 12"/>
          <p:cNvSpPr txBox="1"/>
          <p:nvPr/>
        </p:nvSpPr>
        <p:spPr>
          <a:xfrm>
            <a:off x="4693054" y="3914380"/>
            <a:ext cx="4401171" cy="246221"/>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Rates of </a:t>
            </a:r>
            <a:r>
              <a:rPr lang="en-GB" sz="1000" b="1" dirty="0" smtClean="0">
                <a:solidFill>
                  <a:srgbClr val="767676"/>
                </a:solidFill>
                <a:latin typeface="Arial" panose="020B0604020202020204" pitchFamily="34" charset="0"/>
                <a:cs typeface="Arial" panose="020B0604020202020204" pitchFamily="34" charset="0"/>
              </a:rPr>
              <a:t>gonorrhoea in LSL by sex and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4765184" y="4180774"/>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3137412901"/>
              </p:ext>
            </p:extLst>
          </p:nvPr>
        </p:nvGraphicFramePr>
        <p:xfrm>
          <a:off x="4559874" y="1863302"/>
          <a:ext cx="4298400" cy="2047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2756113990"/>
              </p:ext>
            </p:extLst>
          </p:nvPr>
        </p:nvGraphicFramePr>
        <p:xfrm>
          <a:off x="4559874" y="4276234"/>
          <a:ext cx="4298400" cy="213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9249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Nine in ten cases of </a:t>
            </a:r>
            <a:r>
              <a:rPr lang="en-GB" sz="2400" dirty="0">
                <a:solidFill>
                  <a:srgbClr val="0070C0"/>
                </a:solidFill>
              </a:rPr>
              <a:t>g</a:t>
            </a:r>
            <a:r>
              <a:rPr lang="en-GB" sz="2400" dirty="0" smtClean="0">
                <a:solidFill>
                  <a:srgbClr val="0070C0"/>
                </a:solidFill>
              </a:rPr>
              <a:t>onorrhoea in LSL are diagnosed in men with over three-quarters of those identifying as gay.</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GONORRHOEA – SEXUALITY </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4204573" cy="4651734"/>
          </a:xfrm>
        </p:spPr>
        <p:txBody>
          <a:bodyPr>
            <a:normAutofit/>
          </a:bodyPr>
          <a:lstStyle/>
          <a:p>
            <a:pPr marL="0" indent="0" defTabSz="914400">
              <a:spcBef>
                <a:spcPts val="0"/>
              </a:spcBef>
              <a:buNone/>
            </a:pPr>
            <a:r>
              <a:rPr lang="en-GB" sz="1400" b="1" dirty="0" smtClean="0"/>
              <a:t>Gonorrhoea </a:t>
            </a:r>
            <a:r>
              <a:rPr lang="en-GB" sz="1400" b="1" dirty="0"/>
              <a:t>is </a:t>
            </a:r>
            <a:r>
              <a:rPr lang="en-GB" sz="1400" b="1" dirty="0" smtClean="0"/>
              <a:t>most commonly diagnosed among men who identify as gay.</a:t>
            </a:r>
            <a:endParaRPr lang="en-US" sz="1400" dirty="0" smtClean="0"/>
          </a:p>
          <a:p>
            <a:pPr defTabSz="914400">
              <a:spcBef>
                <a:spcPts val="0"/>
              </a:spcBef>
              <a:buFont typeface="Wingdings" charset="2"/>
              <a:buChar char="§"/>
            </a:pPr>
            <a:r>
              <a:rPr lang="en-US" sz="1400" dirty="0" smtClean="0"/>
              <a:t>Of all 4,800 cases of gonorrhoea diagnosed in LSL in 2017, 87% were diagnosed in men.</a:t>
            </a:r>
          </a:p>
          <a:p>
            <a:pPr defTabSz="914400">
              <a:spcBef>
                <a:spcPts val="0"/>
              </a:spcBef>
              <a:buFont typeface="Wingdings" charset="2"/>
              <a:buChar char="§"/>
            </a:pPr>
            <a:r>
              <a:rPr lang="en-US" sz="1400" dirty="0" smtClean="0"/>
              <a:t>Of all those diagnosed with gonorrhoea, 91% of women identified as heterosexual and 77% of men identified as gay. </a:t>
            </a:r>
          </a:p>
          <a:p>
            <a:pPr defTabSz="914400">
              <a:spcBef>
                <a:spcPts val="0"/>
              </a:spcBef>
              <a:buFont typeface="Wingdings" charset="2"/>
              <a:buChar char="§"/>
            </a:pPr>
            <a:r>
              <a:rPr lang="en-US" sz="1400" dirty="0" smtClean="0"/>
              <a:t>The proportion of men diagnosed with gonorrhoea who identify as gay varied by borough: Lambeth (82%), Southwark (77%) and Lewisham (65%).</a:t>
            </a:r>
            <a:endParaRPr lang="en-US" sz="1400" dirty="0"/>
          </a:p>
          <a:p>
            <a:pPr marL="0" indent="0" defTabSz="914400">
              <a:spcBef>
                <a:spcPts val="0"/>
              </a:spcBef>
              <a:buNone/>
            </a:pPr>
            <a:endParaRPr lang="en-GB" sz="1400" b="1" dirty="0" smtClean="0"/>
          </a:p>
          <a:p>
            <a:pPr marL="0" indent="0" defTabSz="914400">
              <a:spcBef>
                <a:spcPts val="0"/>
              </a:spcBef>
              <a:buNone/>
            </a:pPr>
            <a:r>
              <a:rPr lang="en-GB" sz="1400" b="1" dirty="0" smtClean="0"/>
              <a:t>The proportion of all diagnosed cases  of gonorrhoea by sexuality varies by ethnic group </a:t>
            </a:r>
          </a:p>
          <a:p>
            <a:pPr defTabSz="914400">
              <a:spcBef>
                <a:spcPts val="0"/>
              </a:spcBef>
              <a:buFont typeface="Wingdings" charset="2"/>
              <a:buChar char="§"/>
            </a:pPr>
            <a:r>
              <a:rPr lang="en-GB" sz="1400" dirty="0" smtClean="0"/>
              <a:t>In people from White ethnic backgrounds who were diagnosed with gonorrhoea, 90% identify as gay, compared to 35% of those from Black ethnic backgrounds. </a:t>
            </a:r>
            <a:endParaRPr lang="en-GB" sz="1400" dirty="0"/>
          </a:p>
          <a:p>
            <a:pPr defTabSz="914400">
              <a:spcBef>
                <a:spcPts val="0"/>
              </a:spcBef>
              <a:buFont typeface="Wingdings" charset="2"/>
              <a:buChar char="§"/>
            </a:pPr>
            <a:r>
              <a:rPr lang="en-US" sz="1400" dirty="0"/>
              <a:t>Due to small numbers of women identifying as categories other than heterosexual, only the male ethnic breakdown is provided.</a:t>
            </a:r>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cxnSp>
        <p:nvCxnSpPr>
          <p:cNvPr id="9" name="Straight Connector 8"/>
          <p:cNvCxnSpPr/>
          <p:nvPr/>
        </p:nvCxnSpPr>
        <p:spPr>
          <a:xfrm>
            <a:off x="4782355" y="1923750"/>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715142" y="1523640"/>
            <a:ext cx="4401171"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all diagnosed gonorrhoea cases by sex and sexual orientation in LSL, 2017</a:t>
            </a:r>
            <a:endParaRPr lang="en-GB" sz="1000" b="1" dirty="0">
              <a:solidFill>
                <a:srgbClr val="767676"/>
              </a:solidFill>
              <a:latin typeface="Arial" panose="020B0604020202020204" pitchFamily="34" charset="0"/>
              <a:cs typeface="Arial" panose="020B0604020202020204" pitchFamily="34" charset="0"/>
            </a:endParaRPr>
          </a:p>
        </p:txBody>
      </p:sp>
      <p:sp>
        <p:nvSpPr>
          <p:cNvPr id="12" name="TextBox 11"/>
          <p:cNvSpPr txBox="1"/>
          <p:nvPr/>
        </p:nvSpPr>
        <p:spPr>
          <a:xfrm>
            <a:off x="240424" y="6150114"/>
            <a:ext cx="6581423" cy="707886"/>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 (</a:t>
            </a:r>
            <a:r>
              <a:rPr lang="en-GB" sz="1000" dirty="0" err="1" smtClean="0">
                <a:solidFill>
                  <a:schemeClr val="bg1">
                    <a:lumMod val="50000"/>
                  </a:schemeClr>
                </a:solidFill>
                <a:latin typeface="Arial" charset="0"/>
                <a:ea typeface="Arial" charset="0"/>
                <a:cs typeface="Arial" charset="0"/>
              </a:rPr>
              <a:t>i</a:t>
            </a:r>
            <a:r>
              <a:rPr lang="en-US" sz="1000" dirty="0" err="1" smtClean="0">
                <a:solidFill>
                  <a:schemeClr val="bg1">
                    <a:lumMod val="50000"/>
                  </a:schemeClr>
                </a:solidFill>
                <a:latin typeface="Arial" charset="0"/>
                <a:ea typeface="Arial" charset="0"/>
                <a:cs typeface="Arial" charset="0"/>
              </a:rPr>
              <a:t>ncluding</a:t>
            </a:r>
            <a:r>
              <a:rPr lang="en-US" sz="1000" dirty="0" smtClean="0">
                <a:solidFill>
                  <a:schemeClr val="bg1">
                    <a:lumMod val="50000"/>
                  </a:schemeClr>
                </a:solidFill>
                <a:latin typeface="Arial" charset="0"/>
                <a:ea typeface="Arial" charset="0"/>
                <a:cs typeface="Arial" charset="0"/>
              </a:rPr>
              <a:t> GUM, CTAD and Non-GUM services) </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a:p>
            <a:pPr marL="228600" indent="-228600">
              <a:buFontTx/>
              <a:buAutoNum type="arabicPeriod"/>
            </a:pPr>
            <a:r>
              <a:rPr lang="en-GB" sz="1000" dirty="0">
                <a:solidFill>
                  <a:schemeClr val="bg1">
                    <a:lumMod val="50000"/>
                  </a:schemeClr>
                </a:solidFill>
                <a:latin typeface="Arial" charset="0"/>
                <a:ea typeface="Arial" charset="0"/>
                <a:cs typeface="Arial" charset="0"/>
              </a:rPr>
              <a:t>Multi-drug resistant gonorrhoea in England: 2018</a:t>
            </a:r>
            <a:endParaRPr lang="en-US" sz="1000" dirty="0" smtClean="0">
              <a:solidFill>
                <a:schemeClr val="bg1">
                  <a:lumMod val="50000"/>
                </a:schemeClr>
              </a:solidFill>
              <a:latin typeface="Arial" charset="0"/>
              <a:ea typeface="Arial" charset="0"/>
              <a:cs typeface="Arial" charset="0"/>
            </a:endParaRPr>
          </a:p>
        </p:txBody>
      </p:sp>
      <p:sp>
        <p:nvSpPr>
          <p:cNvPr id="13" name="TextBox 12"/>
          <p:cNvSpPr txBox="1"/>
          <p:nvPr/>
        </p:nvSpPr>
        <p:spPr>
          <a:xfrm>
            <a:off x="4867541" y="3927102"/>
            <a:ext cx="4401171"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all gonorrhoea diagnoses  in men in LSL by ethnicity and sexuality, 2017</a:t>
            </a:r>
          </a:p>
        </p:txBody>
      </p:sp>
      <p:cxnSp>
        <p:nvCxnSpPr>
          <p:cNvPr id="15" name="Straight Connector 14"/>
          <p:cNvCxnSpPr/>
          <p:nvPr/>
        </p:nvCxnSpPr>
        <p:spPr>
          <a:xfrm>
            <a:off x="4920452" y="4327212"/>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4383939" y="1723695"/>
            <a:ext cx="5555191" cy="2485516"/>
            <a:chOff x="0" y="0"/>
            <a:chExt cx="5555191" cy="2485516"/>
          </a:xfrm>
        </p:grpSpPr>
        <p:graphicFrame>
          <p:nvGraphicFramePr>
            <p:cNvPr id="19" name="Chart 18"/>
            <p:cNvGraphicFramePr/>
            <p:nvPr>
              <p:extLst>
                <p:ext uri="{D42A27DB-BD31-4B8C-83A1-F6EECF244321}">
                  <p14:modId xmlns:p14="http://schemas.microsoft.com/office/powerpoint/2010/main" val="2866035304"/>
                </p:ext>
              </p:extLst>
            </p:nvPr>
          </p:nvGraphicFramePr>
          <p:xfrm>
            <a:off x="0" y="47626"/>
            <a:ext cx="4330691" cy="24378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p:extLst>
                <p:ext uri="{D42A27DB-BD31-4B8C-83A1-F6EECF244321}">
                  <p14:modId xmlns:p14="http://schemas.microsoft.com/office/powerpoint/2010/main" val="3009702676"/>
                </p:ext>
              </p:extLst>
            </p:nvPr>
          </p:nvGraphicFramePr>
          <p:xfrm>
            <a:off x="1295400" y="0"/>
            <a:ext cx="4259791" cy="2485515"/>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4" name="Chart 13"/>
          <p:cNvGraphicFramePr>
            <a:graphicFrameLocks/>
          </p:cNvGraphicFramePr>
          <p:nvPr>
            <p:extLst>
              <p:ext uri="{D42A27DB-BD31-4B8C-83A1-F6EECF244321}">
                <p14:modId xmlns:p14="http://schemas.microsoft.com/office/powerpoint/2010/main" val="3181712828"/>
              </p:ext>
            </p:extLst>
          </p:nvPr>
        </p:nvGraphicFramePr>
        <p:xfrm>
          <a:off x="4766527" y="4369195"/>
          <a:ext cx="4298400" cy="2010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315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Syphilis rates in Lambeth and Southwark are very high compared to London and are increasing.</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SYPHILIS - OVERVIEW</a:t>
            </a:r>
            <a:endParaRPr lang="en-US" b="1" dirty="0">
              <a:solidFill>
                <a:prstClr val="white">
                  <a:lumMod val="50000"/>
                </a:prstClr>
              </a:solidFill>
              <a:latin typeface="Arial" charset="0"/>
              <a:ea typeface="Arial" charset="0"/>
              <a:cs typeface="Arial" charset="0"/>
            </a:endParaRPr>
          </a:p>
        </p:txBody>
      </p:sp>
      <p:sp>
        <p:nvSpPr>
          <p:cNvPr id="6" name="TextBox 5"/>
          <p:cNvSpPr txBox="1"/>
          <p:nvPr/>
        </p:nvSpPr>
        <p:spPr>
          <a:xfrm>
            <a:off x="240424" y="6155459"/>
            <a:ext cx="6742516" cy="707886"/>
          </a:xfrm>
          <a:prstGeom prst="rect">
            <a:avLst/>
          </a:prstGeom>
          <a:noFill/>
        </p:spPr>
        <p:txBody>
          <a:bodyPr wrap="square" numCol="2"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NHS choices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PHE, </a:t>
            </a:r>
            <a:r>
              <a:rPr lang="en-GB" sz="1000" dirty="0">
                <a:solidFill>
                  <a:schemeClr val="bg1">
                    <a:lumMod val="50000"/>
                  </a:schemeClr>
                </a:solidFill>
                <a:latin typeface="Arial" charset="0"/>
                <a:ea typeface="Arial" charset="0"/>
                <a:cs typeface="Arial" charset="0"/>
              </a:rPr>
              <a:t>Sexual and Reproductive Health </a:t>
            </a:r>
            <a:r>
              <a:rPr lang="en-GB" sz="1000" dirty="0" smtClean="0">
                <a:solidFill>
                  <a:schemeClr val="bg1">
                    <a:lumMod val="50000"/>
                  </a:schemeClr>
                </a:solidFill>
                <a:latin typeface="Arial" charset="0"/>
                <a:ea typeface="Arial" charset="0"/>
                <a:cs typeface="Arial" charset="0"/>
              </a:rPr>
              <a:t>Profiles</a:t>
            </a:r>
          </a:p>
          <a:p>
            <a:pPr marL="228600" indent="-228600">
              <a:buFontTx/>
              <a:buAutoNum type="arabicPeriod"/>
            </a:pP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CDC, </a:t>
            </a:r>
            <a:r>
              <a:rPr lang="en-GB" sz="1000" dirty="0" smtClean="0">
                <a:solidFill>
                  <a:schemeClr val="bg1">
                    <a:lumMod val="50000"/>
                  </a:schemeClr>
                </a:solidFill>
                <a:latin typeface="Arial" charset="0"/>
                <a:ea typeface="Arial" charset="0"/>
                <a:cs typeface="Arial" charset="0"/>
              </a:rPr>
              <a:t>Syphilis - CDC Fact Sheet (Detailed)</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782355" y="3994214"/>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a:t>
            </a:r>
            <a:r>
              <a:rPr lang="en-GB" sz="1000" b="1" dirty="0">
                <a:solidFill>
                  <a:srgbClr val="767676"/>
                </a:solidFill>
                <a:latin typeface="Arial" panose="020B0604020202020204" pitchFamily="34" charset="0"/>
                <a:cs typeface="Arial" panose="020B0604020202020204" pitchFamily="34" charset="0"/>
              </a:rPr>
              <a:t>of </a:t>
            </a:r>
            <a:r>
              <a:rPr lang="en-GB" sz="1000" b="1" dirty="0" smtClean="0">
                <a:solidFill>
                  <a:srgbClr val="767676"/>
                </a:solidFill>
                <a:latin typeface="Arial" panose="020B0604020202020204" pitchFamily="34" charset="0"/>
                <a:cs typeface="Arial" panose="020B0604020202020204" pitchFamily="34" charset="0"/>
              </a:rPr>
              <a:t>syphilis diagnosis </a:t>
            </a:r>
            <a:r>
              <a:rPr lang="en-GB" sz="1000" b="1" dirty="0">
                <a:solidFill>
                  <a:srgbClr val="767676"/>
                </a:solidFill>
                <a:latin typeface="Arial" panose="020B0604020202020204" pitchFamily="34" charset="0"/>
                <a:cs typeface="Arial" panose="020B0604020202020204" pitchFamily="34" charset="0"/>
              </a:rPr>
              <a:t>in </a:t>
            </a:r>
            <a:r>
              <a:rPr lang="en-GB" sz="1000" b="1" dirty="0" smtClean="0">
                <a:solidFill>
                  <a:srgbClr val="767676"/>
                </a:solidFill>
                <a:latin typeface="Arial" panose="020B0604020202020204" pitchFamily="34" charset="0"/>
                <a:cs typeface="Arial" panose="020B0604020202020204" pitchFamily="34" charset="0"/>
              </a:rPr>
              <a:t>LSL by sex and age group,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52451" y="4232740"/>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51114" y="1522539"/>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syphilis in LSL, 2012-17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834111" y="1779511"/>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2811609225"/>
              </p:ext>
            </p:extLst>
          </p:nvPr>
        </p:nvGraphicFramePr>
        <p:xfrm>
          <a:off x="4813489" y="1863014"/>
          <a:ext cx="4132086" cy="213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1317573453"/>
              </p:ext>
            </p:extLst>
          </p:nvPr>
        </p:nvGraphicFramePr>
        <p:xfrm>
          <a:off x="4917057" y="4321828"/>
          <a:ext cx="4132086" cy="204211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241200" y="1506902"/>
            <a:ext cx="4509914" cy="4857037"/>
          </a:xfrm>
        </p:spPr>
        <p:txBody>
          <a:bodyPr>
            <a:normAutofit fontScale="47500" lnSpcReduction="20000"/>
          </a:bodyPr>
          <a:lstStyle/>
          <a:p>
            <a:pPr marL="0" indent="0">
              <a:buNone/>
            </a:pPr>
            <a:r>
              <a:rPr lang="en-GB" sz="2900" b="1" dirty="0"/>
              <a:t>Syphilis is an important public health issue, particularly among men who have sex with men (MSM).</a:t>
            </a:r>
          </a:p>
          <a:p>
            <a:pPr>
              <a:buFont typeface="Wingdings" panose="05000000000000000000" pitchFamily="2" charset="2"/>
              <a:buChar char="§"/>
            </a:pPr>
            <a:r>
              <a:rPr lang="en-GB" sz="2900" dirty="0" smtClean="0"/>
              <a:t>If </a:t>
            </a:r>
            <a:r>
              <a:rPr lang="en-GB" sz="2900" dirty="0"/>
              <a:t>left untreated for a long period, syphilis can spread to the brain or other parts of the body and cause serious, long-term problems</a:t>
            </a:r>
            <a:r>
              <a:rPr lang="en-GB" sz="2900" dirty="0" smtClean="0"/>
              <a:t>.</a:t>
            </a:r>
            <a:r>
              <a:rPr lang="en-GB" sz="2900" dirty="0"/>
              <a:t> </a:t>
            </a:r>
            <a:endParaRPr lang="en-GB" sz="2900" dirty="0" smtClean="0"/>
          </a:p>
          <a:p>
            <a:pPr>
              <a:buFont typeface="Wingdings" panose="05000000000000000000" pitchFamily="2" charset="2"/>
              <a:buChar char="§"/>
            </a:pPr>
            <a:r>
              <a:rPr lang="en-GB" sz="2900" dirty="0" smtClean="0"/>
              <a:t>Genital </a:t>
            </a:r>
            <a:r>
              <a:rPr lang="en-GB" sz="2900" dirty="0"/>
              <a:t>sores caused by syphilis </a:t>
            </a:r>
            <a:r>
              <a:rPr lang="en-GB" sz="2900" dirty="0" smtClean="0"/>
              <a:t>also make </a:t>
            </a:r>
            <a:r>
              <a:rPr lang="en-GB" sz="2900" dirty="0"/>
              <a:t>it easier to transmit and acquire HIV infection sexually.</a:t>
            </a:r>
          </a:p>
          <a:p>
            <a:pPr marL="0" indent="0">
              <a:buNone/>
            </a:pPr>
            <a:endParaRPr lang="en-GB" sz="1500" dirty="0"/>
          </a:p>
          <a:p>
            <a:pPr marL="0" indent="0">
              <a:buNone/>
            </a:pPr>
            <a:r>
              <a:rPr lang="en-GB" sz="2900" b="1" dirty="0"/>
              <a:t>The rate of syphilis diagnosis has increased over the past decade.</a:t>
            </a:r>
          </a:p>
          <a:p>
            <a:pPr>
              <a:buFont typeface="Wingdings" panose="05000000000000000000" pitchFamily="2" charset="2"/>
              <a:buChar char="§"/>
            </a:pPr>
            <a:r>
              <a:rPr lang="en-GB" sz="2900" dirty="0"/>
              <a:t>There were just under 1,000 cases of syphilis diagnosed in LSL in </a:t>
            </a:r>
            <a:r>
              <a:rPr lang="en-GB" sz="2900" dirty="0" smtClean="0"/>
              <a:t>2017; </a:t>
            </a:r>
            <a:r>
              <a:rPr lang="en-GB" sz="2900" dirty="0"/>
              <a:t>up from 406 </a:t>
            </a:r>
            <a:r>
              <a:rPr lang="en-GB" sz="2900" dirty="0" smtClean="0"/>
              <a:t>in </a:t>
            </a:r>
            <a:r>
              <a:rPr lang="en-GB" sz="2900" dirty="0"/>
              <a:t>2012. </a:t>
            </a:r>
            <a:endParaRPr lang="en-GB" sz="2900" dirty="0" smtClean="0"/>
          </a:p>
          <a:p>
            <a:pPr>
              <a:buFont typeface="Wingdings" panose="05000000000000000000" pitchFamily="2" charset="2"/>
              <a:buChar char="§"/>
            </a:pPr>
            <a:r>
              <a:rPr lang="en-GB" sz="2900" dirty="0" smtClean="0"/>
              <a:t>Men </a:t>
            </a:r>
            <a:r>
              <a:rPr lang="en-GB" sz="2900" dirty="0"/>
              <a:t>accounted for </a:t>
            </a:r>
            <a:r>
              <a:rPr lang="en-GB" sz="2900" dirty="0" smtClean="0"/>
              <a:t>almost all </a:t>
            </a:r>
            <a:r>
              <a:rPr lang="en-GB" sz="2900" dirty="0"/>
              <a:t>cases.</a:t>
            </a:r>
          </a:p>
          <a:p>
            <a:pPr>
              <a:buFont typeface="Wingdings" panose="05000000000000000000" pitchFamily="2" charset="2"/>
              <a:buChar char="§"/>
            </a:pPr>
            <a:r>
              <a:rPr lang="en-GB" sz="2900" dirty="0"/>
              <a:t>Rates of syphilis in Lambeth and Southwark are considerably higher than London, while Lewisham had a </a:t>
            </a:r>
            <a:r>
              <a:rPr lang="en-GB" sz="2900" dirty="0" smtClean="0"/>
              <a:t>comparable diagnosis rate</a:t>
            </a:r>
            <a:r>
              <a:rPr lang="en-GB" sz="2900" dirty="0"/>
              <a:t>.</a:t>
            </a:r>
          </a:p>
          <a:p>
            <a:pPr marL="0" indent="0">
              <a:buNone/>
            </a:pPr>
            <a:r>
              <a:rPr lang="en-GB" dirty="0" smtClean="0"/>
              <a:t> </a:t>
            </a:r>
            <a:endParaRPr lang="en-GB" dirty="0"/>
          </a:p>
          <a:p>
            <a:pPr marL="0" indent="0">
              <a:buNone/>
            </a:pPr>
            <a:r>
              <a:rPr lang="en-GB" sz="2900" b="1" dirty="0"/>
              <a:t>The age profile of people with syphilis is older than the other five most common STIs. </a:t>
            </a:r>
          </a:p>
          <a:p>
            <a:pPr>
              <a:buFont typeface="Wingdings" panose="05000000000000000000" pitchFamily="2" charset="2"/>
              <a:buChar char="§"/>
            </a:pPr>
            <a:r>
              <a:rPr lang="en-GB" sz="2900" dirty="0"/>
              <a:t>By contrast to other STIs which are commonly seen in young adults, syphilis is most common among those aged 35-44 and has been growing in this age group over time. </a:t>
            </a:r>
          </a:p>
        </p:txBody>
      </p:sp>
    </p:spTree>
    <p:extLst>
      <p:ext uri="{BB962C8B-B14F-4D97-AF65-F5344CB8AC3E}">
        <p14:creationId xmlns:p14="http://schemas.microsoft.com/office/powerpoint/2010/main" val="876140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Rates of syphilis vary by ethnic group and are highest amongst those from Other ethnic groups.</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SYPHILIS – ETHNICITY </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a:bodyPr>
          <a:lstStyle/>
          <a:p>
            <a:pPr marL="0" indent="0" defTabSz="914400">
              <a:spcBef>
                <a:spcPts val="0"/>
              </a:spcBef>
              <a:buNone/>
            </a:pPr>
            <a:r>
              <a:rPr lang="en-US" sz="1400" b="1" dirty="0" smtClean="0"/>
              <a:t>Rates of syphilis are considerably higher among those from Other ethnic groups across LSL  </a:t>
            </a:r>
            <a:endParaRPr lang="en-US" sz="1400" b="1" dirty="0"/>
          </a:p>
          <a:p>
            <a:pPr defTabSz="914400">
              <a:spcBef>
                <a:spcPts val="0"/>
              </a:spcBef>
              <a:buFont typeface="Wingdings" charset="2"/>
              <a:buChar char="§"/>
            </a:pPr>
            <a:r>
              <a:rPr lang="en-US" sz="1400" dirty="0" smtClean="0"/>
              <a:t>Rates of syphilis are very low among Black and Asian ethnic groups across all boroughs. </a:t>
            </a:r>
          </a:p>
          <a:p>
            <a:pPr defTabSz="914400">
              <a:spcBef>
                <a:spcPts val="0"/>
              </a:spcBef>
              <a:buFont typeface="Wingdings" charset="2"/>
              <a:buChar char="§"/>
            </a:pPr>
            <a:r>
              <a:rPr lang="en-US" sz="1400" dirty="0" smtClean="0"/>
              <a:t>In Lambeth, rates of syphilis are considerably higher among Other ethnic groups. </a:t>
            </a:r>
          </a:p>
          <a:p>
            <a:pPr defTabSz="914400">
              <a:spcBef>
                <a:spcPts val="0"/>
              </a:spcBef>
              <a:buFont typeface="Wingdings" charset="2"/>
              <a:buChar char="§"/>
            </a:pPr>
            <a:r>
              <a:rPr lang="en-US" sz="1400" dirty="0" smtClean="0"/>
              <a:t>White ethnic groups also have relatively high rates of syphilis. </a:t>
            </a: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782353" y="3908206"/>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a:t>
            </a:r>
            <a:r>
              <a:rPr lang="en-GB" sz="1000" b="1" dirty="0">
                <a:solidFill>
                  <a:srgbClr val="767676"/>
                </a:solidFill>
                <a:latin typeface="Arial" panose="020B0604020202020204" pitchFamily="34" charset="0"/>
                <a:cs typeface="Arial" panose="020B0604020202020204" pitchFamily="34" charset="0"/>
              </a:rPr>
              <a:t>of syphilis in </a:t>
            </a:r>
            <a:r>
              <a:rPr lang="en-GB" sz="1000" b="1" dirty="0" smtClean="0">
                <a:solidFill>
                  <a:srgbClr val="767676"/>
                </a:solidFill>
                <a:latin typeface="Arial" panose="020B0604020202020204" pitchFamily="34" charset="0"/>
                <a:cs typeface="Arial" panose="020B0604020202020204" pitchFamily="34" charset="0"/>
              </a:rPr>
              <a:t>LSL by sex and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26573" y="4145549"/>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42829" y="1513913"/>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syphilis in LSL by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760134"/>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3911115853"/>
              </p:ext>
            </p:extLst>
          </p:nvPr>
        </p:nvGraphicFramePr>
        <p:xfrm>
          <a:off x="4706661" y="1844129"/>
          <a:ext cx="4298400" cy="213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462790956"/>
              </p:ext>
            </p:extLst>
          </p:nvPr>
        </p:nvGraphicFramePr>
        <p:xfrm>
          <a:off x="4693917" y="4154427"/>
          <a:ext cx="4298400" cy="213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8090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Syphilis cases are predominantly found amongst men who have sex with men.</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SYPHILIS - SEXUALITY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607411"/>
          </a:xfrm>
        </p:spPr>
        <p:txBody>
          <a:bodyPr>
            <a:normAutofit/>
          </a:bodyPr>
          <a:lstStyle/>
          <a:p>
            <a:pPr marL="0" indent="0" defTabSz="914400">
              <a:spcBef>
                <a:spcPts val="0"/>
              </a:spcBef>
              <a:buNone/>
            </a:pPr>
            <a:r>
              <a:rPr lang="en-GB" sz="1400" b="1" dirty="0"/>
              <a:t>I</a:t>
            </a:r>
            <a:r>
              <a:rPr lang="en-GB" sz="1400" b="1" dirty="0" smtClean="0"/>
              <a:t>n LSL syphilis is predominantly found in men who have </a:t>
            </a:r>
            <a:r>
              <a:rPr lang="en-GB" sz="1400" b="1" dirty="0"/>
              <a:t>sex with </a:t>
            </a:r>
            <a:r>
              <a:rPr lang="en-GB" sz="1400" b="1" dirty="0" smtClean="0"/>
              <a:t>men.</a:t>
            </a:r>
            <a:endParaRPr lang="en-US" sz="1400" dirty="0" smtClean="0"/>
          </a:p>
          <a:p>
            <a:pPr defTabSz="914400">
              <a:spcBef>
                <a:spcPts val="0"/>
              </a:spcBef>
              <a:buFont typeface="Wingdings" charset="2"/>
              <a:buChar char="§"/>
            </a:pPr>
            <a:r>
              <a:rPr lang="en-US" sz="1400" dirty="0" smtClean="0"/>
              <a:t>Of the 1,000 cases of syphilis diagnosed in 2017, 98% of these were diagnosed in men.</a:t>
            </a:r>
          </a:p>
          <a:p>
            <a:pPr defTabSz="914400">
              <a:spcBef>
                <a:spcPts val="0"/>
              </a:spcBef>
              <a:buFont typeface="Wingdings" charset="2"/>
              <a:buChar char="§"/>
            </a:pPr>
            <a:r>
              <a:rPr lang="en-US" sz="1400" dirty="0" smtClean="0"/>
              <a:t>Within the 953 men diagnosed with syphilis, 90% were in men who identified as gay.</a:t>
            </a:r>
            <a:endParaRPr lang="en-US" sz="1400" dirty="0"/>
          </a:p>
          <a:p>
            <a:pPr defTabSz="914400">
              <a:spcBef>
                <a:spcPts val="0"/>
              </a:spcBef>
              <a:buFont typeface="Wingdings" charset="2"/>
              <a:buChar char="§"/>
            </a:pPr>
            <a:r>
              <a:rPr lang="en-US" sz="1400" dirty="0" smtClean="0"/>
              <a:t>The majority of cases were seen in men from White ethnic backgrounds.</a:t>
            </a:r>
            <a:endParaRPr lang="en-GB" sz="1400" dirty="0" smtClean="0"/>
          </a:p>
          <a:p>
            <a:pPr defTabSz="914400">
              <a:spcBef>
                <a:spcPts val="0"/>
              </a:spcBef>
              <a:buFont typeface="Wingdings" charset="2"/>
              <a:buChar char="§"/>
            </a:pPr>
            <a:r>
              <a:rPr lang="en-GB" sz="1400" dirty="0"/>
              <a:t>Due to small numbers of women </a:t>
            </a:r>
            <a:r>
              <a:rPr lang="en-GB" sz="1400" dirty="0" smtClean="0"/>
              <a:t>with syphilis, </a:t>
            </a:r>
            <a:r>
              <a:rPr lang="en-GB" sz="1400" dirty="0"/>
              <a:t>only the male ethnic breakdown is provided.</a:t>
            </a:r>
          </a:p>
          <a:p>
            <a:pPr defTabSz="914400">
              <a:spcBef>
                <a:spcPts val="0"/>
              </a:spcBef>
              <a:buFont typeface="Wingdings" charset="2"/>
              <a:buChar char="§"/>
            </a:pPr>
            <a:endParaRPr lang="en-GB" sz="1400" dirty="0" smtClean="0"/>
          </a:p>
          <a:p>
            <a:pPr marL="0" indent="0" defTabSz="914400">
              <a:spcBef>
                <a:spcPts val="0"/>
              </a:spcBef>
              <a:buNone/>
            </a:pPr>
            <a:r>
              <a:rPr lang="en-GB" sz="1400" b="1" dirty="0" smtClean="0"/>
              <a:t>New syphilis diagnoses are evenly split in three: primary, secondary and early latent.</a:t>
            </a:r>
          </a:p>
          <a:p>
            <a:pPr defTabSz="914400">
              <a:spcBef>
                <a:spcPts val="0"/>
              </a:spcBef>
              <a:buFont typeface="Wingdings" charset="2"/>
              <a:buChar char="§"/>
            </a:pPr>
            <a:r>
              <a:rPr lang="en-GB" sz="1400" dirty="0" smtClean="0"/>
              <a:t>Across LSL the three stages of diagnosis are roughly equal – Southwark (29%) has the lowest proportion of secondary stage cases and Lewisham (35%) the highest.   </a:t>
            </a:r>
          </a:p>
          <a:p>
            <a:pPr defTabSz="914400">
              <a:spcBef>
                <a:spcPts val="0"/>
              </a:spcBef>
              <a:buFont typeface="Wingdings" charset="2"/>
              <a:buChar char="§"/>
            </a:pPr>
            <a:r>
              <a:rPr lang="en-GB" sz="1400" dirty="0" smtClean="0"/>
              <a:t>Across South East London (LSL plus Greenwich) syphilis diagnoses in heterosexual men (51%) and women (44%) are more likely to be primary stage than in MSM (33%).</a:t>
            </a:r>
            <a:endParaRPr lang="en-GB"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196206" y="6173373"/>
            <a:ext cx="6581423" cy="861774"/>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endParaRPr lang="en-GB" sz="1000" dirty="0">
              <a:solidFill>
                <a:schemeClr val="bg1">
                  <a:lumMod val="50000"/>
                </a:schemeClr>
              </a:solidFill>
              <a:latin typeface="Arial" charset="0"/>
              <a:ea typeface="Arial" charset="0"/>
              <a:cs typeface="Arial" charset="0"/>
            </a:endParaRPr>
          </a:p>
          <a:p>
            <a:pPr marL="228600" indent="-228600">
              <a:buFontTx/>
              <a:buAutoNum type="arabicPeriod"/>
            </a:pPr>
            <a:r>
              <a:rPr lang="en-GB" sz="1000" dirty="0">
                <a:solidFill>
                  <a:schemeClr val="bg1">
                    <a:lumMod val="50000"/>
                  </a:schemeClr>
                </a:solidFill>
                <a:latin typeface="Arial" charset="0"/>
                <a:ea typeface="Arial" charset="0"/>
                <a:cs typeface="Arial" charset="0"/>
              </a:rPr>
              <a:t>Syphilis epidemiology in South East </a:t>
            </a:r>
            <a:r>
              <a:rPr lang="en-GB" sz="1000" dirty="0" smtClean="0">
                <a:solidFill>
                  <a:schemeClr val="bg1">
                    <a:lumMod val="50000"/>
                  </a:schemeClr>
                </a:solidFill>
                <a:latin typeface="Arial" charset="0"/>
                <a:ea typeface="Arial" charset="0"/>
                <a:cs typeface="Arial" charset="0"/>
              </a:rPr>
              <a:t>London 2017 </a:t>
            </a:r>
            <a:r>
              <a:rPr lang="en-GB" sz="1000" dirty="0">
                <a:solidFill>
                  <a:schemeClr val="bg1">
                    <a:lumMod val="50000"/>
                  </a:schemeClr>
                </a:solidFill>
                <a:latin typeface="Arial" charset="0"/>
                <a:ea typeface="Arial" charset="0"/>
                <a:cs typeface="Arial" charset="0"/>
              </a:rPr>
              <a:t>data sector supplement to the London update</a:t>
            </a:r>
          </a:p>
          <a:p>
            <a:pPr marL="228600" indent="-228600">
              <a:buFontTx/>
              <a:buAutoNum type="arabicPeriod"/>
            </a:pPr>
            <a:endParaRPr lang="en-US" sz="1000" dirty="0" smtClean="0">
              <a:solidFill>
                <a:schemeClr val="bg1">
                  <a:lumMod val="50000"/>
                </a:schemeClr>
              </a:solidFill>
              <a:latin typeface="Arial" charset="0"/>
              <a:ea typeface="Arial" charset="0"/>
              <a:cs typeface="Arial" charset="0"/>
            </a:endParaRPr>
          </a:p>
        </p:txBody>
      </p:sp>
      <p:sp>
        <p:nvSpPr>
          <p:cNvPr id="9" name="TextBox 8"/>
          <p:cNvSpPr txBox="1"/>
          <p:nvPr/>
        </p:nvSpPr>
        <p:spPr>
          <a:xfrm>
            <a:off x="4782355" y="3903819"/>
            <a:ext cx="4401171"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all syphilis diagnoses in men in LSL, by ethnicity and sexuality,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26573" y="4296624"/>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3917" y="1513027"/>
            <a:ext cx="4401171" cy="400110"/>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Proportion of all diagnosed </a:t>
            </a:r>
            <a:r>
              <a:rPr lang="en-GB" sz="1000" b="1" dirty="0" smtClean="0">
                <a:solidFill>
                  <a:srgbClr val="767676"/>
                </a:solidFill>
                <a:latin typeface="Arial" panose="020B0604020202020204" pitchFamily="34" charset="0"/>
                <a:cs typeface="Arial" panose="020B0604020202020204" pitchFamily="34" charset="0"/>
              </a:rPr>
              <a:t>syphilis </a:t>
            </a:r>
            <a:r>
              <a:rPr lang="en-GB" sz="1000" b="1" dirty="0">
                <a:solidFill>
                  <a:srgbClr val="767676"/>
                </a:solidFill>
                <a:latin typeface="Arial" panose="020B0604020202020204" pitchFamily="34" charset="0"/>
                <a:cs typeface="Arial" panose="020B0604020202020204" pitchFamily="34" charset="0"/>
              </a:rPr>
              <a:t>cases </a:t>
            </a:r>
            <a:r>
              <a:rPr lang="en-GB" sz="1000" b="1" dirty="0" smtClean="0">
                <a:solidFill>
                  <a:srgbClr val="767676"/>
                </a:solidFill>
                <a:latin typeface="Arial" panose="020B0604020202020204" pitchFamily="34" charset="0"/>
                <a:cs typeface="Arial" panose="020B0604020202020204" pitchFamily="34" charset="0"/>
              </a:rPr>
              <a:t>in men by sex and </a:t>
            </a:r>
            <a:r>
              <a:rPr lang="en-GB" sz="1000" b="1" dirty="0">
                <a:solidFill>
                  <a:srgbClr val="767676"/>
                </a:solidFill>
                <a:latin typeface="Arial" panose="020B0604020202020204" pitchFamily="34" charset="0"/>
                <a:cs typeface="Arial" panose="020B0604020202020204" pitchFamily="34" charset="0"/>
              </a:rPr>
              <a:t>sexual orientation in LSL, </a:t>
            </a:r>
            <a:r>
              <a:rPr lang="en-GB" sz="1000" b="1" dirty="0" smtClean="0">
                <a:solidFill>
                  <a:srgbClr val="767676"/>
                </a:solidFill>
                <a:latin typeface="Arial" panose="020B0604020202020204" pitchFamily="34" charset="0"/>
                <a:cs typeface="Arial" panose="020B0604020202020204" pitchFamily="34" charset="0"/>
              </a:rPr>
              <a:t>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880898"/>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4446862" y="1771193"/>
            <a:ext cx="4864115" cy="2174148"/>
            <a:chOff x="-138738" y="6355"/>
            <a:chExt cx="4864115" cy="2174148"/>
          </a:xfrm>
        </p:grpSpPr>
        <p:graphicFrame>
          <p:nvGraphicFramePr>
            <p:cNvPr id="17" name="Chart 16"/>
            <p:cNvGraphicFramePr/>
            <p:nvPr>
              <p:extLst>
                <p:ext uri="{D42A27DB-BD31-4B8C-83A1-F6EECF244321}">
                  <p14:modId xmlns:p14="http://schemas.microsoft.com/office/powerpoint/2010/main" val="4012997067"/>
                </p:ext>
              </p:extLst>
            </p:nvPr>
          </p:nvGraphicFramePr>
          <p:xfrm>
            <a:off x="-138738" y="47625"/>
            <a:ext cx="4132596" cy="2132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2303202858"/>
                </p:ext>
              </p:extLst>
            </p:nvPr>
          </p:nvGraphicFramePr>
          <p:xfrm>
            <a:off x="1174475" y="6355"/>
            <a:ext cx="3550902" cy="2070781"/>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5" name="Chart 14"/>
          <p:cNvGraphicFramePr>
            <a:graphicFrameLocks/>
          </p:cNvGraphicFramePr>
          <p:nvPr>
            <p:extLst>
              <p:ext uri="{D42A27DB-BD31-4B8C-83A1-F6EECF244321}">
                <p14:modId xmlns:p14="http://schemas.microsoft.com/office/powerpoint/2010/main" val="3407243635"/>
              </p:ext>
            </p:extLst>
          </p:nvPr>
        </p:nvGraphicFramePr>
        <p:xfrm>
          <a:off x="4745302" y="4320748"/>
          <a:ext cx="4298400" cy="213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484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757330" cy="955072"/>
          </a:xfrm>
        </p:spPr>
        <p:txBody>
          <a:bodyPr>
            <a:noAutofit/>
          </a:bodyPr>
          <a:lstStyle/>
          <a:p>
            <a:r>
              <a:rPr lang="en-GB" sz="2400" dirty="0" smtClean="0">
                <a:solidFill>
                  <a:srgbClr val="0070C0"/>
                </a:solidFill>
              </a:rPr>
              <a:t>The highest rates of genital warts occur among those aged 20-24 and among people who identify as heterosexual.</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GENITAL WARTS - OVERVIEW</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903788"/>
          </a:xfrm>
        </p:spPr>
        <p:txBody>
          <a:bodyPr>
            <a:normAutofit/>
          </a:bodyPr>
          <a:lstStyle/>
          <a:p>
            <a:pPr marL="0" indent="0" defTabSz="914400">
              <a:spcBef>
                <a:spcPts val="0"/>
              </a:spcBef>
              <a:buNone/>
            </a:pPr>
            <a:r>
              <a:rPr lang="en-GB" sz="1400" b="1" dirty="0" smtClean="0"/>
              <a:t>Genital warts are caused by infection with specific subtypes of human papillomavirus (HPV).</a:t>
            </a:r>
          </a:p>
          <a:p>
            <a:pPr defTabSz="914400">
              <a:spcBef>
                <a:spcPts val="0"/>
              </a:spcBef>
              <a:buFont typeface="Wingdings" charset="2"/>
              <a:buChar char="§"/>
            </a:pPr>
            <a:r>
              <a:rPr lang="en-GB" sz="1400" dirty="0" smtClean="0"/>
              <a:t>Genital </a:t>
            </a:r>
            <a:r>
              <a:rPr lang="en-GB" sz="1400" dirty="0"/>
              <a:t>warts is a common sexually transmitted infection (STI) passed on </a:t>
            </a:r>
            <a:r>
              <a:rPr lang="en-GB" sz="1400" dirty="0" smtClean="0"/>
              <a:t>through condom-less sex.</a:t>
            </a:r>
          </a:p>
          <a:p>
            <a:pPr defTabSz="914400">
              <a:spcBef>
                <a:spcPts val="0"/>
              </a:spcBef>
              <a:buFont typeface="Wingdings" charset="2"/>
              <a:buChar char="§"/>
            </a:pPr>
            <a:r>
              <a:rPr lang="en-GB" sz="1400" dirty="0" smtClean="0"/>
              <a:t>A new opportunistic HPV vaccination programme for MSM is being rolled out across SRH clinics. </a:t>
            </a:r>
          </a:p>
          <a:p>
            <a:pPr defTabSz="914400">
              <a:spcBef>
                <a:spcPts val="0"/>
              </a:spcBef>
              <a:buFont typeface="Wingdings" charset="2"/>
              <a:buChar char="§"/>
            </a:pPr>
            <a:endParaRPr lang="en-US" sz="1400" dirty="0" smtClean="0"/>
          </a:p>
          <a:p>
            <a:pPr marL="0" indent="0" defTabSz="914400">
              <a:spcBef>
                <a:spcPts val="0"/>
              </a:spcBef>
              <a:buNone/>
            </a:pPr>
            <a:r>
              <a:rPr lang="en-GB" sz="1400" b="1" dirty="0" smtClean="0"/>
              <a:t>Genital warts are </a:t>
            </a:r>
            <a:r>
              <a:rPr lang="en-GB" sz="1400" b="1" dirty="0"/>
              <a:t>the </a:t>
            </a:r>
            <a:r>
              <a:rPr lang="en-GB" sz="1400" b="1" dirty="0" smtClean="0"/>
              <a:t>third </a:t>
            </a:r>
            <a:r>
              <a:rPr lang="en-GB" sz="1400" b="1" dirty="0"/>
              <a:t>most commonly diagnosed </a:t>
            </a:r>
            <a:r>
              <a:rPr lang="en-GB" sz="1400" b="1" dirty="0" smtClean="0"/>
              <a:t>STI in LSL with just under 2,000 cases diagnosed in 2017.</a:t>
            </a:r>
            <a:endParaRPr lang="en-US" sz="1400" b="1" dirty="0" smtClean="0"/>
          </a:p>
          <a:p>
            <a:pPr defTabSz="914400">
              <a:spcBef>
                <a:spcPts val="0"/>
              </a:spcBef>
              <a:buFont typeface="Wingdings" charset="2"/>
              <a:buChar char="§"/>
            </a:pPr>
            <a:r>
              <a:rPr lang="en-US" sz="1400" dirty="0" smtClean="0"/>
              <a:t>Rates of genital warts decreased across LSL between 2012 and 2017.</a:t>
            </a:r>
          </a:p>
          <a:p>
            <a:pPr defTabSz="914400">
              <a:spcBef>
                <a:spcPts val="0"/>
              </a:spcBef>
              <a:buFont typeface="Wingdings" charset="2"/>
              <a:buChar char="§"/>
            </a:pPr>
            <a:r>
              <a:rPr lang="en-US" sz="1400" dirty="0" smtClean="0"/>
              <a:t>Lambeth and Southwark still have rates of genital warts higher than London, but Lewisham is now in line with the London rate. </a:t>
            </a:r>
            <a:endParaRPr lang="en-US" sz="1400" dirty="0"/>
          </a:p>
          <a:p>
            <a:pPr defTabSz="914400">
              <a:spcBef>
                <a:spcPts val="0"/>
              </a:spcBef>
              <a:buFont typeface="Wingdings" charset="2"/>
              <a:buChar char="§"/>
            </a:pPr>
            <a:r>
              <a:rPr lang="en-US" sz="1400" dirty="0" smtClean="0"/>
              <a:t>Diagnosis rates of genital warts are substantially higher among those aged 20</a:t>
            </a:r>
            <a:r>
              <a:rPr lang="en-US" sz="1400" dirty="0"/>
              <a:t>-24 across all </a:t>
            </a:r>
            <a:r>
              <a:rPr lang="en-US" sz="1400" dirty="0" smtClean="0"/>
              <a:t>boroughs.</a:t>
            </a:r>
          </a:p>
          <a:p>
            <a:pPr defTabSz="914400">
              <a:spcBef>
                <a:spcPts val="0"/>
              </a:spcBef>
              <a:buFont typeface="Wingdings" charset="2"/>
              <a:buChar char="§"/>
            </a:pPr>
            <a:r>
              <a:rPr lang="en-US" sz="1400" dirty="0" smtClean="0"/>
              <a:t>Rates among men are higher than their female counterparts across all age groups except 15-19 years old.</a:t>
            </a:r>
          </a:p>
          <a:p>
            <a:pPr defTabSz="914400">
              <a:spcBef>
                <a:spcPts val="0"/>
              </a:spcBef>
              <a:buFont typeface="Wingdings" charset="2"/>
              <a:buChar char="§"/>
            </a:pPr>
            <a:endParaRPr lang="en-US" sz="1400" dirty="0"/>
          </a:p>
          <a:p>
            <a:pPr defTabSz="914400">
              <a:spcBef>
                <a:spcPts val="0"/>
              </a:spcBef>
              <a:buFont typeface="Wingdings" charset="2"/>
              <a:buChar char="§"/>
            </a:pP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PHE </a:t>
            </a:r>
            <a:r>
              <a:rPr lang="en-GB" sz="1000" dirty="0">
                <a:solidFill>
                  <a:schemeClr val="bg1">
                    <a:lumMod val="50000"/>
                  </a:schemeClr>
                </a:solidFill>
                <a:latin typeface="Arial" charset="0"/>
                <a:ea typeface="Arial" charset="0"/>
                <a:cs typeface="Arial" charset="0"/>
              </a:rPr>
              <a:t>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693919" y="3937857"/>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warts in LSL by sex and age group,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82355" y="4199467"/>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9358" y="1530233"/>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warts in LSL, 2012-17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776454"/>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1682626548"/>
              </p:ext>
            </p:extLst>
          </p:nvPr>
        </p:nvGraphicFramePr>
        <p:xfrm>
          <a:off x="4699358" y="1863306"/>
          <a:ext cx="4298399" cy="2077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2774029260"/>
              </p:ext>
            </p:extLst>
          </p:nvPr>
        </p:nvGraphicFramePr>
        <p:xfrm>
          <a:off x="4644262" y="4245343"/>
          <a:ext cx="4298399" cy="213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397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60" y="247285"/>
            <a:ext cx="8532477" cy="955072"/>
          </a:xfrm>
        </p:spPr>
        <p:txBody>
          <a:bodyPr>
            <a:noAutofit/>
          </a:bodyPr>
          <a:lstStyle/>
          <a:p>
            <a:r>
              <a:rPr lang="en-US" sz="2400" dirty="0" smtClean="0">
                <a:solidFill>
                  <a:schemeClr val="accent2"/>
                </a:solidFill>
              </a:rPr>
              <a:t>Sexual health is an important public health issue that impacts on broader wellbeing and local health budgets.  </a:t>
            </a:r>
            <a:endParaRPr lang="en-US" sz="2400" dirty="0">
              <a:solidFill>
                <a:schemeClr val="accent2"/>
              </a:solidFill>
            </a:endParaRPr>
          </a:p>
        </p:txBody>
      </p:sp>
      <p:sp>
        <p:nvSpPr>
          <p:cNvPr id="4" name="TextBox 3"/>
          <p:cNvSpPr txBox="1"/>
          <p:nvPr/>
        </p:nvSpPr>
        <p:spPr>
          <a:xfrm>
            <a:off x="255942" y="1202357"/>
            <a:ext cx="4403834" cy="369332"/>
          </a:xfrm>
          <a:prstGeom prst="rect">
            <a:avLst/>
          </a:prstGeom>
          <a:noFill/>
        </p:spPr>
        <p:txBody>
          <a:bodyPr wrap="square" rtlCol="0">
            <a:spAutoFit/>
          </a:bodyPr>
          <a:lstStyle/>
          <a:p>
            <a:r>
              <a:rPr lang="en-US" b="1" dirty="0" smtClean="0">
                <a:solidFill>
                  <a:schemeClr val="tx1">
                    <a:lumMod val="50000"/>
                    <a:lumOff val="50000"/>
                  </a:schemeClr>
                </a:solidFill>
                <a:latin typeface="Arial" charset="0"/>
                <a:ea typeface="Arial" charset="0"/>
                <a:cs typeface="Arial" charset="0"/>
              </a:rPr>
              <a:t>BACKGROUND</a:t>
            </a:r>
            <a:endParaRPr lang="en-US" b="1" dirty="0">
              <a:solidFill>
                <a:schemeClr val="tx1">
                  <a:lumMod val="50000"/>
                  <a:lumOff val="50000"/>
                </a:schemeClr>
              </a:solidFill>
              <a:latin typeface="Arial" charset="0"/>
              <a:ea typeface="Arial" charset="0"/>
              <a:cs typeface="Arial" charset="0"/>
            </a:endParaRPr>
          </a:p>
        </p:txBody>
      </p:sp>
      <p:sp>
        <p:nvSpPr>
          <p:cNvPr id="5" name="Content Placeholder 4"/>
          <p:cNvSpPr>
            <a:spLocks noGrp="1"/>
          </p:cNvSpPr>
          <p:nvPr>
            <p:ph idx="1"/>
          </p:nvPr>
        </p:nvSpPr>
        <p:spPr>
          <a:xfrm>
            <a:off x="257175" y="1590675"/>
            <a:ext cx="8229600" cy="4364038"/>
          </a:xfrm>
        </p:spPr>
        <p:txBody>
          <a:bodyPr>
            <a:normAutofit/>
          </a:bodyPr>
          <a:lstStyle/>
          <a:p>
            <a:pPr marL="0" indent="0" algn="just" defTabSz="914400">
              <a:spcBef>
                <a:spcPts val="0"/>
              </a:spcBef>
              <a:buNone/>
            </a:pPr>
            <a:r>
              <a:rPr lang="en-GB" sz="1400" b="1" dirty="0"/>
              <a:t>Poor sexual and reproductive health and ongoing transmission rates of HIV have major impacts on population mortality, morbidity and wider wellbeing, and result in significant costs for health service and local authority budgets.</a:t>
            </a:r>
          </a:p>
          <a:p>
            <a:pPr defTabSz="914400">
              <a:spcBef>
                <a:spcPts val="0"/>
              </a:spcBef>
              <a:buFont typeface="Wingdings" panose="05000000000000000000" pitchFamily="2" charset="2"/>
              <a:buChar char="§"/>
            </a:pPr>
            <a:r>
              <a:rPr lang="en-GB" sz="1400" dirty="0" smtClean="0"/>
              <a:t>Sexual </a:t>
            </a:r>
            <a:r>
              <a:rPr lang="en-GB" sz="1400" dirty="0"/>
              <a:t>relationships, although an intensely private matter, are a major component of the wellbeing of the whole adult population and of wider </a:t>
            </a:r>
            <a:r>
              <a:rPr lang="en-GB" sz="1400" dirty="0" smtClean="0"/>
              <a:t>society. </a:t>
            </a:r>
          </a:p>
          <a:p>
            <a:pPr defTabSz="914400">
              <a:spcBef>
                <a:spcPts val="0"/>
              </a:spcBef>
              <a:buFont typeface="Wingdings" panose="05000000000000000000" pitchFamily="2" charset="2"/>
              <a:buChar char="§"/>
            </a:pPr>
            <a:r>
              <a:rPr lang="en-GB" sz="1400" dirty="0" smtClean="0"/>
              <a:t>If </a:t>
            </a:r>
            <a:r>
              <a:rPr lang="en-GB" sz="1400" dirty="0"/>
              <a:t>not successfully treated, STIs can lead to a number of </a:t>
            </a:r>
            <a:r>
              <a:rPr lang="en-GB" sz="1400" dirty="0" smtClean="0"/>
              <a:t>conditions such </a:t>
            </a:r>
            <a:r>
              <a:rPr lang="en-GB" sz="1400" dirty="0"/>
              <a:t>as pelvic inflammatory disease, ectopic pregnancy, infertility and cervical cancer. Some STIs, most notably gonorrhoea, have demonstrated increasing levels of resistance to antibiotic treatment. </a:t>
            </a:r>
          </a:p>
          <a:p>
            <a:pPr defTabSz="914400">
              <a:spcBef>
                <a:spcPts val="0"/>
              </a:spcBef>
              <a:buFont typeface="Wingdings" panose="05000000000000000000" pitchFamily="2" charset="2"/>
              <a:buChar char="§"/>
            </a:pPr>
            <a:endParaRPr lang="en-GB" sz="1400" b="1" dirty="0" smtClean="0"/>
          </a:p>
          <a:p>
            <a:pPr marL="0" indent="0" defTabSz="914400">
              <a:spcBef>
                <a:spcPts val="0"/>
              </a:spcBef>
              <a:buNone/>
            </a:pPr>
            <a:r>
              <a:rPr lang="en-GB" sz="1400" b="1" dirty="0" smtClean="0"/>
              <a:t>Certain population groups are at particular risk of sexually transmitted infections (STIs).</a:t>
            </a:r>
          </a:p>
          <a:p>
            <a:pPr defTabSz="914400">
              <a:spcBef>
                <a:spcPts val="0"/>
              </a:spcBef>
              <a:buFont typeface="Wingdings" panose="05000000000000000000" pitchFamily="2" charset="2"/>
              <a:buChar char="§"/>
            </a:pPr>
            <a:r>
              <a:rPr lang="en-GB" sz="1400" dirty="0"/>
              <a:t>Younger people, people from </a:t>
            </a:r>
            <a:r>
              <a:rPr lang="en-GB" sz="1400" dirty="0" smtClean="0"/>
              <a:t>Black </a:t>
            </a:r>
            <a:r>
              <a:rPr lang="en-GB" sz="1400" dirty="0"/>
              <a:t>ethnic groups and men who have sex with men (MSM) are at increased risk of sexual ill health.</a:t>
            </a:r>
            <a:endParaRPr lang="en-GB" sz="1400" dirty="0" smtClean="0"/>
          </a:p>
          <a:p>
            <a:pPr defTabSz="914400">
              <a:spcBef>
                <a:spcPts val="0"/>
              </a:spcBef>
              <a:buFont typeface="Wingdings" panose="05000000000000000000" pitchFamily="2" charset="2"/>
              <a:buChar char="§"/>
            </a:pPr>
            <a:r>
              <a:rPr lang="en-GB" sz="1400" dirty="0" smtClean="0"/>
              <a:t>Sexual </a:t>
            </a:r>
            <a:r>
              <a:rPr lang="en-GB" sz="1400" dirty="0"/>
              <a:t>health needs vary according to factors such as age, gender, sexuality and ethnicity. However, there are certain needs common to everyone, including high quality information and education enabling people to make informed responsible decisions, and access to high quality services, treatment and interventions. </a:t>
            </a:r>
          </a:p>
          <a:p>
            <a:pPr defTabSz="914400">
              <a:spcBef>
                <a:spcPts val="0"/>
              </a:spcBef>
              <a:buFont typeface="Wingdings" panose="05000000000000000000" pitchFamily="2" charset="2"/>
              <a:buChar char="§"/>
            </a:pPr>
            <a:r>
              <a:rPr lang="en-GB" sz="1400" dirty="0" smtClean="0"/>
              <a:t>Sexual </a:t>
            </a:r>
            <a:r>
              <a:rPr lang="en-GB" sz="1400" dirty="0"/>
              <a:t>and reproductive ill health is concentrated in many vulnerable and marginalised communities, and improving sexual and reproductive health and HIV outcomes will address these major health </a:t>
            </a:r>
            <a:r>
              <a:rPr lang="en-GB" sz="1400" dirty="0" smtClean="0"/>
              <a:t>inequalities. </a:t>
            </a:r>
            <a:endParaRPr lang="en-US" sz="1400" b="1" dirty="0" smtClean="0"/>
          </a:p>
          <a:p>
            <a:pPr marL="0" indent="0" defTabSz="914400">
              <a:spcBef>
                <a:spcPts val="0"/>
              </a:spcBef>
              <a:buNone/>
            </a:pPr>
            <a:endParaRPr lang="en-US" sz="1400" dirty="0" smtClean="0"/>
          </a:p>
          <a:p>
            <a:pPr marL="0" indent="0" defTabSz="914400">
              <a:spcBef>
                <a:spcPts val="0"/>
              </a:spcBef>
              <a:buNone/>
            </a:pPr>
            <a:endParaRPr lang="en-GB" sz="1400" dirty="0"/>
          </a:p>
        </p:txBody>
      </p:sp>
      <p:sp>
        <p:nvSpPr>
          <p:cNvPr id="6" name="TextBox 5"/>
          <p:cNvSpPr txBox="1"/>
          <p:nvPr/>
        </p:nvSpPr>
        <p:spPr>
          <a:xfrm>
            <a:off x="257175" y="6361826"/>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Health promotion for sexual </a:t>
            </a:r>
            <a:r>
              <a:rPr lang="en-GB" sz="1000" dirty="0" smtClean="0">
                <a:solidFill>
                  <a:schemeClr val="bg1">
                    <a:lumMod val="50000"/>
                  </a:schemeClr>
                </a:solidFill>
                <a:latin typeface="Arial" charset="0"/>
                <a:ea typeface="Arial" charset="0"/>
                <a:cs typeface="Arial" charset="0"/>
              </a:rPr>
              <a:t>and reproductive </a:t>
            </a:r>
            <a:r>
              <a:rPr lang="en-GB" sz="1000" dirty="0">
                <a:solidFill>
                  <a:schemeClr val="bg1">
                    <a:lumMod val="50000"/>
                  </a:schemeClr>
                </a:solidFill>
                <a:latin typeface="Arial" charset="0"/>
                <a:ea typeface="Arial" charset="0"/>
                <a:cs typeface="Arial" charset="0"/>
              </a:rPr>
              <a:t>health and </a:t>
            </a:r>
            <a:r>
              <a:rPr lang="en-GB" sz="1000" dirty="0" smtClean="0">
                <a:solidFill>
                  <a:schemeClr val="bg1">
                    <a:lumMod val="50000"/>
                  </a:schemeClr>
                </a:solidFill>
                <a:latin typeface="Arial" charset="0"/>
                <a:ea typeface="Arial" charset="0"/>
                <a:cs typeface="Arial" charset="0"/>
              </a:rPr>
              <a:t>HIV Strategic </a:t>
            </a:r>
            <a:r>
              <a:rPr lang="en-GB" sz="1000" dirty="0">
                <a:solidFill>
                  <a:schemeClr val="bg1">
                    <a:lumMod val="50000"/>
                  </a:schemeClr>
                </a:solidFill>
                <a:latin typeface="Arial" charset="0"/>
                <a:ea typeface="Arial" charset="0"/>
                <a:cs typeface="Arial" charset="0"/>
              </a:rPr>
              <a:t>action plan, 2016 to 2019 </a:t>
            </a:r>
            <a:endParaRPr lang="en-US" sz="1000" dirty="0" smtClean="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443175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Genital warts vary by ethnicity, with particularly high rates amongst Other ethnic groups in Lewisham.</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GENITAL WARTS - ETHNICITY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a:bodyPr>
          <a:lstStyle/>
          <a:p>
            <a:pPr marL="0" indent="0" defTabSz="914400">
              <a:spcBef>
                <a:spcPts val="0"/>
              </a:spcBef>
              <a:buNone/>
            </a:pPr>
            <a:r>
              <a:rPr lang="en-US" sz="1400" b="1" dirty="0" smtClean="0"/>
              <a:t>Genital warts rates vary between different ethnic groups and across the three boroughs.</a:t>
            </a:r>
            <a:endParaRPr lang="en-US" sz="1400" b="1" dirty="0"/>
          </a:p>
          <a:p>
            <a:pPr defTabSz="914400">
              <a:spcBef>
                <a:spcPts val="0"/>
              </a:spcBef>
              <a:buFont typeface="Wingdings" charset="2"/>
              <a:buChar char="§"/>
            </a:pPr>
            <a:r>
              <a:rPr lang="en-US" sz="1400" dirty="0" smtClean="0"/>
              <a:t>Rates of genital warts are notably highest amongst people from Other ethnic groups in Lambeth and mixed ethnic groups in Lewisham.</a:t>
            </a:r>
          </a:p>
          <a:p>
            <a:pPr defTabSz="914400">
              <a:spcBef>
                <a:spcPts val="0"/>
              </a:spcBef>
              <a:buFont typeface="Wingdings" charset="2"/>
              <a:buChar char="§"/>
            </a:pPr>
            <a:r>
              <a:rPr lang="en-US" sz="1400" dirty="0" smtClean="0"/>
              <a:t>Across all boroughs, rates of genital warts are lowest in Asian ethnic groups. </a:t>
            </a:r>
          </a:p>
          <a:p>
            <a:pPr defTabSz="914400">
              <a:spcBef>
                <a:spcPts val="0"/>
              </a:spcBef>
              <a:buFont typeface="Wingdings" charset="2"/>
              <a:buChar char="§"/>
            </a:pPr>
            <a:endParaRPr lang="en-US" sz="1400" dirty="0"/>
          </a:p>
          <a:p>
            <a:pPr defTabSz="914400">
              <a:spcBef>
                <a:spcPts val="0"/>
              </a:spcBef>
              <a:buFont typeface="Wingdings" charset="2"/>
              <a:buChar char="§"/>
            </a:pPr>
            <a:endParaRPr lang="en-US" sz="1400" dirty="0"/>
          </a:p>
          <a:p>
            <a:pPr marL="0" indent="0" defTabSz="914400">
              <a:spcBef>
                <a:spcPts val="0"/>
              </a:spcBef>
              <a:buNone/>
            </a:pPr>
            <a:r>
              <a:rPr lang="en-GB" sz="1400" b="1" dirty="0" smtClean="0"/>
              <a:t>Rates of genital warts vary by sex across ethnicity but are mainly higher among men</a:t>
            </a:r>
          </a:p>
          <a:p>
            <a:pPr defTabSz="914400">
              <a:spcBef>
                <a:spcPts val="0"/>
              </a:spcBef>
              <a:buFont typeface="Wingdings" charset="2"/>
              <a:buChar char="§"/>
            </a:pPr>
            <a:r>
              <a:rPr lang="en-GB" sz="1400" dirty="0" smtClean="0"/>
              <a:t>In LSL as a whole, rates of genital warts are higher among men than women across all ethnic groups with the exception of Other ethnic groups</a:t>
            </a:r>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PHE </a:t>
            </a:r>
            <a:r>
              <a:rPr lang="en-GB" sz="1000" dirty="0">
                <a:solidFill>
                  <a:schemeClr val="bg1">
                    <a:lumMod val="50000"/>
                  </a:schemeClr>
                </a:solidFill>
                <a:latin typeface="Arial" charset="0"/>
                <a:ea typeface="Arial" charset="0"/>
                <a:cs typeface="Arial" charset="0"/>
              </a:rPr>
              <a:t>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699358" y="4002151"/>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warts in LSL by sex and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82355" y="4232060"/>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9358" y="1472400"/>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warts in LSL by ethnicity, 2017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718621"/>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3566895814"/>
              </p:ext>
            </p:extLst>
          </p:nvPr>
        </p:nvGraphicFramePr>
        <p:xfrm>
          <a:off x="4699358" y="1829903"/>
          <a:ext cx="3970538" cy="20612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3660917712"/>
              </p:ext>
            </p:extLst>
          </p:nvPr>
        </p:nvGraphicFramePr>
        <p:xfrm>
          <a:off x="4628429" y="4342774"/>
          <a:ext cx="4298400" cy="213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8914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Genital warts are mostly diagnosed in people who identify as heterosexual and slightly more in men.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GENITAL WARTS - SEXUALITY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a:bodyPr>
          <a:lstStyle/>
          <a:p>
            <a:pPr marL="0" indent="0" defTabSz="914400">
              <a:lnSpc>
                <a:spcPct val="90000"/>
              </a:lnSpc>
              <a:spcBef>
                <a:spcPts val="0"/>
              </a:spcBef>
              <a:buNone/>
            </a:pPr>
            <a:r>
              <a:rPr lang="en-GB" sz="1400" b="1" dirty="0" smtClean="0"/>
              <a:t>The majority of cases of genital warts are diagnosed in people who identified as heterosexual.</a:t>
            </a:r>
            <a:endParaRPr lang="en-US" sz="1400" dirty="0" smtClean="0"/>
          </a:p>
          <a:p>
            <a:pPr defTabSz="914400">
              <a:lnSpc>
                <a:spcPct val="90000"/>
              </a:lnSpc>
              <a:spcBef>
                <a:spcPts val="0"/>
              </a:spcBef>
              <a:buFont typeface="Wingdings" charset="2"/>
              <a:buChar char="§"/>
            </a:pPr>
            <a:r>
              <a:rPr lang="en-US" sz="1400" dirty="0" smtClean="0"/>
              <a:t>Of just under 2,000 cases diagnosed in LSL in 2017, 58% were in men. </a:t>
            </a:r>
          </a:p>
          <a:p>
            <a:pPr defTabSz="914400">
              <a:lnSpc>
                <a:spcPct val="90000"/>
              </a:lnSpc>
              <a:spcBef>
                <a:spcPts val="0"/>
              </a:spcBef>
              <a:buFont typeface="Wingdings" charset="2"/>
              <a:buChar char="§"/>
            </a:pPr>
            <a:r>
              <a:rPr lang="en-US" sz="1400" dirty="0" smtClean="0"/>
              <a:t>For both men (74%) and women (94%), the majority of genital warts cases are diagnosed in people who identify as heterosexual and this split was similar across all boroughs.</a:t>
            </a:r>
          </a:p>
          <a:p>
            <a:pPr defTabSz="914400">
              <a:lnSpc>
                <a:spcPct val="90000"/>
              </a:lnSpc>
              <a:spcBef>
                <a:spcPts val="0"/>
              </a:spcBef>
              <a:buFont typeface="Wingdings" charset="2"/>
              <a:buChar char="§"/>
            </a:pPr>
            <a:r>
              <a:rPr lang="en-US" sz="1400" dirty="0"/>
              <a:t>J</a:t>
            </a:r>
            <a:r>
              <a:rPr lang="en-US" sz="1400" dirty="0" smtClean="0"/>
              <a:t>ust under one in five men diagnosed with genital warts identified as gay.</a:t>
            </a:r>
          </a:p>
          <a:p>
            <a:pPr defTabSz="914400">
              <a:lnSpc>
                <a:spcPct val="90000"/>
              </a:lnSpc>
              <a:spcBef>
                <a:spcPts val="0"/>
              </a:spcBef>
              <a:buFont typeface="Wingdings" charset="2"/>
              <a:buChar char="§"/>
            </a:pPr>
            <a:r>
              <a:rPr lang="en-US" sz="1400" dirty="0" smtClean="0"/>
              <a:t>The majority of the cases diagnosed in men who identified as being gay were in men from White ethnic groups.</a:t>
            </a:r>
          </a:p>
          <a:p>
            <a:pPr defTabSz="914400">
              <a:lnSpc>
                <a:spcPct val="90000"/>
              </a:lnSpc>
              <a:spcBef>
                <a:spcPts val="0"/>
              </a:spcBef>
              <a:buFont typeface="Wingdings" charset="2"/>
              <a:buChar char="§"/>
            </a:pPr>
            <a:r>
              <a:rPr lang="en-GB" sz="1400" dirty="0"/>
              <a:t>Due to small numbers of women identifying as categories other than heterosexual, only the male ethnic breakdown is provided.</a:t>
            </a:r>
          </a:p>
          <a:p>
            <a:pPr defTabSz="914400">
              <a:spcBef>
                <a:spcPts val="0"/>
              </a:spcBef>
              <a:buFont typeface="Wingdings" charset="2"/>
              <a:buChar char="§"/>
            </a:pPr>
            <a:endParaRPr lang="en-US" sz="1400" dirty="0"/>
          </a:p>
          <a:p>
            <a:pPr defTabSz="914400">
              <a:spcBef>
                <a:spcPts val="0"/>
              </a:spcBef>
              <a:buFont typeface="Wingdings" charset="2"/>
              <a:buChar char="§"/>
            </a:pP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PHE </a:t>
            </a:r>
            <a:r>
              <a:rPr lang="en-GB" sz="1000" dirty="0">
                <a:solidFill>
                  <a:schemeClr val="bg1">
                    <a:lumMod val="50000"/>
                  </a:schemeClr>
                </a:solidFill>
                <a:latin typeface="Arial" charset="0"/>
                <a:ea typeface="Arial" charset="0"/>
                <a:cs typeface="Arial" charset="0"/>
              </a:rPr>
              <a:t>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699358" y="3855837"/>
            <a:ext cx="4401171"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all genital warts diagnoses in men in LSL by ethnicity </a:t>
            </a:r>
          </a:p>
          <a:p>
            <a:r>
              <a:rPr lang="en-GB" sz="1000" b="1" dirty="0" smtClean="0">
                <a:solidFill>
                  <a:srgbClr val="767676"/>
                </a:solidFill>
                <a:latin typeface="Arial" panose="020B0604020202020204" pitchFamily="34" charset="0"/>
                <a:cs typeface="Arial" panose="020B0604020202020204" pitchFamily="34" charset="0"/>
              </a:rPr>
              <a:t>and sexuality,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82355" y="4232060"/>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88432" y="1514448"/>
            <a:ext cx="4401171" cy="400110"/>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Proportion of all diagnosed </a:t>
            </a:r>
            <a:r>
              <a:rPr lang="en-GB" sz="1000" b="1" dirty="0" smtClean="0">
                <a:solidFill>
                  <a:srgbClr val="767676"/>
                </a:solidFill>
                <a:latin typeface="Arial" panose="020B0604020202020204" pitchFamily="34" charset="0"/>
                <a:cs typeface="Arial" panose="020B0604020202020204" pitchFamily="34" charset="0"/>
              </a:rPr>
              <a:t>genital warts cases </a:t>
            </a:r>
            <a:r>
              <a:rPr lang="en-GB" sz="1000" b="1" dirty="0">
                <a:solidFill>
                  <a:srgbClr val="767676"/>
                </a:solidFill>
                <a:latin typeface="Arial" panose="020B0604020202020204" pitchFamily="34" charset="0"/>
                <a:cs typeface="Arial" panose="020B0604020202020204" pitchFamily="34" charset="0"/>
              </a:rPr>
              <a:t>by sex and sexual orientation in LSL, </a:t>
            </a:r>
            <a:r>
              <a:rPr lang="en-GB" sz="1000" b="1" dirty="0" smtClean="0">
                <a:solidFill>
                  <a:srgbClr val="767676"/>
                </a:solidFill>
                <a:latin typeface="Arial" panose="020B0604020202020204" pitchFamily="34" charset="0"/>
                <a:cs typeface="Arial" panose="020B0604020202020204" pitchFamily="34" charset="0"/>
              </a:rPr>
              <a:t>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873033"/>
            <a:ext cx="3990549"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3919993" y="1773473"/>
            <a:ext cx="5701085" cy="2368679"/>
            <a:chOff x="160432" y="0"/>
            <a:chExt cx="5818081" cy="2438048"/>
          </a:xfrm>
        </p:grpSpPr>
        <p:graphicFrame>
          <p:nvGraphicFramePr>
            <p:cNvPr id="18" name="Chart 17"/>
            <p:cNvGraphicFramePr/>
            <p:nvPr>
              <p:extLst>
                <p:ext uri="{D42A27DB-BD31-4B8C-83A1-F6EECF244321}">
                  <p14:modId xmlns:p14="http://schemas.microsoft.com/office/powerpoint/2010/main" val="1533395563"/>
                </p:ext>
              </p:extLst>
            </p:nvPr>
          </p:nvGraphicFramePr>
          <p:xfrm>
            <a:off x="160432" y="0"/>
            <a:ext cx="4268693" cy="2438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val="26454045"/>
                </p:ext>
              </p:extLst>
            </p:nvPr>
          </p:nvGraphicFramePr>
          <p:xfrm>
            <a:off x="1904999" y="28575"/>
            <a:ext cx="4073514" cy="240947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4" name="Chart 13"/>
          <p:cNvGraphicFramePr>
            <a:graphicFrameLocks/>
          </p:cNvGraphicFramePr>
          <p:nvPr>
            <p:extLst>
              <p:ext uri="{D42A27DB-BD31-4B8C-83A1-F6EECF244321}">
                <p14:modId xmlns:p14="http://schemas.microsoft.com/office/powerpoint/2010/main" val="4078285165"/>
              </p:ext>
            </p:extLst>
          </p:nvPr>
        </p:nvGraphicFramePr>
        <p:xfrm>
          <a:off x="4699358" y="4274895"/>
          <a:ext cx="4298400" cy="213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0683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Rates of genital herpes are highest among women and people aged 20 to 24 years.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GENITAL HERPES - OVERVIEW</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a:bodyPr>
          <a:lstStyle/>
          <a:p>
            <a:pPr marL="0" indent="0" defTabSz="914400">
              <a:spcBef>
                <a:spcPts val="0"/>
              </a:spcBef>
              <a:buNone/>
            </a:pPr>
            <a:r>
              <a:rPr lang="en-GB" sz="1400" b="1" dirty="0" smtClean="0"/>
              <a:t>Genital </a:t>
            </a:r>
            <a:r>
              <a:rPr lang="en-GB" sz="1400" b="1" dirty="0"/>
              <a:t>herpes is the most common ulcerative sexually transmitted </a:t>
            </a:r>
            <a:r>
              <a:rPr lang="en-GB" sz="1400" b="1" dirty="0" smtClean="0"/>
              <a:t>infection.</a:t>
            </a:r>
            <a:endParaRPr lang="en-US" sz="1400" b="1" dirty="0"/>
          </a:p>
          <a:p>
            <a:pPr defTabSz="914400">
              <a:spcBef>
                <a:spcPts val="0"/>
              </a:spcBef>
              <a:buFont typeface="Wingdings" charset="2"/>
              <a:buChar char="§"/>
            </a:pPr>
            <a:r>
              <a:rPr lang="en-GB" sz="1400" dirty="0" smtClean="0"/>
              <a:t>Passed </a:t>
            </a:r>
            <a:r>
              <a:rPr lang="en-GB" sz="1400" dirty="0"/>
              <a:t>on through vaginal, anal and oral </a:t>
            </a:r>
            <a:r>
              <a:rPr lang="en-GB" sz="1400" dirty="0" smtClean="0"/>
              <a:t>sex, blisters can take months or years to appear. </a:t>
            </a:r>
            <a:endParaRPr lang="en-US" sz="1400" dirty="0" smtClean="0"/>
          </a:p>
          <a:p>
            <a:pPr marL="0" indent="0" defTabSz="914400">
              <a:spcBef>
                <a:spcPts val="0"/>
              </a:spcBef>
              <a:buNone/>
            </a:pPr>
            <a:endParaRPr lang="en-US" sz="1400" dirty="0" smtClean="0"/>
          </a:p>
          <a:p>
            <a:pPr marL="0" indent="0" defTabSz="914400">
              <a:spcBef>
                <a:spcPts val="0"/>
              </a:spcBef>
              <a:buNone/>
            </a:pPr>
            <a:r>
              <a:rPr lang="en-US" sz="1400" b="1" dirty="0" smtClean="0"/>
              <a:t>With just under 1,200 new cases diagnosed in LSL in 2017, genital herpes is the fourth most common STI.</a:t>
            </a:r>
          </a:p>
          <a:p>
            <a:pPr defTabSz="914400">
              <a:spcBef>
                <a:spcPts val="0"/>
              </a:spcBef>
              <a:buFont typeface="Wingdings" charset="2"/>
              <a:buChar char="§"/>
            </a:pPr>
            <a:r>
              <a:rPr lang="en-US" sz="1400" dirty="0" smtClean="0"/>
              <a:t>Rates of genital herpes have been broadly stable since 2012, both locally and nationally.</a:t>
            </a:r>
            <a:endParaRPr lang="en-US" sz="1400" dirty="0"/>
          </a:p>
          <a:p>
            <a:pPr defTabSz="914400">
              <a:spcBef>
                <a:spcPts val="0"/>
              </a:spcBef>
              <a:buFont typeface="Wingdings" charset="2"/>
              <a:buChar char="§"/>
            </a:pPr>
            <a:r>
              <a:rPr lang="en-US" sz="1400" dirty="0" smtClean="0"/>
              <a:t>Genital herpes is the only one of the five most common STIs where more women are diagnosed than men. </a:t>
            </a:r>
          </a:p>
          <a:p>
            <a:pPr defTabSz="914400">
              <a:spcBef>
                <a:spcPts val="0"/>
              </a:spcBef>
              <a:buFont typeface="Wingdings" charset="2"/>
              <a:buChar char="§"/>
            </a:pPr>
            <a:r>
              <a:rPr lang="en-US" sz="1400" dirty="0" smtClean="0"/>
              <a:t>Rates of genital herpes are considerably higher among those aged 20-24 across LSL , with this pattern seen across all three boroughs.</a:t>
            </a:r>
          </a:p>
          <a:p>
            <a:pPr defTabSz="914400">
              <a:spcBef>
                <a:spcPts val="0"/>
              </a:spcBef>
              <a:buFont typeface="Wingdings" charset="2"/>
              <a:buChar char="§"/>
            </a:pPr>
            <a:r>
              <a:rPr lang="en-US" sz="1400" dirty="0" smtClean="0"/>
              <a:t>Differences in the diagnosis rate of genital herpes are particularly pronounced in the 15-24 year old age groups and narrow after that.</a:t>
            </a:r>
          </a:p>
          <a:p>
            <a:pPr defTabSz="914400">
              <a:spcBef>
                <a:spcPts val="0"/>
              </a:spcBef>
              <a:buFont typeface="Wingdings" charset="2"/>
              <a:buChar char="§"/>
            </a:pPr>
            <a:endParaRPr lang="en-US"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693919" y="3957907"/>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herpes in LSL by sex and age group,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82355" y="4199467"/>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9358" y="1525680"/>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herpes in LSL, 2012-17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4" y="1771901"/>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1783120025"/>
              </p:ext>
            </p:extLst>
          </p:nvPr>
        </p:nvGraphicFramePr>
        <p:xfrm>
          <a:off x="4693919" y="1771901"/>
          <a:ext cx="4298400" cy="2218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3558654652"/>
              </p:ext>
            </p:extLst>
          </p:nvPr>
        </p:nvGraphicFramePr>
        <p:xfrm>
          <a:off x="4745304" y="4172802"/>
          <a:ext cx="4298400" cy="213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7919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Rates of genital herpes vary by ethnic group and are higher amongst women than men in almost all groups.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GENITAL HERPES – ETHNICITY </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a:bodyPr>
          <a:lstStyle/>
          <a:p>
            <a:pPr marL="0" indent="0" defTabSz="914400">
              <a:spcBef>
                <a:spcPts val="0"/>
              </a:spcBef>
              <a:buNone/>
            </a:pPr>
            <a:r>
              <a:rPr lang="en-US" sz="1400" b="1" dirty="0" smtClean="0"/>
              <a:t>Rates of herpes are considerably vary by ethnic groups across LSL.  </a:t>
            </a:r>
            <a:endParaRPr lang="en-US" sz="1400" b="1" dirty="0"/>
          </a:p>
          <a:p>
            <a:pPr defTabSz="914400">
              <a:spcBef>
                <a:spcPts val="0"/>
              </a:spcBef>
              <a:buFont typeface="Wingdings" charset="2"/>
              <a:buChar char="§"/>
            </a:pPr>
            <a:r>
              <a:rPr lang="en-US" sz="1400" dirty="0" smtClean="0"/>
              <a:t>In Lewisham, the highest rates of genital warts were seen mixed ethnic groups. However, in Lambeth &amp; Southwark, Other ethnic groups have the highest diagnosis rate of genital warts.</a:t>
            </a:r>
          </a:p>
          <a:p>
            <a:pPr defTabSz="914400">
              <a:spcBef>
                <a:spcPts val="0"/>
              </a:spcBef>
              <a:buFont typeface="Wingdings" charset="2"/>
              <a:buChar char="§"/>
            </a:pPr>
            <a:r>
              <a:rPr lang="en-US" sz="1400" dirty="0" smtClean="0"/>
              <a:t>Diagnosis rates are lowest among those from an Asian background across all three boroughs.</a:t>
            </a:r>
          </a:p>
          <a:p>
            <a:pPr defTabSz="914400">
              <a:spcBef>
                <a:spcPts val="0"/>
              </a:spcBef>
              <a:buFont typeface="Wingdings" charset="2"/>
              <a:buChar char="§"/>
            </a:pPr>
            <a:r>
              <a:rPr lang="en-GB" sz="1400" dirty="0" smtClean="0"/>
              <a:t>Rates </a:t>
            </a:r>
            <a:r>
              <a:rPr lang="en-GB" sz="1400" dirty="0"/>
              <a:t>of genital herpes are higher in women than men across all ethnic groups, with the exception of people from </a:t>
            </a:r>
            <a:r>
              <a:rPr lang="en-GB" sz="1400" dirty="0" smtClean="0"/>
              <a:t>Black </a:t>
            </a:r>
            <a:r>
              <a:rPr lang="en-GB" sz="1400" dirty="0"/>
              <a:t>ethnic groups, where </a:t>
            </a:r>
            <a:r>
              <a:rPr lang="en-GB" sz="1400" dirty="0" smtClean="0"/>
              <a:t>rates are broadly comparable between the sexes.</a:t>
            </a:r>
            <a:endParaRPr lang="en-GB" sz="14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742829" y="3972777"/>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herpes in LSL by sex and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782355" y="4199467"/>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42828" y="1522093"/>
            <a:ext cx="4401171"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Rates of genital herpes in LSL by ethnicity,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771283"/>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824105033"/>
              </p:ext>
            </p:extLst>
          </p:nvPr>
        </p:nvGraphicFramePr>
        <p:xfrm>
          <a:off x="4672648" y="1863305"/>
          <a:ext cx="4298400" cy="20478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3577851802"/>
              </p:ext>
            </p:extLst>
          </p:nvPr>
        </p:nvGraphicFramePr>
        <p:xfrm>
          <a:off x="4644262" y="4218998"/>
          <a:ext cx="4298400" cy="213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7629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Just over half of genital herpes cases in LSL are diagnosed in women who identified as heterosexual.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GENITAL HERPES – SEXUALITY </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508559"/>
          </a:xfrm>
        </p:spPr>
        <p:txBody>
          <a:bodyPr>
            <a:normAutofit/>
          </a:bodyPr>
          <a:lstStyle/>
          <a:p>
            <a:pPr marL="0" indent="0" defTabSz="914400">
              <a:spcBef>
                <a:spcPts val="0"/>
              </a:spcBef>
              <a:buNone/>
            </a:pPr>
            <a:r>
              <a:rPr lang="en-GB" sz="1400" b="1" dirty="0" smtClean="0"/>
              <a:t>Genital </a:t>
            </a:r>
            <a:r>
              <a:rPr lang="en-GB" sz="1400" b="1" dirty="0"/>
              <a:t>herpes </a:t>
            </a:r>
            <a:r>
              <a:rPr lang="en-GB" sz="1400" b="1" dirty="0" smtClean="0"/>
              <a:t>is </a:t>
            </a:r>
            <a:r>
              <a:rPr lang="en-GB" sz="1400" b="1" dirty="0"/>
              <a:t>most </a:t>
            </a:r>
            <a:r>
              <a:rPr lang="en-GB" sz="1400" b="1" dirty="0" smtClean="0"/>
              <a:t>commonly diagnosed in women and people who identified as heterosexual.</a:t>
            </a:r>
            <a:endParaRPr lang="en-US" sz="1400" dirty="0" smtClean="0"/>
          </a:p>
          <a:p>
            <a:pPr defTabSz="914400">
              <a:spcBef>
                <a:spcPts val="0"/>
              </a:spcBef>
              <a:buFont typeface="Wingdings" charset="2"/>
              <a:buChar char="§"/>
            </a:pPr>
            <a:r>
              <a:rPr lang="en-US" sz="1400" dirty="0" smtClean="0"/>
              <a:t>Of the 1,200 cases of genital herpes diagnosed in LSL during 2017, 57% were among women. </a:t>
            </a:r>
          </a:p>
          <a:p>
            <a:pPr defTabSz="914400">
              <a:spcBef>
                <a:spcPts val="0"/>
              </a:spcBef>
              <a:buFont typeface="Wingdings" charset="2"/>
              <a:buChar char="§"/>
            </a:pPr>
            <a:r>
              <a:rPr lang="en-US" sz="1400" dirty="0" smtClean="0"/>
              <a:t>The majority of genital herpes cases are diagnosed in people who identify as heterosexual in both men (66%) and women (95%) – accounting for 83% of all diagnoses.</a:t>
            </a:r>
          </a:p>
          <a:p>
            <a:pPr defTabSz="914400">
              <a:spcBef>
                <a:spcPts val="0"/>
              </a:spcBef>
              <a:buFont typeface="Wingdings" charset="2"/>
              <a:buChar char="§"/>
            </a:pPr>
            <a:r>
              <a:rPr lang="en-US" sz="1400" dirty="0" smtClean="0"/>
              <a:t>In addition, one-third of men diagnosed with genital herpes identified as being gay </a:t>
            </a:r>
            <a:r>
              <a:rPr lang="en-US" sz="1400" dirty="0"/>
              <a:t>and </a:t>
            </a:r>
            <a:r>
              <a:rPr lang="en-US" sz="1400" dirty="0" smtClean="0"/>
              <a:t>this varied by borough: </a:t>
            </a:r>
            <a:r>
              <a:rPr lang="en-US" sz="1400" dirty="0"/>
              <a:t>Lambeth </a:t>
            </a:r>
            <a:r>
              <a:rPr lang="en-US" sz="1400" dirty="0" smtClean="0"/>
              <a:t>(36%), </a:t>
            </a:r>
            <a:r>
              <a:rPr lang="en-US" sz="1400" dirty="0"/>
              <a:t>Southwark </a:t>
            </a:r>
            <a:r>
              <a:rPr lang="en-US" sz="1400" dirty="0" smtClean="0"/>
              <a:t>(31%) </a:t>
            </a:r>
            <a:r>
              <a:rPr lang="en-US" sz="1400" dirty="0"/>
              <a:t>and Lewisham </a:t>
            </a:r>
            <a:r>
              <a:rPr lang="en-US" sz="1400" dirty="0" smtClean="0"/>
              <a:t>(13%). </a:t>
            </a:r>
            <a:endParaRPr lang="en-US" sz="1400" dirty="0"/>
          </a:p>
          <a:p>
            <a:pPr defTabSz="914400">
              <a:spcBef>
                <a:spcPts val="0"/>
              </a:spcBef>
              <a:buFont typeface="Wingdings" charset="2"/>
              <a:buChar char="§"/>
            </a:pPr>
            <a:r>
              <a:rPr lang="en-US" sz="1400" dirty="0" smtClean="0"/>
              <a:t>The majority of men who identified as gay with a diagnosis of genital herpes were from White ethnic backgrounds.</a:t>
            </a:r>
          </a:p>
          <a:p>
            <a:pPr defTabSz="914400">
              <a:spcBef>
                <a:spcPts val="0"/>
              </a:spcBef>
              <a:buFont typeface="Wingdings" charset="2"/>
              <a:buChar char="§"/>
            </a:pPr>
            <a:r>
              <a:rPr lang="en-GB" sz="1400" dirty="0"/>
              <a:t>Due to small numbers of women identifying as categories other than heterosexual, only the male ethnic breakdown is provided.</a:t>
            </a:r>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
        <p:nvSpPr>
          <p:cNvPr id="9" name="TextBox 8"/>
          <p:cNvSpPr txBox="1"/>
          <p:nvPr/>
        </p:nvSpPr>
        <p:spPr>
          <a:xfrm>
            <a:off x="4782355" y="3896139"/>
            <a:ext cx="4401171"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all genital herpes diagnoses in men in LSL, by ethnicity and sexuality,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26573" y="4272632"/>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9358" y="1517469"/>
            <a:ext cx="4401171" cy="400110"/>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Proportion of all diagnosed </a:t>
            </a:r>
            <a:r>
              <a:rPr lang="en-GB" sz="1000" b="1" dirty="0" smtClean="0">
                <a:solidFill>
                  <a:srgbClr val="767676"/>
                </a:solidFill>
                <a:latin typeface="Arial" panose="020B0604020202020204" pitchFamily="34" charset="0"/>
                <a:cs typeface="Arial" panose="020B0604020202020204" pitchFamily="34" charset="0"/>
              </a:rPr>
              <a:t>genital herpes cases </a:t>
            </a:r>
            <a:r>
              <a:rPr lang="en-GB" sz="1000" b="1" dirty="0">
                <a:solidFill>
                  <a:srgbClr val="767676"/>
                </a:solidFill>
                <a:latin typeface="Arial" panose="020B0604020202020204" pitchFamily="34" charset="0"/>
                <a:cs typeface="Arial" panose="020B0604020202020204" pitchFamily="34" charset="0"/>
              </a:rPr>
              <a:t>by sex and sexual orientation in LSL, </a:t>
            </a:r>
            <a:r>
              <a:rPr lang="en-GB" sz="1000" b="1" dirty="0" smtClean="0">
                <a:solidFill>
                  <a:srgbClr val="767676"/>
                </a:solidFill>
                <a:latin typeface="Arial" panose="020B0604020202020204" pitchFamily="34" charset="0"/>
                <a:cs typeface="Arial" panose="020B0604020202020204" pitchFamily="34" charset="0"/>
              </a:rPr>
              <a:t>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82355" y="1874795"/>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4699359" y="1762216"/>
            <a:ext cx="4993282" cy="2368483"/>
            <a:chOff x="-43470" y="-1"/>
            <a:chExt cx="4993282" cy="2368483"/>
          </a:xfrm>
        </p:grpSpPr>
        <p:graphicFrame>
          <p:nvGraphicFramePr>
            <p:cNvPr id="18" name="Chart 17"/>
            <p:cNvGraphicFramePr/>
            <p:nvPr>
              <p:extLst>
                <p:ext uri="{D42A27DB-BD31-4B8C-83A1-F6EECF244321}">
                  <p14:modId xmlns:p14="http://schemas.microsoft.com/office/powerpoint/2010/main" val="3063114383"/>
                </p:ext>
              </p:extLst>
            </p:nvPr>
          </p:nvGraphicFramePr>
          <p:xfrm>
            <a:off x="-43470" y="-1"/>
            <a:ext cx="4282096" cy="2368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val="710890248"/>
                </p:ext>
              </p:extLst>
            </p:nvPr>
          </p:nvGraphicFramePr>
          <p:xfrm>
            <a:off x="828676" y="28576"/>
            <a:ext cx="4121136" cy="2339906"/>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4" name="Chart 13"/>
          <p:cNvGraphicFramePr>
            <a:graphicFrameLocks/>
          </p:cNvGraphicFramePr>
          <p:nvPr>
            <p:extLst>
              <p:ext uri="{D42A27DB-BD31-4B8C-83A1-F6EECF244321}">
                <p14:modId xmlns:p14="http://schemas.microsoft.com/office/powerpoint/2010/main" val="2120322988"/>
              </p:ext>
            </p:extLst>
          </p:nvPr>
        </p:nvGraphicFramePr>
        <p:xfrm>
          <a:off x="4782355" y="4272632"/>
          <a:ext cx="4160306" cy="213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3854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In LSL 22,000 new STIs were diagnosed in 2017, with rates highest among men and those aged 20-24. </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SUMMARY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8268572" cy="4738263"/>
          </a:xfrm>
        </p:spPr>
        <p:txBody>
          <a:bodyPr>
            <a:normAutofit/>
          </a:bodyPr>
          <a:lstStyle/>
          <a:p>
            <a:pPr marL="0" indent="0" defTabSz="914400">
              <a:spcBef>
                <a:spcPts val="0"/>
              </a:spcBef>
              <a:buNone/>
            </a:pPr>
            <a:r>
              <a:rPr lang="en-GB" sz="1400" b="1" dirty="0" smtClean="0"/>
              <a:t>There is a high burden of sexual ill-health across Lambeth, Southwark and Lewisham. </a:t>
            </a:r>
            <a:endParaRPr lang="en-US" sz="1400" dirty="0" smtClean="0"/>
          </a:p>
          <a:p>
            <a:pPr defTabSz="914400">
              <a:spcBef>
                <a:spcPts val="0"/>
              </a:spcBef>
              <a:buFont typeface="Wingdings" charset="2"/>
              <a:buChar char="§"/>
            </a:pPr>
            <a:r>
              <a:rPr lang="en-US" sz="1400" dirty="0"/>
              <a:t>In 2017, just over 22,000 new </a:t>
            </a:r>
            <a:r>
              <a:rPr lang="en-US" sz="1400" dirty="0" smtClean="0"/>
              <a:t>STIs* </a:t>
            </a:r>
            <a:r>
              <a:rPr lang="en-US" sz="1400" dirty="0"/>
              <a:t>were diagnosed across </a:t>
            </a:r>
            <a:r>
              <a:rPr lang="en-US" sz="1400" dirty="0" smtClean="0"/>
              <a:t>the three boroughs.</a:t>
            </a:r>
            <a:endParaRPr lang="en-US" sz="1400" dirty="0"/>
          </a:p>
          <a:p>
            <a:pPr defTabSz="914400">
              <a:spcBef>
                <a:spcPts val="0"/>
              </a:spcBef>
              <a:buFont typeface="Wingdings" charset="2"/>
              <a:buChar char="§"/>
            </a:pPr>
            <a:r>
              <a:rPr lang="en-US" sz="1400" dirty="0" smtClean="0"/>
              <a:t>Lambeth </a:t>
            </a:r>
            <a:r>
              <a:rPr lang="en-US" sz="1400" dirty="0"/>
              <a:t>had the highest rate of new STI diagnoses in the country in 2017, followed by Southwark in third, and Lewisham had 11</a:t>
            </a:r>
            <a:r>
              <a:rPr lang="en-US" sz="1400" baseline="30000" dirty="0"/>
              <a:t>th</a:t>
            </a:r>
            <a:r>
              <a:rPr lang="en-US" sz="1400" dirty="0"/>
              <a:t> highest rate. </a:t>
            </a:r>
            <a:r>
              <a:rPr lang="en-US" sz="1400" dirty="0" smtClean="0"/>
              <a:t>However, there is </a:t>
            </a:r>
            <a:r>
              <a:rPr lang="en-US" sz="1400" dirty="0"/>
              <a:t>a downward trend in new STIs. </a:t>
            </a:r>
          </a:p>
          <a:p>
            <a:pPr defTabSz="914400">
              <a:spcBef>
                <a:spcPts val="0"/>
              </a:spcBef>
              <a:buFont typeface="Wingdings" panose="05000000000000000000" pitchFamily="2" charset="2"/>
              <a:buChar char="§"/>
            </a:pPr>
            <a:r>
              <a:rPr lang="en-US" sz="1400" dirty="0" smtClean="0"/>
              <a:t>The most common STIs are chlamydia, gonorrhoea, genital warts, genital herpes and syphilis. </a:t>
            </a:r>
          </a:p>
          <a:p>
            <a:pPr defTabSz="914400">
              <a:spcBef>
                <a:spcPts val="0"/>
              </a:spcBef>
              <a:buFont typeface="Wingdings" panose="05000000000000000000" pitchFamily="2" charset="2"/>
              <a:buChar char="§"/>
            </a:pPr>
            <a:r>
              <a:rPr lang="en-US" sz="1400" dirty="0" smtClean="0"/>
              <a:t>While most STIs are decreasing, rates of </a:t>
            </a:r>
            <a:r>
              <a:rPr lang="en-US" sz="1400" dirty="0" err="1" smtClean="0"/>
              <a:t>gonorrhoea</a:t>
            </a:r>
            <a:r>
              <a:rPr lang="en-US" sz="1400" dirty="0" smtClean="0"/>
              <a:t> and syphilis are increasing. This is of particular concern to due anti-microbial resistance and the severity of syphilis.</a:t>
            </a:r>
          </a:p>
          <a:p>
            <a:pPr marL="0" indent="0" defTabSz="914400">
              <a:spcBef>
                <a:spcPts val="0"/>
              </a:spcBef>
              <a:buNone/>
            </a:pPr>
            <a:endParaRPr lang="en-US" sz="1400" dirty="0" smtClean="0"/>
          </a:p>
          <a:p>
            <a:pPr marL="0" indent="0" defTabSz="914400">
              <a:spcBef>
                <a:spcPts val="0"/>
              </a:spcBef>
              <a:buNone/>
            </a:pPr>
            <a:r>
              <a:rPr lang="en-US" sz="1400" b="1" dirty="0" smtClean="0"/>
              <a:t>Rates of STIs are highest among men, except in those aged 15-19 years. </a:t>
            </a:r>
          </a:p>
          <a:p>
            <a:pPr defTabSz="914400">
              <a:spcBef>
                <a:spcPts val="0"/>
              </a:spcBef>
              <a:buFont typeface="Wingdings" panose="05000000000000000000" pitchFamily="2" charset="2"/>
              <a:buChar char="§"/>
            </a:pPr>
            <a:r>
              <a:rPr lang="en-US" sz="1400" dirty="0" smtClean="0"/>
              <a:t>Rates of new </a:t>
            </a:r>
            <a:r>
              <a:rPr lang="en-US" sz="1400" dirty="0"/>
              <a:t>STIs are considerably higher in men than </a:t>
            </a:r>
            <a:r>
              <a:rPr lang="en-US" sz="1400" dirty="0" smtClean="0"/>
              <a:t>women – amongst the five most common STIs, genital herpes is the only STI that has higher rates among women. </a:t>
            </a:r>
          </a:p>
          <a:p>
            <a:pPr defTabSz="914400">
              <a:spcBef>
                <a:spcPts val="0"/>
              </a:spcBef>
              <a:buFont typeface="Wingdings" panose="05000000000000000000" pitchFamily="2" charset="2"/>
              <a:buChar char="§"/>
            </a:pPr>
            <a:r>
              <a:rPr lang="en-US" sz="1400" dirty="0" smtClean="0"/>
              <a:t>The exception to the male/female divide is age – women have higher rates of STIs than men at age 15-19. It is unclear what is driving this pattern, but it may be that t</a:t>
            </a:r>
            <a:r>
              <a:rPr lang="en-GB" sz="1400" dirty="0" err="1" smtClean="0"/>
              <a:t>eenagers</a:t>
            </a:r>
            <a:r>
              <a:rPr lang="en-GB" sz="1400" dirty="0" smtClean="0"/>
              <a:t> lack </a:t>
            </a:r>
            <a:r>
              <a:rPr lang="en-GB" sz="1400" dirty="0"/>
              <a:t>the skills and confidence to negotiate safer sex. </a:t>
            </a:r>
            <a:endParaRPr lang="en-US" sz="1400" dirty="0" smtClean="0"/>
          </a:p>
          <a:p>
            <a:pPr marL="0" indent="0" defTabSz="914400">
              <a:spcBef>
                <a:spcPts val="0"/>
              </a:spcBef>
              <a:buNone/>
            </a:pPr>
            <a:endParaRPr lang="en-US" sz="1400" dirty="0"/>
          </a:p>
          <a:p>
            <a:pPr marL="0" indent="0" defTabSz="914400">
              <a:spcBef>
                <a:spcPts val="0"/>
              </a:spcBef>
              <a:buNone/>
            </a:pPr>
            <a:r>
              <a:rPr lang="en-US" sz="1400" b="1" dirty="0" smtClean="0"/>
              <a:t>Rates of STI are highest among those aged 20-24 years with the exception of syphilis.</a:t>
            </a:r>
            <a:endParaRPr lang="en-US" sz="1400" b="1" dirty="0"/>
          </a:p>
          <a:p>
            <a:pPr defTabSz="914400">
              <a:spcBef>
                <a:spcPts val="0"/>
              </a:spcBef>
              <a:buFont typeface="Wingdings" panose="05000000000000000000" pitchFamily="2" charset="2"/>
              <a:buChar char="§"/>
            </a:pPr>
            <a:r>
              <a:rPr lang="en-US" sz="1400" dirty="0" smtClean="0"/>
              <a:t>Rates of STI diagnosis are particularly high in the 20-24 year age group in chlamydia, genital warts and herpes. Gonorrhoea is also high among 20-24 year olds, but rates remain high in those aged 25-44, particularly in Lambeth and Southwark. </a:t>
            </a:r>
          </a:p>
          <a:p>
            <a:pPr defTabSz="914400">
              <a:spcBef>
                <a:spcPts val="0"/>
              </a:spcBef>
              <a:buFont typeface="Wingdings" panose="05000000000000000000" pitchFamily="2" charset="2"/>
              <a:buChar char="§"/>
            </a:pPr>
            <a:r>
              <a:rPr lang="en-US" sz="1400" dirty="0" smtClean="0"/>
              <a:t>Syphilis is distinctly different – the highest rates are seen in those aged 35-44. This may be as a result of people living with latent syphilis for years before diagnosis. </a:t>
            </a:r>
          </a:p>
          <a:p>
            <a:pPr defTabSz="914400">
              <a:spcBef>
                <a:spcPts val="0"/>
              </a:spcBef>
              <a:buFont typeface="Wingdings" panose="05000000000000000000" pitchFamily="2" charset="2"/>
              <a:buChar char="§"/>
            </a:pPr>
            <a:endParaRPr lang="en-US"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707886"/>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a:p>
            <a:r>
              <a:rPr lang="en-US" sz="1000" dirty="0" smtClean="0">
                <a:solidFill>
                  <a:schemeClr val="bg1">
                    <a:lumMod val="50000"/>
                  </a:schemeClr>
                </a:solidFill>
                <a:latin typeface="Arial" charset="0"/>
                <a:ea typeface="Arial" charset="0"/>
                <a:cs typeface="Arial" charset="0"/>
              </a:rPr>
              <a:t>* New </a:t>
            </a:r>
            <a:r>
              <a:rPr lang="en-US" sz="1000" dirty="0">
                <a:solidFill>
                  <a:schemeClr val="bg1">
                    <a:lumMod val="50000"/>
                  </a:schemeClr>
                </a:solidFill>
                <a:latin typeface="Arial" charset="0"/>
                <a:ea typeface="Arial" charset="0"/>
                <a:cs typeface="Arial" charset="0"/>
              </a:rPr>
              <a:t>STIs covers a broad range of STIs beyond five most common STIs e.g. </a:t>
            </a:r>
            <a:r>
              <a:rPr lang="en-US" sz="1000" dirty="0" err="1">
                <a:solidFill>
                  <a:schemeClr val="bg1">
                    <a:lumMod val="50000"/>
                  </a:schemeClr>
                </a:solidFill>
                <a:latin typeface="Arial" charset="0"/>
                <a:ea typeface="Arial" charset="0"/>
                <a:cs typeface="Arial" charset="0"/>
              </a:rPr>
              <a:t>chancroid</a:t>
            </a:r>
            <a:r>
              <a:rPr lang="en-US" sz="1000" dirty="0">
                <a:solidFill>
                  <a:schemeClr val="bg1">
                    <a:lumMod val="50000"/>
                  </a:schemeClr>
                </a:solidFill>
                <a:latin typeface="Arial" charset="0"/>
                <a:ea typeface="Arial" charset="0"/>
                <a:cs typeface="Arial" charset="0"/>
              </a:rPr>
              <a:t>, scabies &amp; </a:t>
            </a:r>
            <a:r>
              <a:rPr lang="en-US" sz="1000" dirty="0" err="1">
                <a:solidFill>
                  <a:schemeClr val="bg1">
                    <a:lumMod val="50000"/>
                  </a:schemeClr>
                </a:solidFill>
                <a:latin typeface="Arial" charset="0"/>
                <a:ea typeface="Arial" charset="0"/>
                <a:cs typeface="Arial" charset="0"/>
              </a:rPr>
              <a:t>shigella</a:t>
            </a:r>
            <a:r>
              <a:rPr lang="en-US" sz="1000" dirty="0">
                <a:solidFill>
                  <a:schemeClr val="bg1">
                    <a:lumMod val="50000"/>
                  </a:schemeClr>
                </a:solidFill>
                <a:latin typeface="Arial" charset="0"/>
                <a:ea typeface="Arial" charset="0"/>
                <a:cs typeface="Arial" charset="0"/>
              </a:rPr>
              <a:t>.</a:t>
            </a:r>
          </a:p>
          <a:p>
            <a:endParaRPr lang="en-US" sz="1000" dirty="0" smtClean="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635550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Chlamydia and herpes are most common in women, gonorrhoea, warts and syphilis in men.</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STI SUMMARY – SEXUALITY </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8268572" cy="2246820"/>
          </a:xfrm>
        </p:spPr>
        <p:txBody>
          <a:bodyPr>
            <a:normAutofit/>
          </a:bodyPr>
          <a:lstStyle/>
          <a:p>
            <a:pPr marL="0" indent="0" defTabSz="914400">
              <a:spcBef>
                <a:spcPts val="0"/>
              </a:spcBef>
              <a:buNone/>
            </a:pPr>
            <a:r>
              <a:rPr lang="en-GB" sz="1400" b="1" dirty="0" smtClean="0"/>
              <a:t>Certain STIs are more common among men and women, depending on their sexuality. </a:t>
            </a:r>
            <a:endParaRPr lang="en-US" sz="1400" dirty="0" smtClean="0"/>
          </a:p>
          <a:p>
            <a:pPr defTabSz="914400">
              <a:spcBef>
                <a:spcPts val="0"/>
              </a:spcBef>
              <a:buFont typeface="Wingdings" panose="05000000000000000000" pitchFamily="2" charset="2"/>
              <a:buChar char="§"/>
            </a:pPr>
            <a:r>
              <a:rPr lang="en-GB" sz="1400" dirty="0"/>
              <a:t>There is a high population of people who </a:t>
            </a:r>
            <a:r>
              <a:rPr lang="en-GB" sz="1400" dirty="0" smtClean="0"/>
              <a:t>identified </a:t>
            </a:r>
            <a:r>
              <a:rPr lang="en-GB" sz="1400" dirty="0"/>
              <a:t>as gay or lesbian in Lambeth (6.1%) and Southwark (5.8%). Lewisham figures are smaller. </a:t>
            </a:r>
            <a:r>
              <a:rPr lang="en-GB" sz="1400" dirty="0" smtClean="0"/>
              <a:t>A much smaller number of women identify as lesbian than men who identified as gay, which provides less stable estimates for this group.</a:t>
            </a:r>
          </a:p>
          <a:p>
            <a:pPr defTabSz="914400">
              <a:spcBef>
                <a:spcPts val="0"/>
              </a:spcBef>
              <a:buFont typeface="Wingdings" panose="05000000000000000000" pitchFamily="2" charset="2"/>
              <a:buChar char="§"/>
            </a:pPr>
            <a:r>
              <a:rPr lang="en-GB" sz="1400" dirty="0" smtClean="0"/>
              <a:t>The disease burden differs for each STI. The cells shown in red below represent the groups with the largest proportion of all cases e.g. almost 9 in 10 cases of syphilis are diagnosed in gay men. </a:t>
            </a:r>
          </a:p>
          <a:p>
            <a:pPr defTabSz="914400">
              <a:spcBef>
                <a:spcPts val="0"/>
              </a:spcBef>
              <a:buFont typeface="Wingdings" panose="05000000000000000000" pitchFamily="2" charset="2"/>
              <a:buChar char="§"/>
            </a:pPr>
            <a:r>
              <a:rPr lang="en-GB" sz="1400" dirty="0" smtClean="0"/>
              <a:t>Chlamydia and herpes are most common in women who identified as heterosexual, gonorrhoea and syphilis most common in men who identified as gay and genital warts most common in men who identified as heterosexual. </a:t>
            </a:r>
          </a:p>
          <a:p>
            <a:pPr defTabSz="914400">
              <a:spcBef>
                <a:spcPts val="0"/>
              </a:spcBef>
              <a:buFont typeface="Wingdings" panose="05000000000000000000" pitchFamily="2" charset="2"/>
              <a:buChar char="§"/>
            </a:pPr>
            <a:endParaRPr lang="en-US" sz="1400" dirty="0" smtClean="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graphicFrame>
        <p:nvGraphicFramePr>
          <p:cNvPr id="11" name="Table 10"/>
          <p:cNvGraphicFramePr>
            <a:graphicFrameLocks noGrp="1"/>
          </p:cNvGraphicFramePr>
          <p:nvPr>
            <p:extLst>
              <p:ext uri="{D42A27DB-BD31-4B8C-83A1-F6EECF244321}">
                <p14:modId xmlns:p14="http://schemas.microsoft.com/office/powerpoint/2010/main" val="3057929777"/>
              </p:ext>
            </p:extLst>
          </p:nvPr>
        </p:nvGraphicFramePr>
        <p:xfrm>
          <a:off x="693472" y="3745824"/>
          <a:ext cx="7815528" cy="2278903"/>
        </p:xfrm>
        <a:graphic>
          <a:graphicData uri="http://schemas.openxmlformats.org/drawingml/2006/table">
            <a:tbl>
              <a:tblPr/>
              <a:tblGrid>
                <a:gridCol w="782863"/>
                <a:gridCol w="1308850"/>
                <a:gridCol w="858517"/>
                <a:gridCol w="948906"/>
                <a:gridCol w="810883"/>
                <a:gridCol w="1121434"/>
                <a:gridCol w="888521"/>
                <a:gridCol w="1095554"/>
              </a:tblGrid>
              <a:tr h="507406">
                <a:tc gridSpan="2">
                  <a:txBody>
                    <a:bodyPr/>
                    <a:lstStyle/>
                    <a:p>
                      <a:pPr algn="l" fontAlgn="b"/>
                      <a:r>
                        <a:rPr lang="en-GB" sz="1100" b="1" i="0" u="none" strike="noStrike" dirty="0">
                          <a:solidFill>
                            <a:srgbClr val="FFFFFF"/>
                          </a:solidFill>
                          <a:effectLst/>
                          <a:latin typeface="Arial"/>
                        </a:rPr>
                        <a:t> </a:t>
                      </a:r>
                    </a:p>
                    <a:p>
                      <a:pPr algn="l" fontAlgn="b"/>
                      <a:r>
                        <a:rPr lang="en-GB" sz="1100" b="1" i="0" u="none" strike="noStrike" dirty="0">
                          <a:solidFill>
                            <a:srgbClr val="FFFFFF"/>
                          </a:solidFill>
                          <a:effectLst/>
                          <a:latin typeface="Arial"/>
                        </a:rPr>
                        <a:t> </a:t>
                      </a:r>
                    </a:p>
                  </a:txBody>
                  <a:tcPr marL="9525" marR="9525" marT="9525" marB="0">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hMerge="1">
                  <a:txBody>
                    <a:bodyPr/>
                    <a:lstStyle/>
                    <a:p>
                      <a:pPr algn="l" fontAlgn="b"/>
                      <a:endParaRPr lang="en-GB" sz="1100" b="1" i="0" u="none" strike="noStrike" dirty="0">
                        <a:solidFill>
                          <a:srgbClr val="FFFFFF"/>
                        </a:solidFill>
                        <a:effectLst/>
                        <a:latin typeface="Arial"/>
                      </a:endParaRPr>
                    </a:p>
                  </a:txBody>
                  <a:tcPr marL="9525" marR="9525"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1" i="0" u="none" strike="noStrike" dirty="0">
                          <a:solidFill>
                            <a:srgbClr val="FFFFFF"/>
                          </a:solidFill>
                          <a:effectLst/>
                          <a:latin typeface="Arial"/>
                        </a:rPr>
                        <a:t>Chlamydia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1" i="0" u="none" strike="noStrike" dirty="0">
                          <a:solidFill>
                            <a:srgbClr val="FFFFFF"/>
                          </a:solidFill>
                          <a:effectLst/>
                          <a:latin typeface="Arial"/>
                        </a:rPr>
                        <a:t>Gonorrhoea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1" i="0" u="none" strike="noStrike">
                          <a:solidFill>
                            <a:srgbClr val="FFFFFF"/>
                          </a:solidFill>
                          <a:effectLst/>
                          <a:latin typeface="Arial"/>
                        </a:rPr>
                        <a:t>Warts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1" i="0" u="none" strike="noStrike">
                          <a:solidFill>
                            <a:srgbClr val="FFFFFF"/>
                          </a:solidFill>
                          <a:effectLst/>
                          <a:latin typeface="Arial"/>
                        </a:rPr>
                        <a:t>Herpes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1" i="0" u="none" strike="noStrike">
                          <a:solidFill>
                            <a:srgbClr val="FFFFFF"/>
                          </a:solidFill>
                          <a:effectLst/>
                          <a:latin typeface="Arial"/>
                        </a:rPr>
                        <a:t>Syphilis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1" i="0" u="none" strike="noStrike" baseline="0" dirty="0" smtClean="0">
                          <a:solidFill>
                            <a:srgbClr val="FFFFFF"/>
                          </a:solidFill>
                          <a:effectLst/>
                          <a:latin typeface="Arial"/>
                        </a:rPr>
                        <a:t>5 most common STIs – Total</a:t>
                      </a:r>
                      <a:endParaRPr lang="en-GB" sz="1100" b="1" i="0" u="none" strike="noStrike" dirty="0">
                        <a:solidFill>
                          <a:srgbClr val="FFFFFF"/>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r>
              <a:tr h="189165">
                <a:tc rowSpan="4">
                  <a:txBody>
                    <a:bodyPr/>
                    <a:lstStyle/>
                    <a:p>
                      <a:pPr algn="l" fontAlgn="b"/>
                      <a:r>
                        <a:rPr lang="en-GB" sz="1100" b="1" i="0" u="none" strike="noStrike" dirty="0" smtClean="0">
                          <a:solidFill>
                            <a:srgbClr val="FFFFFF"/>
                          </a:solidFill>
                          <a:effectLst/>
                          <a:latin typeface="Arial"/>
                        </a:rPr>
                        <a:t> Male</a:t>
                      </a:r>
                      <a:endParaRPr lang="en-GB" sz="1100" b="1" i="0" u="none" strike="noStrike" dirty="0">
                        <a:solidFill>
                          <a:srgbClr val="FFFFFF"/>
                        </a:solidFill>
                        <a:effectLst/>
                        <a:latin typeface="Arial"/>
                      </a:endParaRPr>
                    </a:p>
                    <a:p>
                      <a:pPr algn="l" fontAlgn="b"/>
                      <a:r>
                        <a:rPr lang="en-GB" sz="1100" b="1" i="0" u="none" strike="noStrike" dirty="0">
                          <a:solidFill>
                            <a:srgbClr val="FFFFFF"/>
                          </a:solidFill>
                          <a:effectLst/>
                          <a:latin typeface="Arial"/>
                        </a:rPr>
                        <a:t> </a:t>
                      </a:r>
                    </a:p>
                    <a:p>
                      <a:pPr algn="l" fontAlgn="b"/>
                      <a:r>
                        <a:rPr lang="en-GB" sz="1100" b="1" i="0" u="none" strike="noStrike" dirty="0">
                          <a:solidFill>
                            <a:srgbClr val="FFFFFF"/>
                          </a:solidFill>
                          <a:effectLst/>
                          <a:latin typeface="Arial"/>
                        </a:rPr>
                        <a:t> </a:t>
                      </a:r>
                    </a:p>
                    <a:p>
                      <a:pPr algn="l" fontAlgn="b"/>
                      <a:r>
                        <a:rPr lang="en-GB" sz="1100" b="1" i="0" u="none" strike="noStrike" dirty="0">
                          <a:solidFill>
                            <a:srgbClr val="FFFFFF"/>
                          </a:solidFill>
                          <a:effectLst/>
                          <a:latin typeface="Arial"/>
                        </a:rPr>
                        <a:t> </a:t>
                      </a: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Heterosexual </a:t>
                      </a:r>
                      <a:endParaRPr lang="en-GB" sz="1100" b="1" i="0" u="none" strike="noStrike" dirty="0">
                        <a:solidFill>
                          <a:srgbClr val="FFFFFF"/>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000000"/>
                          </a:solidFill>
                          <a:effectLst/>
                          <a:latin typeface="Arial"/>
                        </a:rPr>
                        <a:t>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9C0006"/>
                          </a:solidFill>
                          <a:effectLst/>
                          <a:latin typeface="Arial"/>
                        </a:rPr>
                        <a:t>43%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000000"/>
                          </a:solidFill>
                          <a:effectLst/>
                          <a:latin typeface="Arial"/>
                        </a:rPr>
                        <a:t>29%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26%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89165">
                <a:tc vMerge="1">
                  <a:txBody>
                    <a:bodyPr/>
                    <a:lstStyle/>
                    <a:p>
                      <a:pPr algn="l" fontAlgn="b"/>
                      <a:endParaRPr lang="en-GB" sz="1100" b="1" i="0" u="none" strike="noStrike" dirty="0">
                        <a:solidFill>
                          <a:srgbClr val="FFFFFF"/>
                        </a:solidFill>
                        <a:effectLst/>
                        <a:latin typeface="Arial"/>
                      </a:endParaRP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Gay</a:t>
                      </a:r>
                      <a:endParaRPr lang="en-GB" sz="1100" b="1" i="0" u="none" strike="noStrike" dirty="0">
                        <a:solidFill>
                          <a:srgbClr val="FFFFFF"/>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000000"/>
                          </a:solidFill>
                          <a:effectLst/>
                          <a:latin typeface="Arial"/>
                        </a:rPr>
                        <a:t>27%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9C0006"/>
                          </a:solidFill>
                          <a:effectLst/>
                          <a:latin typeface="Arial"/>
                        </a:rPr>
                        <a:t>67%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000000"/>
                          </a:solidFill>
                          <a:effectLst/>
                          <a:latin typeface="Arial"/>
                        </a:rPr>
                        <a:t>13%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12%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9C0006"/>
                          </a:solidFill>
                          <a:effectLst/>
                          <a:latin typeface="Arial"/>
                        </a:rPr>
                        <a:t>88%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000000"/>
                          </a:solidFill>
                          <a:effectLst/>
                          <a:latin typeface="Arial"/>
                        </a:rPr>
                        <a:t>40%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89165">
                <a:tc vMerge="1">
                  <a:txBody>
                    <a:bodyPr/>
                    <a:lstStyle/>
                    <a:p>
                      <a:pPr algn="l" fontAlgn="b"/>
                      <a:endParaRPr lang="en-GB" sz="1100" b="1" i="0" u="none" strike="noStrike" dirty="0">
                        <a:solidFill>
                          <a:srgbClr val="FFFFFF"/>
                        </a:solidFill>
                        <a:effectLst/>
                        <a:latin typeface="Arial"/>
                      </a:endParaRP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Bisexual     </a:t>
                      </a:r>
                      <a:endParaRPr lang="en-GB" sz="1100" b="1" i="0" u="none" strike="noStrike" dirty="0">
                        <a:solidFill>
                          <a:srgbClr val="FFFFFF"/>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89165">
                <a:tc vMerge="1">
                  <a:txBody>
                    <a:bodyPr/>
                    <a:lstStyle/>
                    <a:p>
                      <a:pPr algn="l" fontAlgn="b"/>
                      <a:endParaRPr lang="en-GB" sz="1100" b="1" i="0" u="none" strike="noStrike" dirty="0">
                        <a:solidFill>
                          <a:srgbClr val="FFFFFF"/>
                        </a:solidFill>
                        <a:effectLst/>
                        <a:latin typeface="Arial"/>
                      </a:endParaRP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Not </a:t>
                      </a:r>
                      <a:r>
                        <a:rPr lang="en-GB" sz="1100" b="1" i="0" u="none" strike="noStrike" dirty="0">
                          <a:solidFill>
                            <a:srgbClr val="FFFFFF"/>
                          </a:solidFill>
                          <a:effectLst/>
                          <a:latin typeface="Arial"/>
                        </a:rPr>
                        <a:t>known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89165">
                <a:tc rowSpan="4">
                  <a:txBody>
                    <a:bodyPr/>
                    <a:lstStyle/>
                    <a:p>
                      <a:pPr algn="l" fontAlgn="b"/>
                      <a:r>
                        <a:rPr lang="en-GB" sz="1100" b="1" i="0" u="none" strike="noStrike" dirty="0" smtClean="0">
                          <a:solidFill>
                            <a:srgbClr val="FFFFFF"/>
                          </a:solidFill>
                          <a:effectLst/>
                          <a:latin typeface="Arial"/>
                        </a:rPr>
                        <a:t> Female</a:t>
                      </a:r>
                      <a:endParaRPr lang="en-GB" sz="1100" b="1" i="0" u="none" strike="noStrike" dirty="0">
                        <a:solidFill>
                          <a:srgbClr val="FFFFFF"/>
                        </a:solidFill>
                        <a:effectLst/>
                        <a:latin typeface="Arial"/>
                      </a:endParaRPr>
                    </a:p>
                    <a:p>
                      <a:pPr algn="l" fontAlgn="b"/>
                      <a:r>
                        <a:rPr lang="en-GB" sz="1100" b="1" i="0" u="none" strike="noStrike" dirty="0">
                          <a:solidFill>
                            <a:srgbClr val="FFFFFF"/>
                          </a:solidFill>
                          <a:effectLst/>
                          <a:latin typeface="Arial"/>
                        </a:rPr>
                        <a:t> </a:t>
                      </a:r>
                    </a:p>
                    <a:p>
                      <a:pPr algn="l" fontAlgn="b"/>
                      <a:r>
                        <a:rPr lang="en-GB" sz="1100" b="1" i="0" u="none" strike="noStrike" dirty="0">
                          <a:solidFill>
                            <a:srgbClr val="FFFFFF"/>
                          </a:solidFill>
                          <a:effectLst/>
                          <a:latin typeface="Arial"/>
                        </a:rPr>
                        <a:t> </a:t>
                      </a:r>
                    </a:p>
                    <a:p>
                      <a:pPr algn="l" fontAlgn="b"/>
                      <a:r>
                        <a:rPr lang="en-GB" sz="1100" b="1" i="0" u="none" strike="noStrike" dirty="0">
                          <a:solidFill>
                            <a:srgbClr val="FFFFFF"/>
                          </a:solidFill>
                          <a:effectLst/>
                          <a:latin typeface="Arial"/>
                        </a:rPr>
                        <a:t> </a:t>
                      </a: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Heterosexual </a:t>
                      </a:r>
                      <a:endParaRPr lang="en-GB" sz="1100" b="1" i="0" u="none" strike="noStrike" dirty="0">
                        <a:solidFill>
                          <a:srgbClr val="FFFFFF"/>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9C0006"/>
                          </a:solidFill>
                          <a:effectLst/>
                          <a:latin typeface="Arial"/>
                        </a:rPr>
                        <a:t>36%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000000"/>
                          </a:solidFill>
                          <a:effectLst/>
                          <a:latin typeface="Arial"/>
                        </a:rPr>
                        <a:t>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a:rPr>
                        <a:t>39%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9C0006"/>
                          </a:solidFill>
                          <a:effectLst/>
                          <a:latin typeface="Arial"/>
                        </a:rPr>
                        <a:t>54%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28%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89165">
                <a:tc vMerge="1">
                  <a:txBody>
                    <a:bodyPr/>
                    <a:lstStyle/>
                    <a:p>
                      <a:pPr algn="l" fontAlgn="b"/>
                      <a:endParaRPr lang="en-GB" sz="1100" b="1" i="0" u="none" strike="noStrike" dirty="0">
                        <a:solidFill>
                          <a:srgbClr val="FFFFFF"/>
                        </a:solidFill>
                        <a:effectLst/>
                        <a:latin typeface="Arial"/>
                      </a:endParaRP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Lesbian</a:t>
                      </a:r>
                      <a:endParaRPr lang="en-GB" sz="1100" b="1" i="0" u="none" strike="noStrike" dirty="0">
                        <a:solidFill>
                          <a:srgbClr val="FFFFFF"/>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89165">
                <a:tc vMerge="1">
                  <a:txBody>
                    <a:bodyPr/>
                    <a:lstStyle/>
                    <a:p>
                      <a:pPr algn="l" fontAlgn="b"/>
                      <a:endParaRPr lang="en-GB" sz="1100" b="1" i="0" u="none" strike="noStrike" dirty="0">
                        <a:solidFill>
                          <a:srgbClr val="FFFFFF"/>
                        </a:solidFill>
                        <a:effectLst/>
                        <a:latin typeface="Arial"/>
                      </a:endParaRP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Bisexual     </a:t>
                      </a:r>
                      <a:endParaRPr lang="en-GB" sz="1100" b="1" i="0" u="none" strike="noStrike" dirty="0">
                        <a:solidFill>
                          <a:srgbClr val="FFFFFF"/>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89165">
                <a:tc vMerge="1">
                  <a:txBody>
                    <a:bodyPr/>
                    <a:lstStyle/>
                    <a:p>
                      <a:pPr algn="l" fontAlgn="b"/>
                      <a:endParaRPr lang="en-GB" sz="1100" b="1" i="0" u="none" strike="noStrike" dirty="0">
                        <a:solidFill>
                          <a:srgbClr val="FFFFFF"/>
                        </a:solidFill>
                        <a:effectLst/>
                        <a:latin typeface="Arial"/>
                      </a:endParaRP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l" fontAlgn="b"/>
                      <a:r>
                        <a:rPr lang="en-GB" sz="1100" b="1" i="0" u="none" strike="noStrike" dirty="0" smtClean="0">
                          <a:solidFill>
                            <a:srgbClr val="FFFFFF"/>
                          </a:solidFill>
                          <a:effectLst/>
                          <a:latin typeface="Arial"/>
                        </a:rPr>
                        <a:t> Not </a:t>
                      </a:r>
                      <a:r>
                        <a:rPr lang="en-GB" sz="1100" b="1" i="0" u="none" strike="noStrike" dirty="0">
                          <a:solidFill>
                            <a:srgbClr val="FFFFFF"/>
                          </a:solidFill>
                          <a:effectLst/>
                          <a:latin typeface="Arial"/>
                        </a:rPr>
                        <a:t>known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65BD"/>
                    </a:solidFill>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258177">
                <a:tc gridSpan="2">
                  <a:txBody>
                    <a:bodyPr/>
                    <a:lstStyle/>
                    <a:p>
                      <a:pPr algn="l" fontAlgn="b"/>
                      <a:r>
                        <a:rPr lang="en-GB" sz="1100" b="1" i="0" u="none" strike="noStrike" dirty="0" smtClean="0">
                          <a:solidFill>
                            <a:srgbClr val="FFFFFF"/>
                          </a:solidFill>
                          <a:effectLst/>
                          <a:latin typeface="Arial"/>
                        </a:rPr>
                        <a:t> Total number of STIs</a:t>
                      </a:r>
                      <a:endParaRPr lang="en-GB" sz="1100" b="1" i="0" u="none" strike="noStrike" dirty="0">
                        <a:solidFill>
                          <a:srgbClr val="FFFFFF"/>
                        </a:solidFill>
                        <a:effectLst/>
                        <a:latin typeface="Arial"/>
                      </a:endParaRPr>
                    </a:p>
                  </a:txBody>
                  <a:tcPr marL="9525" marR="9525" marT="9525" marB="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rgbClr val="0065BD"/>
                    </a:solidFill>
                  </a:tcPr>
                </a:tc>
                <a:tc hMerge="1">
                  <a:txBody>
                    <a:bodyPr/>
                    <a:lstStyle/>
                    <a:p>
                      <a:endParaRPr lang="en-GB"/>
                    </a:p>
                  </a:txBody>
                  <a:tcPr/>
                </a:tc>
                <a:tc>
                  <a:txBody>
                    <a:bodyPr/>
                    <a:lstStyle/>
                    <a:p>
                      <a:pPr algn="ctr" fontAlgn="b"/>
                      <a:r>
                        <a:rPr lang="en-GB" sz="1100" b="1" i="0" u="none" strike="noStrike" dirty="0">
                          <a:solidFill>
                            <a:srgbClr val="000000"/>
                          </a:solidFill>
                          <a:effectLst/>
                          <a:latin typeface="Arial"/>
                        </a:rPr>
                        <a:t>7,437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4,776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1,853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1,179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969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a:rPr>
                        <a:t>16,214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r>
            </a:tbl>
          </a:graphicData>
        </a:graphic>
      </p:graphicFrame>
      <p:sp>
        <p:nvSpPr>
          <p:cNvPr id="12" name="TextBox 11"/>
          <p:cNvSpPr txBox="1"/>
          <p:nvPr/>
        </p:nvSpPr>
        <p:spPr>
          <a:xfrm>
            <a:off x="598566" y="3473354"/>
            <a:ext cx="7147974"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the five most common STIs diagnosed by sex and sexuality in LSL 2017</a:t>
            </a:r>
            <a:endParaRPr lang="en-GB" sz="1000" b="1" dirty="0">
              <a:solidFill>
                <a:srgbClr val="76767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023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The LSL region have among the highest rates of STIs in England. Gonorrhoea and Syphilis are increasing.  </a:t>
            </a:r>
            <a:endParaRPr lang="en-US" sz="2400" dirty="0">
              <a:solidFill>
                <a:schemeClr val="accent2"/>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STI SUMMARY – MOST COMMON STIS</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515885"/>
            <a:ext cx="8385987" cy="4910792"/>
          </a:xfrm>
        </p:spPr>
        <p:txBody>
          <a:bodyPr>
            <a:normAutofit fontScale="77500" lnSpcReduction="20000"/>
          </a:bodyPr>
          <a:lstStyle/>
          <a:p>
            <a:pPr marL="0" indent="0" defTabSz="914400">
              <a:spcBef>
                <a:spcPts val="0"/>
              </a:spcBef>
              <a:buNone/>
            </a:pPr>
            <a:r>
              <a:rPr lang="en-US" sz="1700" b="1" dirty="0" smtClean="0"/>
              <a:t>Chlamydia is the most commonly diagnosed STI with 9,000 new cases in LSL in 2017.</a:t>
            </a:r>
          </a:p>
          <a:p>
            <a:pPr defTabSz="914400">
              <a:spcBef>
                <a:spcPts val="0"/>
              </a:spcBef>
              <a:buFont typeface="Wingdings" panose="05000000000000000000" pitchFamily="2" charset="2"/>
              <a:buChar char="§"/>
            </a:pPr>
            <a:r>
              <a:rPr lang="en-US" sz="1700" dirty="0" smtClean="0"/>
              <a:t>Chlamydia rates have been decreasing since 2015 across LSL.</a:t>
            </a:r>
          </a:p>
          <a:p>
            <a:pPr defTabSz="914400">
              <a:spcBef>
                <a:spcPts val="0"/>
              </a:spcBef>
              <a:buFont typeface="Wingdings" panose="05000000000000000000" pitchFamily="2" charset="2"/>
              <a:buChar char="§"/>
            </a:pPr>
            <a:r>
              <a:rPr lang="en-US" sz="1700" dirty="0" smtClean="0"/>
              <a:t>Men account for 61% of all cases – 50% of these identified as gay, 44% heterosexual. The majority (65%) of men from White ethnic backgrounds diagnosed </a:t>
            </a:r>
            <a:r>
              <a:rPr lang="en-US" sz="1700" dirty="0"/>
              <a:t>with </a:t>
            </a:r>
            <a:r>
              <a:rPr lang="en-US" sz="1700" dirty="0" smtClean="0"/>
              <a:t>chlamydia identified as gay whilst the majority (83%) of men from Black ethnic backgrounds diagnosed with chlamydia identify as heterosexual. </a:t>
            </a:r>
            <a:endParaRPr lang="en-US" sz="1700" dirty="0"/>
          </a:p>
          <a:p>
            <a:pPr defTabSz="914400">
              <a:spcBef>
                <a:spcPts val="0"/>
              </a:spcBef>
              <a:buFont typeface="Wingdings" panose="05000000000000000000" pitchFamily="2" charset="2"/>
              <a:buChar char="§"/>
            </a:pPr>
            <a:r>
              <a:rPr lang="en-US" sz="1700" dirty="0" smtClean="0"/>
              <a:t>Almost all (94%) women diagnosed with chlamydia identified as heterosexual .</a:t>
            </a:r>
          </a:p>
          <a:p>
            <a:pPr marL="0" indent="0" defTabSz="914400">
              <a:spcBef>
                <a:spcPts val="0"/>
              </a:spcBef>
              <a:buNone/>
            </a:pPr>
            <a:endParaRPr lang="en-US" sz="1700" dirty="0" smtClean="0"/>
          </a:p>
          <a:p>
            <a:pPr marL="0" indent="0" defTabSz="914400">
              <a:spcBef>
                <a:spcPts val="0"/>
              </a:spcBef>
              <a:buNone/>
            </a:pPr>
            <a:r>
              <a:rPr lang="en-US" sz="1700" b="1" dirty="0"/>
              <a:t>Gonorrhoea is the second most common STI in LSL with almost 5,000 cases in 2017.  </a:t>
            </a:r>
          </a:p>
          <a:p>
            <a:pPr defTabSz="914400">
              <a:spcBef>
                <a:spcPts val="0"/>
              </a:spcBef>
              <a:buFont typeface="Wingdings" panose="05000000000000000000" pitchFamily="2" charset="2"/>
              <a:buChar char="§"/>
            </a:pPr>
            <a:r>
              <a:rPr lang="en-US" sz="1700" dirty="0" smtClean="0"/>
              <a:t>Gonorrhoea rates increased in 2017 after a decrease in 2016. </a:t>
            </a:r>
          </a:p>
          <a:p>
            <a:pPr defTabSz="914400">
              <a:spcBef>
                <a:spcPts val="0"/>
              </a:spcBef>
              <a:buFont typeface="Wingdings" panose="05000000000000000000" pitchFamily="2" charset="2"/>
              <a:buChar char="§"/>
            </a:pPr>
            <a:r>
              <a:rPr lang="en-US" sz="1700" dirty="0" smtClean="0"/>
              <a:t>Men account for 87% of all cases – three quarters of these men identify as gay. The large majority (90%) of men diagnosed from ethnic White backgrounds identified as gay, whereas the majority (57%) of  men diagnosed from Black ethnic backgrounds identified as </a:t>
            </a:r>
            <a:r>
              <a:rPr lang="en-US" sz="1700" dirty="0"/>
              <a:t>heterosexual. </a:t>
            </a:r>
            <a:endParaRPr lang="en-US" sz="1700" dirty="0" smtClean="0"/>
          </a:p>
          <a:p>
            <a:pPr defTabSz="914400">
              <a:spcBef>
                <a:spcPts val="0"/>
              </a:spcBef>
              <a:buFont typeface="Wingdings" panose="05000000000000000000" pitchFamily="2" charset="2"/>
              <a:buChar char="§"/>
            </a:pPr>
            <a:r>
              <a:rPr lang="en-US" sz="1700" dirty="0" smtClean="0"/>
              <a:t>Almost all (91%) women diagnosed with gonorrhoea identified as heterosexual.</a:t>
            </a:r>
          </a:p>
          <a:p>
            <a:pPr marL="0" indent="0" defTabSz="914400">
              <a:spcBef>
                <a:spcPts val="0"/>
              </a:spcBef>
              <a:buNone/>
            </a:pPr>
            <a:endParaRPr lang="en-US" sz="1700" dirty="0" smtClean="0"/>
          </a:p>
          <a:p>
            <a:pPr marL="0" indent="0" defTabSz="914400">
              <a:spcBef>
                <a:spcPts val="0"/>
              </a:spcBef>
              <a:buNone/>
            </a:pPr>
            <a:r>
              <a:rPr lang="en-US" sz="1700" b="1" dirty="0" smtClean="0"/>
              <a:t>There were just under 1,000 cases of syphilis diagnosed in LSL in 2017.</a:t>
            </a:r>
          </a:p>
          <a:p>
            <a:pPr defTabSz="914400">
              <a:spcBef>
                <a:spcPts val="0"/>
              </a:spcBef>
              <a:buFont typeface="Wingdings" panose="05000000000000000000" pitchFamily="2" charset="2"/>
              <a:buChar char="§"/>
            </a:pPr>
            <a:r>
              <a:rPr lang="en-US" sz="1700" dirty="0" smtClean="0"/>
              <a:t>Rates </a:t>
            </a:r>
            <a:r>
              <a:rPr lang="en-US" sz="1700" dirty="0"/>
              <a:t>of syphilis in Lambeth and Southwark are considerably higher and are increasing. </a:t>
            </a:r>
            <a:endParaRPr lang="en-US" sz="1700" dirty="0" smtClean="0"/>
          </a:p>
          <a:p>
            <a:pPr defTabSz="914400">
              <a:spcBef>
                <a:spcPts val="0"/>
              </a:spcBef>
              <a:buFont typeface="Wingdings" panose="05000000000000000000" pitchFamily="2" charset="2"/>
              <a:buChar char="§"/>
            </a:pPr>
            <a:r>
              <a:rPr lang="en-US" sz="1700" dirty="0" smtClean="0"/>
              <a:t>Syphilis is almost exclusively diagnosed in men who identified as gay.</a:t>
            </a:r>
            <a:endParaRPr lang="en-US" sz="1700" dirty="0"/>
          </a:p>
          <a:p>
            <a:pPr defTabSz="914400">
              <a:spcBef>
                <a:spcPts val="0"/>
              </a:spcBef>
              <a:buFont typeface="Wingdings" panose="05000000000000000000" pitchFamily="2" charset="2"/>
              <a:buChar char="§"/>
            </a:pPr>
            <a:endParaRPr lang="en-US" sz="1700" dirty="0"/>
          </a:p>
          <a:p>
            <a:pPr marL="0" indent="0" defTabSz="914400">
              <a:spcBef>
                <a:spcPts val="0"/>
              </a:spcBef>
              <a:buNone/>
            </a:pPr>
            <a:r>
              <a:rPr lang="en-US" sz="1700" b="1" dirty="0"/>
              <a:t>Just over 2,000 cases of genital warts were diagnosed in LSL in 2017.</a:t>
            </a:r>
          </a:p>
          <a:p>
            <a:pPr defTabSz="914400">
              <a:spcBef>
                <a:spcPts val="0"/>
              </a:spcBef>
              <a:buFont typeface="Wingdings" panose="05000000000000000000" pitchFamily="2" charset="2"/>
              <a:buChar char="§"/>
            </a:pPr>
            <a:r>
              <a:rPr lang="en-US" sz="1700" dirty="0"/>
              <a:t>Rates of genital warts have been steadily decreasing.  </a:t>
            </a:r>
          </a:p>
          <a:p>
            <a:pPr defTabSz="914400">
              <a:spcBef>
                <a:spcPts val="0"/>
              </a:spcBef>
              <a:buFont typeface="Wingdings" panose="05000000000000000000" pitchFamily="2" charset="2"/>
              <a:buChar char="§"/>
            </a:pPr>
            <a:r>
              <a:rPr lang="en-US" sz="1700" dirty="0"/>
              <a:t>Men account for 58% of all cases – three quarters of these men </a:t>
            </a:r>
            <a:r>
              <a:rPr lang="en-US" sz="1700" dirty="0" smtClean="0"/>
              <a:t>identified </a:t>
            </a:r>
            <a:r>
              <a:rPr lang="en-US" sz="1700" dirty="0"/>
              <a:t>as heterosexual. The majority of men </a:t>
            </a:r>
            <a:r>
              <a:rPr lang="en-US" sz="1700" dirty="0" smtClean="0"/>
              <a:t>diagnosed from White </a:t>
            </a:r>
            <a:r>
              <a:rPr lang="en-US" sz="1700" dirty="0"/>
              <a:t>(68%) and </a:t>
            </a:r>
            <a:r>
              <a:rPr lang="en-US" sz="1700" dirty="0" smtClean="0"/>
              <a:t>Black </a:t>
            </a:r>
            <a:r>
              <a:rPr lang="en-US" sz="1700" dirty="0"/>
              <a:t>(91%) </a:t>
            </a:r>
            <a:r>
              <a:rPr lang="en-US" sz="1700" dirty="0" smtClean="0"/>
              <a:t> ethnic backgrounds identified as </a:t>
            </a:r>
            <a:r>
              <a:rPr lang="en-US" sz="1700" dirty="0"/>
              <a:t>heterosexual.</a:t>
            </a:r>
          </a:p>
          <a:p>
            <a:pPr defTabSz="914400">
              <a:spcBef>
                <a:spcPts val="0"/>
              </a:spcBef>
              <a:buFont typeface="Wingdings" panose="05000000000000000000" pitchFamily="2" charset="2"/>
              <a:buChar char="§"/>
            </a:pPr>
            <a:r>
              <a:rPr lang="en-US" sz="1700" dirty="0"/>
              <a:t>The majority (94%) of women diagnosed with genital warts </a:t>
            </a:r>
            <a:r>
              <a:rPr lang="en-US" sz="1700" dirty="0" smtClean="0"/>
              <a:t>identified as </a:t>
            </a:r>
            <a:r>
              <a:rPr lang="en-US" sz="1700" dirty="0"/>
              <a:t>heterosexual.   </a:t>
            </a:r>
            <a:endParaRPr lang="en-GB" sz="1700" b="1" dirty="0"/>
          </a:p>
          <a:p>
            <a:pPr marL="0" indent="0" defTabSz="914400">
              <a:spcBef>
                <a:spcPts val="0"/>
              </a:spcBef>
              <a:buNone/>
            </a:pPr>
            <a:endParaRPr lang="en-GB" sz="1700" b="1" dirty="0"/>
          </a:p>
          <a:p>
            <a:pPr marL="0" indent="0" defTabSz="914400">
              <a:spcBef>
                <a:spcPts val="0"/>
              </a:spcBef>
              <a:buNone/>
            </a:pPr>
            <a:r>
              <a:rPr lang="en-GB" sz="1700" b="1" dirty="0"/>
              <a:t>There were just under 1,200 cases of genital herpes diagnosed in LSL in 2017. </a:t>
            </a:r>
          </a:p>
          <a:p>
            <a:pPr defTabSz="914400">
              <a:spcBef>
                <a:spcPts val="0"/>
              </a:spcBef>
              <a:buFont typeface="Wingdings" panose="05000000000000000000" pitchFamily="2" charset="2"/>
              <a:buChar char="§"/>
            </a:pPr>
            <a:r>
              <a:rPr lang="en-US" sz="1700" dirty="0"/>
              <a:t>Rates of genital herpes have remained stable.</a:t>
            </a:r>
          </a:p>
          <a:p>
            <a:pPr defTabSz="914400">
              <a:spcBef>
                <a:spcPts val="0"/>
              </a:spcBef>
              <a:buFont typeface="Wingdings" panose="05000000000000000000" pitchFamily="2" charset="2"/>
              <a:buChar char="§"/>
            </a:pPr>
            <a:r>
              <a:rPr lang="en-US" sz="1700" dirty="0"/>
              <a:t>Women account for 57% of all cases – the </a:t>
            </a:r>
            <a:r>
              <a:rPr lang="en-US" sz="1700" dirty="0" smtClean="0"/>
              <a:t>only one </a:t>
            </a:r>
            <a:r>
              <a:rPr lang="en-US" sz="1700" dirty="0"/>
              <a:t>of the five most common STIs which affects more women than men. The majority of both women (95%) and men (66%) diagnosed </a:t>
            </a:r>
            <a:r>
              <a:rPr lang="en-US" sz="1700" dirty="0" smtClean="0"/>
              <a:t>identified as </a:t>
            </a:r>
            <a:r>
              <a:rPr lang="en-US" sz="1700" dirty="0"/>
              <a:t>heterosexual.</a:t>
            </a:r>
          </a:p>
          <a:p>
            <a:pPr defTabSz="914400">
              <a:spcBef>
                <a:spcPts val="0"/>
              </a:spcBef>
              <a:buFont typeface="Wingdings" panose="05000000000000000000" pitchFamily="2" charset="2"/>
              <a:buChar char="§"/>
            </a:pPr>
            <a:r>
              <a:rPr lang="en-US" sz="1700" dirty="0"/>
              <a:t>The majority (54%) of </a:t>
            </a:r>
            <a:r>
              <a:rPr lang="en-US" sz="1700" dirty="0" smtClean="0"/>
              <a:t>men </a:t>
            </a:r>
            <a:r>
              <a:rPr lang="en-US" sz="1700" dirty="0"/>
              <a:t>diagnosed </a:t>
            </a:r>
            <a:r>
              <a:rPr lang="en-US" sz="1700" dirty="0" smtClean="0"/>
              <a:t>with </a:t>
            </a:r>
            <a:r>
              <a:rPr lang="en-US" sz="1700" dirty="0"/>
              <a:t>warts </a:t>
            </a:r>
            <a:r>
              <a:rPr lang="en-US" sz="1700" dirty="0" smtClean="0"/>
              <a:t>from White ethnic backgrounds identified as </a:t>
            </a:r>
            <a:r>
              <a:rPr lang="en-US" sz="1700" dirty="0"/>
              <a:t>heterosexual and a larger (90%) majority of </a:t>
            </a:r>
            <a:r>
              <a:rPr lang="en-US" sz="1700" dirty="0" smtClean="0"/>
              <a:t>men from Black ethnic backgrounds.  </a:t>
            </a:r>
            <a:endParaRPr lang="en-GB" sz="17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Non-GUM Services only</a:t>
            </a:r>
          </a:p>
        </p:txBody>
      </p:sp>
    </p:spTree>
    <p:extLst>
      <p:ext uri="{BB962C8B-B14F-4D97-AF65-F5344CB8AC3E}">
        <p14:creationId xmlns:p14="http://schemas.microsoft.com/office/powerpoint/2010/main" val="2383523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16924"/>
            <a:ext cx="8229600" cy="4279075"/>
          </a:xfrm>
        </p:spPr>
        <p:txBody>
          <a:bodyPr>
            <a:normAutofit/>
          </a:bodyPr>
          <a:lstStyle/>
          <a:p>
            <a:pPr marL="0" indent="0" defTabSz="914400">
              <a:spcBef>
                <a:spcPts val="0"/>
              </a:spcBef>
              <a:buNone/>
            </a:pPr>
            <a:r>
              <a:rPr lang="en-US" sz="1800" b="1" dirty="0" smtClean="0"/>
              <a:t>Introduction							 3</a:t>
            </a:r>
            <a:endParaRPr lang="en-US" sz="1800" dirty="0"/>
          </a:p>
          <a:p>
            <a:pPr marL="0" indent="0" defTabSz="914400">
              <a:spcBef>
                <a:spcPts val="0"/>
              </a:spcBef>
              <a:buNone/>
            </a:pPr>
            <a:endParaRPr lang="en-US" sz="1800" b="1" dirty="0" smtClean="0"/>
          </a:p>
          <a:p>
            <a:pPr marL="0" indent="0" defTabSz="914400">
              <a:spcBef>
                <a:spcPts val="0"/>
              </a:spcBef>
              <a:buNone/>
            </a:pPr>
            <a:r>
              <a:rPr lang="en-US" sz="1800" b="1" dirty="0" smtClean="0"/>
              <a:t>Healthy and fulfilling sexual relationships</a:t>
            </a:r>
            <a:r>
              <a:rPr lang="en-US" sz="1800" b="1" dirty="0"/>
              <a:t>				</a:t>
            </a:r>
            <a:r>
              <a:rPr lang="en-US" sz="1800" b="1" dirty="0" smtClean="0"/>
              <a:t> 7</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Good reproductive health across the life course			10</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High quality STI testing and treatment				22</a:t>
            </a:r>
          </a:p>
          <a:p>
            <a:pPr marL="0" indent="0" defTabSz="914400">
              <a:spcBef>
                <a:spcPts val="0"/>
              </a:spcBef>
              <a:buNone/>
            </a:pPr>
            <a:endParaRPr lang="en-US" sz="1800" b="1" dirty="0" smtClean="0"/>
          </a:p>
          <a:p>
            <a:pPr marL="0" indent="0" defTabSz="914400">
              <a:spcBef>
                <a:spcPts val="0"/>
              </a:spcBef>
              <a:buNone/>
            </a:pPr>
            <a:r>
              <a:rPr lang="en-US" sz="1800" b="1" dirty="0" smtClean="0"/>
              <a:t>Living well with HIV						48</a:t>
            </a:r>
            <a:endParaRPr lang="en-US" sz="1800" b="1" dirty="0"/>
          </a:p>
          <a:p>
            <a:pPr marL="0" indent="0" defTabSz="914400">
              <a:spcBef>
                <a:spcPts val="0"/>
              </a:spcBef>
              <a:buNone/>
            </a:pPr>
            <a:endParaRPr lang="en-US" sz="1800" dirty="0"/>
          </a:p>
          <a:p>
            <a:pPr marL="0" indent="0" defTabSz="914400">
              <a:spcBef>
                <a:spcPts val="0"/>
              </a:spcBef>
              <a:buNone/>
            </a:pPr>
            <a:endParaRPr lang="en-US" sz="1800" b="1" dirty="0"/>
          </a:p>
          <a:p>
            <a:pPr marL="0" indent="0" defTabSz="914400">
              <a:spcBef>
                <a:spcPts val="0"/>
              </a:spcBef>
              <a:buNone/>
            </a:pPr>
            <a:endParaRPr lang="en-US" sz="1800" dirty="0" smtClean="0"/>
          </a:p>
          <a:p>
            <a:pPr marL="0" indent="0" defTabSz="914400">
              <a:spcBef>
                <a:spcPts val="0"/>
              </a:spcBef>
              <a:buNone/>
            </a:pPr>
            <a:endParaRPr lang="en-US" sz="1800" dirty="0"/>
          </a:p>
          <a:p>
            <a:pPr marL="0" indent="0" defTabSz="914400">
              <a:spcBef>
                <a:spcPts val="0"/>
              </a:spcBef>
              <a:buNone/>
            </a:pPr>
            <a:endParaRPr lang="en-US" sz="1800" dirty="0"/>
          </a:p>
        </p:txBody>
      </p:sp>
      <p:sp>
        <p:nvSpPr>
          <p:cNvPr id="14" name="Rectangle 13"/>
          <p:cNvSpPr/>
          <p:nvPr/>
        </p:nvSpPr>
        <p:spPr>
          <a:xfrm>
            <a:off x="333798" y="3974207"/>
            <a:ext cx="8082069" cy="575734"/>
          </a:xfrm>
          <a:prstGeom prst="rect">
            <a:avLst/>
          </a:prstGeom>
          <a:noFill/>
          <a:ln>
            <a:solidFill>
              <a:srgbClr val="CF007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black"/>
              </a:solidFill>
            </a:endParaRPr>
          </a:p>
        </p:txBody>
      </p:sp>
      <p:sp>
        <p:nvSpPr>
          <p:cNvPr id="6" name="TextBox 5"/>
          <p:cNvSpPr txBox="1"/>
          <p:nvPr/>
        </p:nvSpPr>
        <p:spPr>
          <a:xfrm>
            <a:off x="255942" y="1202357"/>
            <a:ext cx="4403834"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CONTENTS</a:t>
            </a:r>
            <a:endParaRPr lang="en-US" b="1" dirty="0">
              <a:solidFill>
                <a:prstClr val="white">
                  <a:lumMod val="50000"/>
                </a:prstClr>
              </a:solidFill>
              <a:latin typeface="Arial" charset="0"/>
              <a:ea typeface="Arial" charset="0"/>
              <a:cs typeface="Arial" charset="0"/>
            </a:endParaRPr>
          </a:p>
        </p:txBody>
      </p:sp>
    </p:spTree>
    <p:extLst>
      <p:ext uri="{BB962C8B-B14F-4D97-AF65-F5344CB8AC3E}">
        <p14:creationId xmlns:p14="http://schemas.microsoft.com/office/powerpoint/2010/main" val="1092715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LSL has amongst the highest diagnosed prevalence and new diagnosis of HIV in England.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HIV PREVALENCE</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4202177" cy="4508559"/>
          </a:xfrm>
        </p:spPr>
        <p:txBody>
          <a:bodyPr>
            <a:normAutofit fontScale="25000" lnSpcReduction="20000"/>
          </a:bodyPr>
          <a:lstStyle/>
          <a:p>
            <a:pPr marL="0" indent="0" defTabSz="914400">
              <a:lnSpc>
                <a:spcPct val="110000"/>
              </a:lnSpc>
              <a:spcBef>
                <a:spcPts val="0"/>
              </a:spcBef>
              <a:buNone/>
            </a:pPr>
            <a:r>
              <a:rPr lang="en-GB" sz="5600" b="1" dirty="0" smtClean="0"/>
              <a:t>LSL has amongst the highest  rates of diagnosed prevalence of HIV in England.</a:t>
            </a:r>
          </a:p>
          <a:p>
            <a:pPr defTabSz="914400">
              <a:lnSpc>
                <a:spcPct val="110000"/>
              </a:lnSpc>
              <a:spcBef>
                <a:spcPts val="0"/>
              </a:spcBef>
              <a:buFont typeface="Wingdings" charset="2"/>
              <a:buChar char="§"/>
            </a:pPr>
            <a:r>
              <a:rPr lang="en-US" sz="5600" dirty="0" smtClean="0"/>
              <a:t>Across the three boroughs in 2017, almost 8,500 people are seen in care for HIV.</a:t>
            </a:r>
          </a:p>
          <a:p>
            <a:pPr defTabSz="914400">
              <a:lnSpc>
                <a:spcPct val="110000"/>
              </a:lnSpc>
              <a:spcBef>
                <a:spcPts val="0"/>
              </a:spcBef>
              <a:buFont typeface="Wingdings" charset="2"/>
              <a:buChar char="§"/>
            </a:pPr>
            <a:r>
              <a:rPr lang="en-US" sz="5600" dirty="0" smtClean="0"/>
              <a:t>Lambeth </a:t>
            </a:r>
            <a:r>
              <a:rPr lang="en-US" sz="5600" dirty="0"/>
              <a:t>and Southwark have the </a:t>
            </a:r>
            <a:r>
              <a:rPr lang="en-US" sz="5600" dirty="0" smtClean="0"/>
              <a:t>2</a:t>
            </a:r>
            <a:r>
              <a:rPr lang="en-US" sz="5600" baseline="30000" dirty="0" smtClean="0"/>
              <a:t>nd</a:t>
            </a:r>
            <a:r>
              <a:rPr lang="en-US" sz="5600" dirty="0" smtClean="0"/>
              <a:t> and 3</a:t>
            </a:r>
            <a:r>
              <a:rPr lang="en-US" sz="5600" baseline="30000" dirty="0" smtClean="0"/>
              <a:t>rd</a:t>
            </a:r>
            <a:r>
              <a:rPr lang="en-US" sz="5600" dirty="0" smtClean="0"/>
              <a:t> highest </a:t>
            </a:r>
            <a:r>
              <a:rPr lang="en-US" sz="5600" dirty="0"/>
              <a:t>diagnosed </a:t>
            </a:r>
            <a:r>
              <a:rPr lang="en-US" sz="5600" dirty="0" smtClean="0"/>
              <a:t>prevalence </a:t>
            </a:r>
            <a:r>
              <a:rPr lang="en-US" sz="5600" dirty="0"/>
              <a:t>of </a:t>
            </a:r>
            <a:r>
              <a:rPr lang="en-US" sz="5600" dirty="0" smtClean="0"/>
              <a:t>HIV in England, Lewisham the 6</a:t>
            </a:r>
            <a:r>
              <a:rPr lang="en-US" sz="5600" baseline="30000" dirty="0" smtClean="0"/>
              <a:t>th </a:t>
            </a:r>
            <a:r>
              <a:rPr lang="en-US" sz="5600" dirty="0" smtClean="0"/>
              <a:t>highest.</a:t>
            </a:r>
          </a:p>
          <a:p>
            <a:pPr defTabSz="914400">
              <a:lnSpc>
                <a:spcPct val="110000"/>
              </a:lnSpc>
              <a:spcBef>
                <a:spcPts val="0"/>
              </a:spcBef>
              <a:buFont typeface="Wingdings" charset="2"/>
              <a:buChar char="§"/>
            </a:pPr>
            <a:r>
              <a:rPr lang="en-US" sz="5600" dirty="0" smtClean="0"/>
              <a:t>HIV </a:t>
            </a:r>
            <a:r>
              <a:rPr lang="en-US" sz="5600" dirty="0"/>
              <a:t>prevalence of more than 5 per 1,000 is considered extremely high – all boroughs in LSL are above </a:t>
            </a:r>
            <a:r>
              <a:rPr lang="en-US" sz="5600" dirty="0" smtClean="0"/>
              <a:t>this.  </a:t>
            </a:r>
            <a:endParaRPr lang="en-US" sz="5600" dirty="0"/>
          </a:p>
          <a:p>
            <a:pPr marL="0" indent="0" defTabSz="914400">
              <a:lnSpc>
                <a:spcPct val="110000"/>
              </a:lnSpc>
              <a:spcBef>
                <a:spcPts val="0"/>
              </a:spcBef>
              <a:buNone/>
            </a:pPr>
            <a:endParaRPr lang="en-US" sz="5600" dirty="0" smtClean="0"/>
          </a:p>
          <a:p>
            <a:pPr marL="0" indent="0" defTabSz="914400">
              <a:lnSpc>
                <a:spcPct val="110000"/>
              </a:lnSpc>
              <a:spcBef>
                <a:spcPts val="0"/>
              </a:spcBef>
              <a:buNone/>
            </a:pPr>
            <a:r>
              <a:rPr lang="en-GB" sz="5600" b="1" dirty="0" smtClean="0"/>
              <a:t>New </a:t>
            </a:r>
            <a:r>
              <a:rPr lang="en-GB" sz="5600" b="1" dirty="0"/>
              <a:t>HIV diagnosis </a:t>
            </a:r>
            <a:r>
              <a:rPr lang="en-GB" sz="5600" b="1" dirty="0" smtClean="0"/>
              <a:t>provides </a:t>
            </a:r>
            <a:r>
              <a:rPr lang="en-GB" sz="5600" b="1" dirty="0"/>
              <a:t>a timely insight into </a:t>
            </a:r>
            <a:r>
              <a:rPr lang="en-GB" sz="5600" b="1" dirty="0" smtClean="0"/>
              <a:t>onward </a:t>
            </a:r>
            <a:r>
              <a:rPr lang="en-GB" sz="5600" b="1" dirty="0"/>
              <a:t>HIV </a:t>
            </a:r>
            <a:r>
              <a:rPr lang="en-GB" sz="5600" b="1" dirty="0" smtClean="0"/>
              <a:t>transmission.  </a:t>
            </a:r>
            <a:endParaRPr lang="en-US" sz="5600" b="1" dirty="0" smtClean="0"/>
          </a:p>
          <a:p>
            <a:pPr defTabSz="914400">
              <a:lnSpc>
                <a:spcPct val="110000"/>
              </a:lnSpc>
              <a:spcBef>
                <a:spcPts val="0"/>
              </a:spcBef>
              <a:buFont typeface="Wingdings" charset="2"/>
              <a:buChar char="§"/>
            </a:pPr>
            <a:r>
              <a:rPr lang="en-US" sz="5600" dirty="0" smtClean="0"/>
              <a:t>Lambeth has the 2</a:t>
            </a:r>
            <a:r>
              <a:rPr lang="en-US" sz="5600" baseline="30000" dirty="0" smtClean="0"/>
              <a:t>nd</a:t>
            </a:r>
            <a:r>
              <a:rPr lang="en-US" sz="5600" dirty="0" smtClean="0"/>
              <a:t> highest new diagnosis rate in the country, Southwark the 3</a:t>
            </a:r>
            <a:r>
              <a:rPr lang="en-US" sz="5600" baseline="30000" dirty="0" smtClean="0"/>
              <a:t>rd</a:t>
            </a:r>
            <a:r>
              <a:rPr lang="en-US" sz="5600" dirty="0" smtClean="0"/>
              <a:t> and Lewisham the 8</a:t>
            </a:r>
            <a:r>
              <a:rPr lang="en-US" sz="5600" baseline="30000" dirty="0" smtClean="0"/>
              <a:t>th</a:t>
            </a:r>
            <a:r>
              <a:rPr lang="en-US" sz="5600" dirty="0" smtClean="0"/>
              <a:t>.</a:t>
            </a:r>
          </a:p>
          <a:p>
            <a:pPr defTabSz="914400">
              <a:lnSpc>
                <a:spcPct val="110000"/>
              </a:lnSpc>
              <a:spcBef>
                <a:spcPts val="0"/>
              </a:spcBef>
              <a:buFont typeface="Wingdings" charset="2"/>
              <a:buChar char="§"/>
            </a:pPr>
            <a:r>
              <a:rPr lang="en-US" sz="5600" dirty="0" smtClean="0"/>
              <a:t>It is important to note an inconsistency in recording of new HIV diagnoses in Lambeth in 2016. A large number of cases diagnosed in 2016 were erroneously mapped to St Thomas’ hospital (i.e. Lambeth) rather than the patient’s LSOA.</a:t>
            </a:r>
            <a:endParaRPr lang="en-GB" sz="5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4" y="6303600"/>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GUMCADv2 – Excluding CTAD. GUM &amp; Non-</a:t>
            </a:r>
            <a:r>
              <a:rPr lang="en-US" sz="1000" dirty="0">
                <a:solidFill>
                  <a:schemeClr val="bg1">
                    <a:lumMod val="50000"/>
                  </a:schemeClr>
                </a:solidFill>
                <a:latin typeface="Arial" charset="0"/>
                <a:ea typeface="Arial" charset="0"/>
                <a:cs typeface="Arial" charset="0"/>
              </a:rPr>
              <a:t>G</a:t>
            </a:r>
            <a:r>
              <a:rPr lang="en-US" sz="1000" dirty="0" smtClean="0">
                <a:solidFill>
                  <a:schemeClr val="bg1">
                    <a:lumMod val="50000"/>
                  </a:schemeClr>
                </a:solidFill>
                <a:latin typeface="Arial" charset="0"/>
                <a:ea typeface="Arial" charset="0"/>
                <a:cs typeface="Arial" charset="0"/>
              </a:rPr>
              <a:t>UM Services only</a:t>
            </a:r>
          </a:p>
        </p:txBody>
      </p:sp>
      <p:sp>
        <p:nvSpPr>
          <p:cNvPr id="9" name="TextBox 8"/>
          <p:cNvSpPr txBox="1"/>
          <p:nvPr/>
        </p:nvSpPr>
        <p:spPr>
          <a:xfrm>
            <a:off x="4777221" y="3811979"/>
            <a:ext cx="4401171" cy="246221"/>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New HIV diagnosis rate </a:t>
            </a:r>
            <a:r>
              <a:rPr lang="en-GB" sz="1000" b="1" dirty="0" smtClean="0">
                <a:solidFill>
                  <a:srgbClr val="767676"/>
                </a:solidFill>
                <a:latin typeface="Arial" panose="020B0604020202020204" pitchFamily="34" charset="0"/>
                <a:cs typeface="Arial" panose="020B0604020202020204" pitchFamily="34" charset="0"/>
              </a:rPr>
              <a:t>per </a:t>
            </a:r>
            <a:r>
              <a:rPr lang="en-GB" sz="1000" b="1" dirty="0">
                <a:solidFill>
                  <a:srgbClr val="767676"/>
                </a:solidFill>
                <a:latin typeface="Arial" panose="020B0604020202020204" pitchFamily="34" charset="0"/>
                <a:cs typeface="Arial" panose="020B0604020202020204" pitchFamily="34" charset="0"/>
              </a:rPr>
              <a:t>100,000 aged 15</a:t>
            </a:r>
            <a:r>
              <a:rPr lang="en-GB" sz="1000" b="1" dirty="0" smtClean="0">
                <a:solidFill>
                  <a:srgbClr val="767676"/>
                </a:solidFill>
                <a:latin typeface="Arial" panose="020B0604020202020204" pitchFamily="34" charset="0"/>
                <a:cs typeface="Arial" panose="020B0604020202020204" pitchFamily="34" charset="0"/>
              </a:rPr>
              <a:t>+ LSL, 2012-2017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60450" y="4058200"/>
            <a:ext cx="3990549"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9358" y="1472400"/>
            <a:ext cx="4312735"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HIV diagnosed prevalence rate per 1,000 aged 15-59 LSL, 2012-17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777221" y="1720649"/>
            <a:ext cx="4073778"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1265412389"/>
              </p:ext>
            </p:extLst>
          </p:nvPr>
        </p:nvGraphicFramePr>
        <p:xfrm>
          <a:off x="4699358" y="1775856"/>
          <a:ext cx="4312735" cy="2036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ext uri="{D42A27DB-BD31-4B8C-83A1-F6EECF244321}">
                <p14:modId xmlns:p14="http://schemas.microsoft.com/office/powerpoint/2010/main" val="998376661"/>
              </p:ext>
            </p:extLst>
          </p:nvPr>
        </p:nvGraphicFramePr>
        <p:xfrm>
          <a:off x="4624392" y="4084680"/>
          <a:ext cx="4469470" cy="2218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26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60" y="247285"/>
            <a:ext cx="8825776" cy="955072"/>
          </a:xfrm>
        </p:spPr>
        <p:txBody>
          <a:bodyPr>
            <a:noAutofit/>
          </a:bodyPr>
          <a:lstStyle/>
          <a:p>
            <a:r>
              <a:rPr lang="en-US" sz="2400" dirty="0" smtClean="0">
                <a:solidFill>
                  <a:schemeClr val="accent2"/>
                </a:solidFill>
              </a:rPr>
              <a:t>This report underpins the Lambeth, Southwark and Lewisham Sexual Health Strategy 2019-24.</a:t>
            </a:r>
            <a:endParaRPr lang="en-US" sz="2400" dirty="0">
              <a:solidFill>
                <a:schemeClr val="accent2"/>
              </a:solidFill>
            </a:endParaRPr>
          </a:p>
        </p:txBody>
      </p:sp>
      <p:sp>
        <p:nvSpPr>
          <p:cNvPr id="4" name="TextBox 3"/>
          <p:cNvSpPr txBox="1"/>
          <p:nvPr/>
        </p:nvSpPr>
        <p:spPr>
          <a:xfrm>
            <a:off x="255942" y="1202357"/>
            <a:ext cx="4403834" cy="369332"/>
          </a:xfrm>
          <a:prstGeom prst="rect">
            <a:avLst/>
          </a:prstGeom>
          <a:noFill/>
        </p:spPr>
        <p:txBody>
          <a:bodyPr wrap="square" rtlCol="0">
            <a:spAutoFit/>
          </a:bodyPr>
          <a:lstStyle/>
          <a:p>
            <a:r>
              <a:rPr lang="en-US" b="1" dirty="0" smtClean="0">
                <a:solidFill>
                  <a:srgbClr val="878787"/>
                </a:solidFill>
                <a:latin typeface="Arial" charset="0"/>
                <a:ea typeface="Arial" charset="0"/>
                <a:cs typeface="Arial" charset="0"/>
              </a:rPr>
              <a:t>DATA SOURCES</a:t>
            </a:r>
            <a:endParaRPr lang="en-US" b="1" dirty="0">
              <a:solidFill>
                <a:srgbClr val="878787"/>
              </a:solidFill>
              <a:latin typeface="Arial" charset="0"/>
              <a:ea typeface="Arial" charset="0"/>
              <a:cs typeface="Arial" charset="0"/>
            </a:endParaRPr>
          </a:p>
        </p:txBody>
      </p:sp>
      <p:sp>
        <p:nvSpPr>
          <p:cNvPr id="5" name="Content Placeholder 4"/>
          <p:cNvSpPr>
            <a:spLocks noGrp="1"/>
          </p:cNvSpPr>
          <p:nvPr>
            <p:ph idx="1"/>
          </p:nvPr>
        </p:nvSpPr>
        <p:spPr>
          <a:xfrm>
            <a:off x="257175" y="1590675"/>
            <a:ext cx="8229600" cy="4364038"/>
          </a:xfrm>
        </p:spPr>
        <p:txBody>
          <a:bodyPr>
            <a:normAutofit lnSpcReduction="10000"/>
          </a:bodyPr>
          <a:lstStyle/>
          <a:p>
            <a:pPr marL="0" indent="0" algn="just" defTabSz="914400">
              <a:spcBef>
                <a:spcPts val="0"/>
              </a:spcBef>
              <a:buNone/>
            </a:pPr>
            <a:r>
              <a:rPr lang="en-US" sz="1400" b="1" dirty="0" smtClean="0"/>
              <a:t>Sexual health need in Lambeth</a:t>
            </a:r>
            <a:r>
              <a:rPr lang="en-US" sz="1400" b="1" dirty="0"/>
              <a:t>, Southwark and </a:t>
            </a:r>
            <a:r>
              <a:rPr lang="en-US" sz="1400" b="1" dirty="0" smtClean="0"/>
              <a:t>Lewisham is among the highest in the country</a:t>
            </a:r>
            <a:r>
              <a:rPr lang="en-US" sz="1400" b="1" dirty="0"/>
              <a:t>.</a:t>
            </a:r>
            <a:r>
              <a:rPr lang="en-US" sz="1400" b="1" dirty="0" smtClean="0"/>
              <a:t> The Sexual Health </a:t>
            </a:r>
            <a:r>
              <a:rPr lang="en-US" sz="1400" b="1" dirty="0"/>
              <a:t>strategy </a:t>
            </a:r>
            <a:r>
              <a:rPr lang="en-US" sz="1400" b="1" dirty="0" smtClean="0"/>
              <a:t>2019-24 for the area is currently in development. </a:t>
            </a:r>
            <a:endParaRPr lang="en-US" sz="1400" b="1" dirty="0"/>
          </a:p>
          <a:p>
            <a:pPr defTabSz="914400">
              <a:spcBef>
                <a:spcPts val="0"/>
              </a:spcBef>
              <a:buFont typeface="Wingdings" charset="2"/>
              <a:buChar char="§"/>
            </a:pPr>
            <a:r>
              <a:rPr lang="en-GB" sz="1400" dirty="0" smtClean="0"/>
              <a:t>Lambeth</a:t>
            </a:r>
            <a:r>
              <a:rPr lang="en-GB" sz="1400" dirty="0"/>
              <a:t>, Southwark and Lewisham (LSL) have </a:t>
            </a:r>
            <a:r>
              <a:rPr lang="en-GB" sz="1400" dirty="0" smtClean="0"/>
              <a:t>among the </a:t>
            </a:r>
            <a:r>
              <a:rPr lang="en-GB" sz="1400" dirty="0"/>
              <a:t>highest rates of sexually transmitted infections, HIV and teenage conception rates in </a:t>
            </a:r>
            <a:r>
              <a:rPr lang="en-GB" sz="1400" dirty="0" smtClean="0"/>
              <a:t>England. </a:t>
            </a:r>
          </a:p>
          <a:p>
            <a:pPr defTabSz="914400">
              <a:spcBef>
                <a:spcPts val="0"/>
              </a:spcBef>
              <a:buFont typeface="Wingdings" charset="2"/>
              <a:buChar char="§"/>
            </a:pPr>
            <a:r>
              <a:rPr lang="en-GB" sz="1400" dirty="0" smtClean="0"/>
              <a:t>LSL Public Health teams are coming </a:t>
            </a:r>
            <a:r>
              <a:rPr lang="en-GB" sz="1400" dirty="0"/>
              <a:t>together with key partners and stakeholders </a:t>
            </a:r>
            <a:r>
              <a:rPr lang="en-GB" sz="1400" dirty="0" smtClean="0"/>
              <a:t>to develop a Sexual </a:t>
            </a:r>
            <a:r>
              <a:rPr lang="en-GB" sz="1400" dirty="0"/>
              <a:t>Health </a:t>
            </a:r>
            <a:r>
              <a:rPr lang="en-GB" sz="1400" dirty="0" smtClean="0"/>
              <a:t>Strategy which looks to ensure our sexual health services are effective</a:t>
            </a:r>
            <a:r>
              <a:rPr lang="en-GB" sz="1400" dirty="0"/>
              <a:t>, responsive and high quality </a:t>
            </a:r>
            <a:r>
              <a:rPr lang="en-GB" sz="1400" dirty="0" smtClean="0"/>
              <a:t>services</a:t>
            </a:r>
            <a:r>
              <a:rPr lang="en-GB" sz="1400" dirty="0"/>
              <a:t>, which effectively meet the needs of our local communities.</a:t>
            </a:r>
            <a:endParaRPr lang="en-GB" sz="1400" dirty="0" smtClean="0"/>
          </a:p>
          <a:p>
            <a:pPr marL="0" indent="0" defTabSz="914400">
              <a:spcBef>
                <a:spcPts val="0"/>
              </a:spcBef>
              <a:buNone/>
            </a:pPr>
            <a:endParaRPr lang="en-GB" sz="1400" dirty="0"/>
          </a:p>
          <a:p>
            <a:pPr marL="0" indent="0" defTabSz="914400">
              <a:spcBef>
                <a:spcPts val="0"/>
              </a:spcBef>
              <a:buNone/>
            </a:pPr>
            <a:r>
              <a:rPr lang="en-US" sz="1400" b="1" dirty="0"/>
              <a:t>This intelligence </a:t>
            </a:r>
            <a:r>
              <a:rPr lang="en-US" sz="1400" b="1" dirty="0" smtClean="0"/>
              <a:t>briefing aims to </a:t>
            </a:r>
            <a:r>
              <a:rPr lang="en-GB" sz="1400" b="1" dirty="0" smtClean="0"/>
              <a:t>identify </a:t>
            </a:r>
            <a:r>
              <a:rPr lang="en-GB" sz="1400" b="1" dirty="0"/>
              <a:t>the local population needs</a:t>
            </a:r>
            <a:r>
              <a:rPr lang="en-US" sz="1400" b="1" dirty="0" smtClean="0"/>
              <a:t> to inform the strategy through descriptive epidemiology </a:t>
            </a:r>
            <a:r>
              <a:rPr lang="en-US" sz="1400" b="1" dirty="0"/>
              <a:t>of reproductive and sexual health </a:t>
            </a:r>
            <a:r>
              <a:rPr lang="en-US" sz="1400" b="1" dirty="0" smtClean="0"/>
              <a:t>in LSL, including:</a:t>
            </a:r>
          </a:p>
          <a:p>
            <a:pPr defTabSz="914400">
              <a:spcBef>
                <a:spcPts val="0"/>
              </a:spcBef>
              <a:buFont typeface="Wingdings" charset="2"/>
              <a:buChar char="§"/>
            </a:pPr>
            <a:r>
              <a:rPr lang="en-US" sz="1400" dirty="0" smtClean="0"/>
              <a:t>Describe trends in reproductive health including HPV, contraception and abortion;</a:t>
            </a:r>
          </a:p>
          <a:p>
            <a:pPr defTabSz="914400">
              <a:spcBef>
                <a:spcPts val="0"/>
              </a:spcBef>
              <a:buFont typeface="Wingdings" charset="2"/>
              <a:buChar char="§"/>
            </a:pPr>
            <a:r>
              <a:rPr lang="en-US" sz="1400" dirty="0" smtClean="0"/>
              <a:t>Describe the burden of STIs and </a:t>
            </a:r>
            <a:r>
              <a:rPr lang="en-US" sz="1400" dirty="0"/>
              <a:t>HIV, identifying inequalities in diagnoses;</a:t>
            </a:r>
          </a:p>
          <a:p>
            <a:pPr defTabSz="914400">
              <a:spcBef>
                <a:spcPts val="0"/>
              </a:spcBef>
              <a:buFont typeface="Wingdings" charset="2"/>
              <a:buChar char="§"/>
            </a:pPr>
            <a:r>
              <a:rPr lang="en-US" sz="1400" dirty="0" smtClean="0"/>
              <a:t>Begin to develop an understanding of healthy relationships across LSL. </a:t>
            </a:r>
          </a:p>
          <a:p>
            <a:pPr marL="0" indent="0" defTabSz="914400">
              <a:spcBef>
                <a:spcPts val="0"/>
              </a:spcBef>
              <a:buNone/>
            </a:pPr>
            <a:endParaRPr lang="en-US" sz="1400" dirty="0"/>
          </a:p>
          <a:p>
            <a:pPr marL="0" indent="0" defTabSz="914400">
              <a:spcBef>
                <a:spcPts val="0"/>
              </a:spcBef>
              <a:buNone/>
            </a:pPr>
            <a:r>
              <a:rPr lang="en-GB" sz="1400" b="1" dirty="0" smtClean="0"/>
              <a:t>Data presented in this intelligence briefing are drawn primarily from following Public Health England data sources, namely: </a:t>
            </a:r>
          </a:p>
          <a:p>
            <a:pPr defTabSz="914400">
              <a:spcBef>
                <a:spcPts val="0"/>
              </a:spcBef>
              <a:buFont typeface="Wingdings" panose="05000000000000000000" pitchFamily="2" charset="2"/>
              <a:buChar char="§"/>
            </a:pPr>
            <a:r>
              <a:rPr lang="en-GB" sz="1400" dirty="0" smtClean="0"/>
              <a:t>GUMCADv2 </a:t>
            </a:r>
            <a:r>
              <a:rPr lang="en-GB" sz="1400" dirty="0"/>
              <a:t>- STI Surveillance </a:t>
            </a:r>
            <a:r>
              <a:rPr lang="en-GB" sz="1400" dirty="0" smtClean="0"/>
              <a:t>System (2012 - 2017), </a:t>
            </a:r>
            <a:endParaRPr lang="en-GB" sz="1400" dirty="0"/>
          </a:p>
          <a:p>
            <a:pPr defTabSz="914400">
              <a:spcBef>
                <a:spcPts val="0"/>
              </a:spcBef>
              <a:buFont typeface="Wingdings" panose="05000000000000000000" pitchFamily="2" charset="2"/>
              <a:buChar char="§"/>
            </a:pPr>
            <a:r>
              <a:rPr lang="en-GB" sz="1400" dirty="0" smtClean="0"/>
              <a:t>Local Authority Sexual Health Epidemiology Reports (2016),</a:t>
            </a:r>
          </a:p>
          <a:p>
            <a:pPr defTabSz="914400">
              <a:spcBef>
                <a:spcPts val="0"/>
              </a:spcBef>
              <a:buFont typeface="Wingdings" panose="05000000000000000000" pitchFamily="2" charset="2"/>
              <a:buChar char="§"/>
            </a:pPr>
            <a:r>
              <a:rPr lang="en-GB" sz="1400" dirty="0" smtClean="0"/>
              <a:t>Local Authority HIV surveillance data tables (2012 - 2016),</a:t>
            </a:r>
          </a:p>
          <a:p>
            <a:pPr defTabSz="914400">
              <a:spcBef>
                <a:spcPts val="0"/>
              </a:spcBef>
              <a:buFont typeface="Wingdings" panose="05000000000000000000" pitchFamily="2" charset="2"/>
              <a:buChar char="§"/>
            </a:pPr>
            <a:r>
              <a:rPr lang="en-GB" sz="1400" dirty="0" smtClean="0"/>
              <a:t>Sexual and Reproductive Health Profiles (June 2018 update);</a:t>
            </a:r>
          </a:p>
          <a:p>
            <a:pPr defTabSz="914400">
              <a:spcBef>
                <a:spcPts val="0"/>
              </a:spcBef>
              <a:buFont typeface="Wingdings" panose="05000000000000000000" pitchFamily="2" charset="2"/>
              <a:buChar char="§"/>
            </a:pPr>
            <a:r>
              <a:rPr lang="en-GB" sz="1400" dirty="0" smtClean="0"/>
              <a:t>Other data were pulled from ONS and NHS Digital.</a:t>
            </a:r>
          </a:p>
          <a:p>
            <a:pPr marL="0" indent="0" defTabSz="914400">
              <a:spcBef>
                <a:spcPts val="0"/>
              </a:spcBef>
              <a:buNone/>
            </a:pPr>
            <a:endParaRPr lang="en-GB" sz="1400" dirty="0" smtClean="0"/>
          </a:p>
          <a:p>
            <a:pPr marL="0" indent="0" defTabSz="914400">
              <a:spcBef>
                <a:spcPts val="0"/>
              </a:spcBef>
              <a:buNone/>
            </a:pPr>
            <a:endParaRPr lang="en-GB" sz="1400" dirty="0"/>
          </a:p>
        </p:txBody>
      </p:sp>
      <p:sp>
        <p:nvSpPr>
          <p:cNvPr id="6" name="TextBox 5"/>
          <p:cNvSpPr txBox="1"/>
          <p:nvPr/>
        </p:nvSpPr>
        <p:spPr>
          <a:xfrm>
            <a:off x="255942" y="6424461"/>
            <a:ext cx="6581423" cy="246221"/>
          </a:xfrm>
          <a:prstGeom prst="rect">
            <a:avLst/>
          </a:prstGeom>
          <a:noFill/>
        </p:spPr>
        <p:txBody>
          <a:bodyPr wrap="square" rtlCol="0">
            <a:spAutoFit/>
          </a:bodyPr>
          <a:lstStyle/>
          <a:p>
            <a:r>
              <a:rPr lang="en-US" sz="1000" dirty="0" smtClean="0">
                <a:solidFill>
                  <a:schemeClr val="bg1">
                    <a:lumMod val="50000"/>
                  </a:schemeClr>
                </a:solidFill>
                <a:latin typeface="Arial" charset="0"/>
                <a:ea typeface="Arial" charset="0"/>
                <a:cs typeface="Arial" charset="0"/>
              </a:rPr>
              <a:t>Note: all data up-to-date as at 21 November 2018</a:t>
            </a:r>
          </a:p>
        </p:txBody>
      </p:sp>
    </p:spTree>
    <p:extLst>
      <p:ext uri="{BB962C8B-B14F-4D97-AF65-F5344CB8AC3E}">
        <p14:creationId xmlns:p14="http://schemas.microsoft.com/office/powerpoint/2010/main" val="1646740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800056" cy="955072"/>
          </a:xfrm>
        </p:spPr>
        <p:txBody>
          <a:bodyPr>
            <a:noAutofit/>
          </a:bodyPr>
          <a:lstStyle/>
          <a:p>
            <a:r>
              <a:rPr lang="en-GB" sz="2400" dirty="0" smtClean="0">
                <a:solidFill>
                  <a:srgbClr val="0070C0"/>
                </a:solidFill>
              </a:rPr>
              <a:t>Diagnosed prevalence of HIV is above 20 per 1,000 across an area of North Lambeth and North West Southwark.</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HIV DIAGNOSED PREVALENCE</a:t>
            </a:r>
            <a:endParaRPr lang="en-US" b="1" dirty="0">
              <a:solidFill>
                <a:prstClr val="white">
                  <a:lumMod val="50000"/>
                </a:prstClr>
              </a:solidFill>
              <a:latin typeface="Arial" charset="0"/>
              <a:ea typeface="Arial" charset="0"/>
              <a:cs typeface="Arial" charset="0"/>
            </a:endParaRPr>
          </a:p>
        </p:txBody>
      </p:sp>
      <p:sp>
        <p:nvSpPr>
          <p:cNvPr id="6" name="TextBox 5"/>
          <p:cNvSpPr txBox="1"/>
          <p:nvPr/>
        </p:nvSpPr>
        <p:spPr>
          <a:xfrm>
            <a:off x="240424" y="6420469"/>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Local authority HIV surveillance data tables</a:t>
            </a:r>
          </a:p>
        </p:txBody>
      </p:sp>
      <p:sp>
        <p:nvSpPr>
          <p:cNvPr id="7" name="Rectangle 6"/>
          <p:cNvSpPr/>
          <p:nvPr/>
        </p:nvSpPr>
        <p:spPr>
          <a:xfrm>
            <a:off x="461469" y="5980806"/>
            <a:ext cx="5668798" cy="246221"/>
          </a:xfrm>
          <a:prstGeom prst="rect">
            <a:avLst/>
          </a:prstGeom>
        </p:spPr>
        <p:txBody>
          <a:bodyPr wrap="square">
            <a:spAutoFit/>
          </a:bodyPr>
          <a:lstStyle/>
          <a:p>
            <a:r>
              <a:rPr lang="en-GB" sz="1000" b="1" dirty="0">
                <a:solidFill>
                  <a:srgbClr val="767676"/>
                </a:solidFill>
                <a:latin typeface="Arial" panose="020B0604020202020204" pitchFamily="34" charset="0"/>
                <a:cs typeface="Arial" panose="020B0604020202020204" pitchFamily="34" charset="0"/>
              </a:rPr>
              <a:t>P</a:t>
            </a:r>
            <a:r>
              <a:rPr lang="en-GB" sz="1000" b="1" dirty="0" smtClean="0">
                <a:solidFill>
                  <a:srgbClr val="767676"/>
                </a:solidFill>
                <a:latin typeface="Arial" panose="020B0604020202020204" pitchFamily="34" charset="0"/>
                <a:cs typeface="Arial" panose="020B0604020202020204" pitchFamily="34" charset="0"/>
              </a:rPr>
              <a:t>revalence of diagnosed HIV per 1,000 by MSOA, in LSL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27" name="Straight Connector 26"/>
          <p:cNvCxnSpPr/>
          <p:nvPr/>
        </p:nvCxnSpPr>
        <p:spPr>
          <a:xfrm>
            <a:off x="508970" y="6211592"/>
            <a:ext cx="3866747"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36" t="3377" b="2233"/>
          <a:stretch/>
        </p:blipFill>
        <p:spPr bwMode="auto">
          <a:xfrm>
            <a:off x="391885" y="1452130"/>
            <a:ext cx="5387130" cy="444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420" y="4693351"/>
            <a:ext cx="18288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4"/>
          <p:cNvSpPr>
            <a:spLocks noGrp="1"/>
          </p:cNvSpPr>
          <p:nvPr>
            <p:ph idx="1"/>
          </p:nvPr>
        </p:nvSpPr>
        <p:spPr>
          <a:xfrm>
            <a:off x="5571946" y="1386496"/>
            <a:ext cx="3468537" cy="3306856"/>
          </a:xfrm>
          <a:ln>
            <a:noFill/>
          </a:ln>
        </p:spPr>
        <p:txBody>
          <a:bodyPr>
            <a:normAutofit/>
          </a:bodyPr>
          <a:lstStyle/>
          <a:p>
            <a:pPr marL="0" indent="0" defTabSz="914400">
              <a:spcBef>
                <a:spcPts val="0"/>
              </a:spcBef>
              <a:buNone/>
            </a:pPr>
            <a:r>
              <a:rPr lang="en-GB" sz="1400" b="1" dirty="0" smtClean="0"/>
              <a:t>Diagnosed prevalence of HIV is high across much of the borough</a:t>
            </a:r>
          </a:p>
          <a:p>
            <a:pPr defTabSz="914400">
              <a:spcBef>
                <a:spcPts val="0"/>
              </a:spcBef>
              <a:buFont typeface="Wingdings" panose="05000000000000000000" pitchFamily="2" charset="2"/>
              <a:buChar char="§"/>
            </a:pPr>
            <a:r>
              <a:rPr lang="en-GB" sz="1400" dirty="0" smtClean="0"/>
              <a:t>In particular, in the North of Lambeth and the North-West of Southwark, the diagnosed prevalence is higher than 20 per 1,000 population</a:t>
            </a:r>
          </a:p>
          <a:p>
            <a:pPr defTabSz="914400">
              <a:spcBef>
                <a:spcPts val="0"/>
              </a:spcBef>
              <a:buFont typeface="Wingdings" panose="05000000000000000000" pitchFamily="2" charset="2"/>
              <a:buChar char="§"/>
            </a:pPr>
            <a:endParaRPr lang="en-GB" sz="1400" dirty="0"/>
          </a:p>
          <a:p>
            <a:pPr defTabSz="914400">
              <a:spcBef>
                <a:spcPts val="0"/>
              </a:spcBef>
              <a:buFont typeface="Wingdings" panose="05000000000000000000" pitchFamily="2" charset="2"/>
              <a:buChar char="§"/>
            </a:pPr>
            <a:r>
              <a:rPr lang="en-GB" sz="1400" dirty="0" smtClean="0"/>
              <a:t>The South of Southwark and South East of Lewisham of less than 6 per 1,000 population. </a:t>
            </a:r>
            <a:r>
              <a:rPr lang="en-US" sz="1400" dirty="0"/>
              <a:t>HIV prevalence of more than 5 per 1,000 is considered extremely </a:t>
            </a:r>
            <a:r>
              <a:rPr lang="en-US" sz="1400" dirty="0" smtClean="0"/>
              <a:t>high.  </a:t>
            </a:r>
            <a:endParaRPr lang="en-US" sz="1400" dirty="0"/>
          </a:p>
          <a:p>
            <a:pPr defTabSz="914400">
              <a:spcBef>
                <a:spcPts val="0"/>
              </a:spcBef>
              <a:buFont typeface="Wingdings" panose="05000000000000000000" pitchFamily="2" charset="2"/>
              <a:buChar char="§"/>
            </a:pPr>
            <a:endParaRPr lang="en-GB" sz="1400" dirty="0" smtClean="0"/>
          </a:p>
          <a:p>
            <a:pPr defTabSz="914400">
              <a:spcBef>
                <a:spcPts val="0"/>
              </a:spcBef>
              <a:buFont typeface="Wingdings" charset="2"/>
              <a:buChar char="§"/>
            </a:pPr>
            <a:endParaRPr lang="en-GB" sz="1400" dirty="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Tree>
    <p:extLst>
      <p:ext uri="{BB962C8B-B14F-4D97-AF65-F5344CB8AC3E}">
        <p14:creationId xmlns:p14="http://schemas.microsoft.com/office/powerpoint/2010/main" val="2531072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Highest HIV diagnosis seen in those aged 35-64, men of White ethnicity and women of Black African ethnicity.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HIV DEMOGRAPHICS</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4403834" cy="4831247"/>
          </a:xfrm>
        </p:spPr>
        <p:txBody>
          <a:bodyPr>
            <a:normAutofit fontScale="25000" lnSpcReduction="20000"/>
          </a:bodyPr>
          <a:lstStyle/>
          <a:p>
            <a:pPr marL="0" indent="0" defTabSz="914400">
              <a:lnSpc>
                <a:spcPct val="110000"/>
              </a:lnSpc>
              <a:spcBef>
                <a:spcPts val="0"/>
              </a:spcBef>
              <a:buNone/>
            </a:pPr>
            <a:r>
              <a:rPr lang="en-US" sz="5600" b="1" dirty="0" smtClean="0"/>
              <a:t>The ethnic breakdown of people with HIV across LSL is very different among men and women. </a:t>
            </a:r>
          </a:p>
          <a:p>
            <a:pPr defTabSz="914400">
              <a:lnSpc>
                <a:spcPct val="110000"/>
              </a:lnSpc>
              <a:spcBef>
                <a:spcPts val="0"/>
              </a:spcBef>
              <a:buFont typeface="Wingdings" charset="2"/>
              <a:buChar char="§"/>
            </a:pPr>
            <a:r>
              <a:rPr lang="en-US" sz="5600" dirty="0"/>
              <a:t>Across the three boroughs in 2017, almost 8,500 people are seen in care for HIV.</a:t>
            </a:r>
          </a:p>
          <a:p>
            <a:pPr defTabSz="914400">
              <a:lnSpc>
                <a:spcPct val="110000"/>
              </a:lnSpc>
              <a:spcBef>
                <a:spcPts val="0"/>
              </a:spcBef>
              <a:buFont typeface="Wingdings" charset="2"/>
              <a:buChar char="§"/>
            </a:pPr>
            <a:r>
              <a:rPr lang="en-US" sz="5600" dirty="0" smtClean="0"/>
              <a:t>The majority (76%) of HIV diagnoses are in men. </a:t>
            </a:r>
          </a:p>
          <a:p>
            <a:pPr defTabSz="914400">
              <a:lnSpc>
                <a:spcPct val="110000"/>
              </a:lnSpc>
              <a:spcBef>
                <a:spcPts val="0"/>
              </a:spcBef>
              <a:buFont typeface="Wingdings" charset="2"/>
              <a:buChar char="§"/>
            </a:pPr>
            <a:r>
              <a:rPr lang="en-US" sz="5600" dirty="0" smtClean="0"/>
              <a:t>Of all men diagnosed with HIV, 63% were White, and of all women diagnosed with HIV, 64% were Black African.  </a:t>
            </a:r>
          </a:p>
          <a:p>
            <a:pPr defTabSz="914400">
              <a:lnSpc>
                <a:spcPct val="110000"/>
              </a:lnSpc>
              <a:spcBef>
                <a:spcPts val="0"/>
              </a:spcBef>
              <a:buFont typeface="Wingdings" charset="2"/>
              <a:buChar char="§"/>
            </a:pPr>
            <a:r>
              <a:rPr lang="en-US" sz="5600" dirty="0" smtClean="0"/>
              <a:t>Just under 300 new cases of HIV were diagnosed in LSL in 2017 – a 50% decrease in the number of cases compared to 2012. </a:t>
            </a:r>
          </a:p>
          <a:p>
            <a:pPr marL="0" indent="0" defTabSz="914400">
              <a:lnSpc>
                <a:spcPct val="110000"/>
              </a:lnSpc>
              <a:spcBef>
                <a:spcPts val="0"/>
              </a:spcBef>
              <a:buNone/>
            </a:pPr>
            <a:endParaRPr lang="en-US" sz="5600" dirty="0" smtClean="0"/>
          </a:p>
          <a:p>
            <a:pPr marL="0" indent="0" defTabSz="914400">
              <a:lnSpc>
                <a:spcPct val="110000"/>
              </a:lnSpc>
              <a:spcBef>
                <a:spcPts val="0"/>
              </a:spcBef>
              <a:buNone/>
            </a:pPr>
            <a:r>
              <a:rPr lang="en-US" sz="5600" b="1" dirty="0" smtClean="0"/>
              <a:t>HIV prevalence in LSL is highest between the ages of 35 and 64. </a:t>
            </a:r>
          </a:p>
          <a:p>
            <a:pPr defTabSz="914400">
              <a:lnSpc>
                <a:spcPct val="110000"/>
              </a:lnSpc>
              <a:spcBef>
                <a:spcPts val="0"/>
              </a:spcBef>
              <a:buFont typeface="Wingdings" charset="2"/>
              <a:buChar char="§"/>
            </a:pPr>
            <a:r>
              <a:rPr lang="en-US" sz="5600" dirty="0" smtClean="0"/>
              <a:t>Rates of HIV diagnosis are highest among those aged 35-49 and 50-64 years.</a:t>
            </a:r>
            <a:endParaRPr lang="en-US" sz="5600" dirty="0"/>
          </a:p>
          <a:p>
            <a:pPr defTabSz="914400">
              <a:lnSpc>
                <a:spcPct val="110000"/>
              </a:lnSpc>
              <a:spcBef>
                <a:spcPts val="0"/>
              </a:spcBef>
              <a:buFont typeface="Wingdings" charset="2"/>
              <a:buChar char="§"/>
            </a:pPr>
            <a:r>
              <a:rPr lang="en-US" sz="5600" dirty="0" smtClean="0"/>
              <a:t>A disproportionate number of HIV cases </a:t>
            </a:r>
            <a:r>
              <a:rPr lang="en-US" sz="5600" dirty="0"/>
              <a:t>(39%) are diagnosed in </a:t>
            </a:r>
            <a:r>
              <a:rPr lang="en-US" sz="5600" dirty="0" smtClean="0"/>
              <a:t>people living in the 20% most deprived areas across LSL.</a:t>
            </a:r>
          </a:p>
          <a:p>
            <a:pPr defTabSz="914400">
              <a:lnSpc>
                <a:spcPct val="110000"/>
              </a:lnSpc>
              <a:spcBef>
                <a:spcPts val="0"/>
              </a:spcBef>
              <a:buFont typeface="Wingdings" charset="2"/>
              <a:buChar char="§"/>
            </a:pPr>
            <a:r>
              <a:rPr lang="en-GB" sz="5600" dirty="0" smtClean="0"/>
              <a:t>The </a:t>
            </a:r>
            <a:r>
              <a:rPr lang="en-GB" sz="5600" dirty="0"/>
              <a:t>proportion of people with HIV in </a:t>
            </a:r>
            <a:r>
              <a:rPr lang="en-GB" sz="5600" dirty="0" smtClean="0"/>
              <a:t>treatment increased </a:t>
            </a:r>
            <a:r>
              <a:rPr lang="en-GB" sz="5600" dirty="0"/>
              <a:t>between 2011 and </a:t>
            </a:r>
            <a:r>
              <a:rPr lang="en-GB" sz="5600" dirty="0" smtClean="0"/>
              <a:t>2015: </a:t>
            </a:r>
            <a:r>
              <a:rPr lang="en-GB" sz="5600" dirty="0"/>
              <a:t>Lambeth (95%), Southwark (94%), Lewisham (93%).</a:t>
            </a:r>
          </a:p>
          <a:p>
            <a:pPr marL="0" indent="0" defTabSz="914400">
              <a:lnSpc>
                <a:spcPct val="110000"/>
              </a:lnSpc>
              <a:spcBef>
                <a:spcPts val="0"/>
              </a:spcBef>
              <a:buNone/>
            </a:pPr>
            <a:endParaRPr lang="en-US" sz="1500" dirty="0" smtClean="0"/>
          </a:p>
          <a:p>
            <a:pPr marL="0" indent="0" defTabSz="914400">
              <a:lnSpc>
                <a:spcPct val="110000"/>
              </a:lnSpc>
              <a:spcBef>
                <a:spcPts val="0"/>
              </a:spcBef>
              <a:buNone/>
            </a:pPr>
            <a:endParaRPr lang="en-US" sz="1400" dirty="0" smtClean="0"/>
          </a:p>
          <a:p>
            <a:pPr defTabSz="914400">
              <a:lnSpc>
                <a:spcPct val="110000"/>
              </a:lnSpc>
              <a:spcBef>
                <a:spcPts val="0"/>
              </a:spcBef>
              <a:buFont typeface="Wingdings" charset="2"/>
              <a:buChar char="§"/>
            </a:pPr>
            <a:endParaRPr lang="en-US" sz="1400" dirty="0"/>
          </a:p>
          <a:p>
            <a:pPr defTabSz="914400">
              <a:lnSpc>
                <a:spcPct val="110000"/>
              </a:lnSpc>
              <a:spcBef>
                <a:spcPts val="0"/>
              </a:spcBef>
              <a:buFont typeface="Wingdings" charset="2"/>
              <a:buChar char="§"/>
            </a:pPr>
            <a:endParaRPr lang="en-GB" sz="1600" dirty="0" smtClean="0"/>
          </a:p>
          <a:p>
            <a:pPr defTabSz="914400">
              <a:lnSpc>
                <a:spcPct val="110000"/>
              </a:lnSpc>
              <a:spcBef>
                <a:spcPts val="0"/>
              </a:spcBef>
              <a:buFont typeface="Wingdings" charset="2"/>
              <a:buChar char="§"/>
            </a:pPr>
            <a:endParaRPr lang="en-GB" sz="1600" dirty="0"/>
          </a:p>
          <a:p>
            <a:pPr defTabSz="914400">
              <a:lnSpc>
                <a:spcPct val="110000"/>
              </a:lnSpc>
              <a:spcBef>
                <a:spcPts val="0"/>
              </a:spcBef>
              <a:buFont typeface="Wingdings" charset="2"/>
              <a:buChar char="§"/>
            </a:pPr>
            <a:endParaRPr lang="en-GB" sz="1600" dirty="0" smtClean="0"/>
          </a:p>
          <a:p>
            <a:pPr defTabSz="914400">
              <a:lnSpc>
                <a:spcPct val="110000"/>
              </a:lnSpc>
              <a:spcBef>
                <a:spcPts val="0"/>
              </a:spcBef>
              <a:buFont typeface="Wingdings" charset="2"/>
              <a:buChar char="§"/>
            </a:pPr>
            <a:endParaRPr lang="en-GB" sz="1600" dirty="0"/>
          </a:p>
          <a:p>
            <a:pPr defTabSz="914400">
              <a:lnSpc>
                <a:spcPct val="110000"/>
              </a:lnSpc>
              <a:spcBef>
                <a:spcPts val="0"/>
              </a:spcBef>
              <a:buFont typeface="Wingdings" charset="2"/>
              <a:buChar char="§"/>
            </a:pPr>
            <a:endParaRPr lang="en-GB" sz="1600" dirty="0" smtClean="0"/>
          </a:p>
          <a:p>
            <a:pPr defTabSz="914400">
              <a:lnSpc>
                <a:spcPct val="110000"/>
              </a:lnSpc>
              <a:spcBef>
                <a:spcPts val="0"/>
              </a:spcBef>
              <a:buFont typeface="Wingdings" charset="2"/>
              <a:buChar char="§"/>
            </a:pPr>
            <a:endParaRPr lang="en-GB" sz="1600" dirty="0"/>
          </a:p>
          <a:p>
            <a:pPr defTabSz="914400">
              <a:lnSpc>
                <a:spcPct val="110000"/>
              </a:lnSpc>
              <a:spcBef>
                <a:spcPts val="0"/>
              </a:spcBef>
              <a:buFont typeface="Wingdings" charset="2"/>
              <a:buChar char="§"/>
            </a:pPr>
            <a:endParaRPr lang="en-GB" sz="1600" dirty="0" smtClean="0"/>
          </a:p>
          <a:p>
            <a:pPr marL="0" indent="0" defTabSz="914400">
              <a:lnSpc>
                <a:spcPct val="110000"/>
              </a:lnSpc>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Profiles</a:t>
            </a:r>
            <a:endParaRPr lang="en-US" sz="1000" dirty="0" smtClean="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Local authority HIV surveillance data tables</a:t>
            </a:r>
          </a:p>
        </p:txBody>
      </p:sp>
      <p:sp>
        <p:nvSpPr>
          <p:cNvPr id="12" name="TextBox 11"/>
          <p:cNvSpPr txBox="1"/>
          <p:nvPr/>
        </p:nvSpPr>
        <p:spPr>
          <a:xfrm>
            <a:off x="4826573" y="4122245"/>
            <a:ext cx="4686006" cy="246221"/>
          </a:xfrm>
          <a:prstGeom prst="rect">
            <a:avLst/>
          </a:prstGeom>
          <a:noFill/>
        </p:spPr>
        <p:txBody>
          <a:bodyPr wrap="square" rtlCol="0">
            <a:spAutoFit/>
          </a:bodyPr>
          <a:lstStyle/>
          <a:p>
            <a:r>
              <a:rPr lang="en-GB" sz="1000" b="1" dirty="0">
                <a:solidFill>
                  <a:srgbClr val="767676"/>
                </a:solidFill>
                <a:latin typeface="Arial" panose="020B0604020202020204" pitchFamily="34" charset="0"/>
                <a:cs typeface="Arial" panose="020B0604020202020204" pitchFamily="34" charset="0"/>
              </a:rPr>
              <a:t> </a:t>
            </a:r>
            <a:r>
              <a:rPr lang="en-GB" sz="1000" b="1" dirty="0" smtClean="0">
                <a:solidFill>
                  <a:srgbClr val="767676"/>
                </a:solidFill>
                <a:latin typeface="Arial" panose="020B0604020202020204" pitchFamily="34" charset="0"/>
                <a:cs typeface="Arial" panose="020B0604020202020204" pitchFamily="34" charset="0"/>
              </a:rPr>
              <a:t> Rates of HIV diagnosed per 100,000 persons by age in LSL, 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950375" y="4373370"/>
            <a:ext cx="3866747"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701264" y="1472755"/>
            <a:ext cx="4572000" cy="400110"/>
          </a:xfrm>
          <a:prstGeom prst="rect">
            <a:avLst/>
          </a:prstGeom>
        </p:spPr>
        <p:txBody>
          <a:bodyPr>
            <a:spAutoFit/>
          </a:bodyPr>
          <a:lstStyle/>
          <a:p>
            <a:r>
              <a:rPr lang="en-GB" sz="1000" b="1" dirty="0">
                <a:solidFill>
                  <a:srgbClr val="767676"/>
                </a:solidFill>
                <a:latin typeface="Arial" panose="020B0604020202020204" pitchFamily="34" charset="0"/>
                <a:cs typeface="Arial" panose="020B0604020202020204" pitchFamily="34" charset="0"/>
              </a:rPr>
              <a:t>Proportion of all diagnosed </a:t>
            </a:r>
            <a:r>
              <a:rPr lang="en-GB" sz="1000" b="1" dirty="0" smtClean="0">
                <a:solidFill>
                  <a:srgbClr val="767676"/>
                </a:solidFill>
                <a:latin typeface="Arial" panose="020B0604020202020204" pitchFamily="34" charset="0"/>
                <a:cs typeface="Arial" panose="020B0604020202020204" pitchFamily="34" charset="0"/>
              </a:rPr>
              <a:t>HIV cases seen for care by </a:t>
            </a:r>
            <a:r>
              <a:rPr lang="en-GB" sz="1000" b="1" dirty="0">
                <a:solidFill>
                  <a:srgbClr val="767676"/>
                </a:solidFill>
                <a:latin typeface="Arial" panose="020B0604020202020204" pitchFamily="34" charset="0"/>
                <a:cs typeface="Arial" panose="020B0604020202020204" pitchFamily="34" charset="0"/>
              </a:rPr>
              <a:t>sex and </a:t>
            </a:r>
            <a:endParaRPr lang="en-GB" sz="1000" b="1" dirty="0" smtClean="0">
              <a:solidFill>
                <a:srgbClr val="767676"/>
              </a:solidFill>
              <a:latin typeface="Arial" panose="020B0604020202020204" pitchFamily="34" charset="0"/>
              <a:cs typeface="Arial" panose="020B0604020202020204" pitchFamily="34" charset="0"/>
            </a:endParaRPr>
          </a:p>
          <a:p>
            <a:r>
              <a:rPr lang="en-GB" sz="1000" b="1" dirty="0" smtClean="0">
                <a:solidFill>
                  <a:srgbClr val="767676"/>
                </a:solidFill>
                <a:latin typeface="Arial" panose="020B0604020202020204" pitchFamily="34" charset="0"/>
                <a:cs typeface="Arial" panose="020B0604020202020204" pitchFamily="34" charset="0"/>
              </a:rPr>
              <a:t>ethnicity </a:t>
            </a:r>
            <a:r>
              <a:rPr lang="en-GB" sz="1000" b="1" dirty="0">
                <a:solidFill>
                  <a:srgbClr val="767676"/>
                </a:solidFill>
                <a:latin typeface="Arial" panose="020B0604020202020204" pitchFamily="34" charset="0"/>
                <a:cs typeface="Arial" panose="020B0604020202020204" pitchFamily="34" charset="0"/>
              </a:rPr>
              <a:t>in LSL, </a:t>
            </a:r>
            <a:r>
              <a:rPr lang="en-GB" sz="1000" b="1" dirty="0" smtClean="0">
                <a:solidFill>
                  <a:srgbClr val="767676"/>
                </a:solidFill>
                <a:latin typeface="Arial" panose="020B0604020202020204" pitchFamily="34" charset="0"/>
                <a:cs typeface="Arial" panose="020B0604020202020204" pitchFamily="34" charset="0"/>
              </a:rPr>
              <a:t>2017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27" name="Straight Connector 26"/>
          <p:cNvCxnSpPr/>
          <p:nvPr/>
        </p:nvCxnSpPr>
        <p:spPr>
          <a:xfrm>
            <a:off x="4826573" y="1866130"/>
            <a:ext cx="3866747"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29" name="Chart 28"/>
          <p:cNvGraphicFramePr>
            <a:graphicFrameLocks/>
          </p:cNvGraphicFramePr>
          <p:nvPr>
            <p:extLst>
              <p:ext uri="{D42A27DB-BD31-4B8C-83A1-F6EECF244321}">
                <p14:modId xmlns:p14="http://schemas.microsoft.com/office/powerpoint/2010/main" val="2858448114"/>
              </p:ext>
            </p:extLst>
          </p:nvPr>
        </p:nvGraphicFramePr>
        <p:xfrm>
          <a:off x="4701264" y="1872865"/>
          <a:ext cx="4323983" cy="22493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a:graphicFrameLocks/>
          </p:cNvGraphicFramePr>
          <p:nvPr>
            <p:extLst>
              <p:ext uri="{D42A27DB-BD31-4B8C-83A1-F6EECF244321}">
                <p14:modId xmlns:p14="http://schemas.microsoft.com/office/powerpoint/2010/main" val="3790269304"/>
              </p:ext>
            </p:extLst>
          </p:nvPr>
        </p:nvGraphicFramePr>
        <p:xfrm>
          <a:off x="4636118" y="1707624"/>
          <a:ext cx="4507881" cy="2660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4138483195"/>
              </p:ext>
            </p:extLst>
          </p:nvPr>
        </p:nvGraphicFramePr>
        <p:xfrm>
          <a:off x="4535848" y="4373370"/>
          <a:ext cx="4489399" cy="1930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8649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rgbClr val="0070C0"/>
                </a:solidFill>
              </a:rPr>
              <a:t>Sex between men accounts for more than half of the new HIV cases in LSL </a:t>
            </a:r>
            <a:r>
              <a:rPr lang="en-GB" sz="2400" smtClean="0">
                <a:solidFill>
                  <a:srgbClr val="0070C0"/>
                </a:solidFill>
              </a:rPr>
              <a:t>each year.</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HIV EXPOSURE – NEW DIAGNOSIS</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7" y="1472755"/>
            <a:ext cx="4576323" cy="4626120"/>
          </a:xfrm>
        </p:spPr>
        <p:txBody>
          <a:bodyPr>
            <a:normAutofit fontScale="25000" lnSpcReduction="20000"/>
          </a:bodyPr>
          <a:lstStyle/>
          <a:p>
            <a:pPr marL="0" indent="0" defTabSz="914400">
              <a:lnSpc>
                <a:spcPct val="110000"/>
              </a:lnSpc>
              <a:spcBef>
                <a:spcPts val="0"/>
              </a:spcBef>
              <a:buNone/>
            </a:pPr>
            <a:r>
              <a:rPr lang="en-GB" sz="5600" b="1" dirty="0" smtClean="0"/>
              <a:t>Sex between men is the leading exposure type in people newly diagnosed with HIV.</a:t>
            </a:r>
            <a:endParaRPr lang="en-US" sz="5600" dirty="0" smtClean="0"/>
          </a:p>
          <a:p>
            <a:pPr defTabSz="914400">
              <a:lnSpc>
                <a:spcPct val="110000"/>
              </a:lnSpc>
              <a:spcBef>
                <a:spcPts val="0"/>
              </a:spcBef>
              <a:buFont typeface="Wingdings" charset="2"/>
              <a:buChar char="§"/>
            </a:pPr>
            <a:r>
              <a:rPr lang="en-US" sz="5600" dirty="0" smtClean="0"/>
              <a:t>In 2017, just under 300 people received a new HIV diagnosis across LSL. The total number of new HIV diagnoses has been decreasing over time. </a:t>
            </a:r>
          </a:p>
          <a:p>
            <a:pPr defTabSz="914400">
              <a:lnSpc>
                <a:spcPct val="110000"/>
              </a:lnSpc>
              <a:spcBef>
                <a:spcPts val="0"/>
              </a:spcBef>
              <a:buFont typeface="Wingdings" charset="2"/>
              <a:buChar char="§"/>
            </a:pPr>
            <a:r>
              <a:rPr lang="en-US" sz="5600" dirty="0" smtClean="0"/>
              <a:t>Sex between men accounted for two-thirds (67%) of new HIV cases, and heterosexual contact another third (32%) in LSL in 2017. </a:t>
            </a:r>
          </a:p>
          <a:p>
            <a:pPr defTabSz="914400">
              <a:lnSpc>
                <a:spcPct val="110000"/>
              </a:lnSpc>
              <a:spcBef>
                <a:spcPts val="0"/>
              </a:spcBef>
              <a:buFont typeface="Wingdings" charset="2"/>
              <a:buChar char="§"/>
            </a:pPr>
            <a:r>
              <a:rPr lang="en-US" sz="5600" dirty="0" smtClean="0"/>
              <a:t>Just over 1% were through other exposure routes i.e. mother </a:t>
            </a:r>
            <a:r>
              <a:rPr lang="en-US" sz="5600" dirty="0"/>
              <a:t>to </a:t>
            </a:r>
            <a:r>
              <a:rPr lang="en-US" sz="5600" dirty="0" smtClean="0"/>
              <a:t>child transmission, injecting drug use and </a:t>
            </a:r>
            <a:r>
              <a:rPr lang="en-US" sz="5600" dirty="0"/>
              <a:t>blood products. </a:t>
            </a:r>
            <a:endParaRPr lang="en-US" sz="5600" dirty="0" smtClean="0"/>
          </a:p>
          <a:p>
            <a:pPr defTabSz="914400">
              <a:lnSpc>
                <a:spcPct val="110000"/>
              </a:lnSpc>
              <a:spcBef>
                <a:spcPts val="0"/>
              </a:spcBef>
              <a:buFont typeface="Wingdings" charset="2"/>
              <a:buChar char="§"/>
            </a:pPr>
            <a:r>
              <a:rPr lang="en-US" sz="5600" dirty="0" smtClean="0"/>
              <a:t>The proportion of all cases where the exposure type was unknown increased from 4% in 2014 to 15% in 2015 and 21% in 2016 (data not shown).</a:t>
            </a:r>
            <a:r>
              <a:rPr lang="en-GB" sz="5600" dirty="0" smtClean="0"/>
              <a:t> This information may not be captured at time of diagnosis but during further </a:t>
            </a:r>
            <a:r>
              <a:rPr lang="en-GB" sz="5600" dirty="0"/>
              <a:t>attendances for care</a:t>
            </a:r>
            <a:r>
              <a:rPr lang="en-GB" sz="5600" dirty="0" smtClean="0"/>
              <a:t>, thus completeness increases </a:t>
            </a:r>
            <a:r>
              <a:rPr lang="en-GB" sz="5600" dirty="0"/>
              <a:t>with reports from subsequent years</a:t>
            </a:r>
            <a:r>
              <a:rPr lang="en-GB" sz="5600" dirty="0" smtClean="0"/>
              <a:t>.</a:t>
            </a:r>
            <a:endParaRPr lang="en-US" sz="5600" dirty="0" smtClean="0"/>
          </a:p>
          <a:p>
            <a:pPr marL="0" indent="0" defTabSz="914400">
              <a:spcBef>
                <a:spcPts val="0"/>
              </a:spcBef>
              <a:buNone/>
            </a:pPr>
            <a:endParaRPr lang="en-US" sz="1400" dirty="0" smtClean="0"/>
          </a:p>
          <a:p>
            <a:pPr marL="0" indent="0" defTabSz="914400">
              <a:spcBef>
                <a:spcPts val="0"/>
              </a:spcBef>
              <a:buNone/>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Local authority HIV surveillance data tables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Lambeth Public Health analysis, using HARS data. </a:t>
            </a:r>
          </a:p>
        </p:txBody>
      </p:sp>
      <p:sp>
        <p:nvSpPr>
          <p:cNvPr id="12" name="TextBox 11"/>
          <p:cNvSpPr txBox="1"/>
          <p:nvPr/>
        </p:nvSpPr>
        <p:spPr>
          <a:xfrm>
            <a:off x="4816751" y="1493283"/>
            <a:ext cx="3956154"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Proportion of new  HIV diagnoses by exposure type in LSL, 2013-17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885831" y="1869814"/>
            <a:ext cx="3747530"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3606528268"/>
              </p:ext>
            </p:extLst>
          </p:nvPr>
        </p:nvGraphicFramePr>
        <p:xfrm>
          <a:off x="4816750" y="1888177"/>
          <a:ext cx="4142859" cy="3135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5252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6" y="188016"/>
            <a:ext cx="8903573" cy="955072"/>
          </a:xfrm>
        </p:spPr>
        <p:txBody>
          <a:bodyPr>
            <a:noAutofit/>
          </a:bodyPr>
          <a:lstStyle/>
          <a:p>
            <a:r>
              <a:rPr lang="en-GB" sz="2400" dirty="0" smtClean="0">
                <a:solidFill>
                  <a:srgbClr val="0070C0"/>
                </a:solidFill>
              </a:rPr>
              <a:t>Early diagnosis is crucial to reduce the impact of HIV, however, more than one in four receive late diagnosis.</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HIV LATE DIAGNOSIS</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55503"/>
            <a:ext cx="4659376" cy="4703758"/>
          </a:xfrm>
        </p:spPr>
        <p:txBody>
          <a:bodyPr>
            <a:noAutofit/>
          </a:bodyPr>
          <a:lstStyle/>
          <a:p>
            <a:pPr marL="0" indent="0" defTabSz="914400">
              <a:spcBef>
                <a:spcPts val="0"/>
              </a:spcBef>
              <a:buNone/>
            </a:pPr>
            <a:r>
              <a:rPr lang="en-GB" sz="1400" b="1" dirty="0" smtClean="0"/>
              <a:t>People diagnosed </a:t>
            </a:r>
            <a:r>
              <a:rPr lang="en-GB" sz="1400" b="1" dirty="0"/>
              <a:t>late </a:t>
            </a:r>
            <a:r>
              <a:rPr lang="en-GB" sz="1400" b="1" dirty="0" smtClean="0"/>
              <a:t>with HIV have </a:t>
            </a:r>
            <a:r>
              <a:rPr lang="en-GB" sz="1400" b="1" dirty="0"/>
              <a:t>a ten-fold risk of death compared to those diagnosed </a:t>
            </a:r>
            <a:r>
              <a:rPr lang="en-GB" sz="1400" b="1" dirty="0" smtClean="0"/>
              <a:t>promptly.</a:t>
            </a:r>
            <a:endParaRPr lang="en-US" sz="1400" b="1" dirty="0" smtClean="0"/>
          </a:p>
          <a:p>
            <a:pPr defTabSz="914400">
              <a:spcBef>
                <a:spcPts val="0"/>
              </a:spcBef>
              <a:buFont typeface="Wingdings" charset="2"/>
              <a:buChar char="§"/>
            </a:pPr>
            <a:r>
              <a:rPr lang="en-GB" sz="1400" dirty="0"/>
              <a:t>People living with HIV </a:t>
            </a:r>
            <a:r>
              <a:rPr lang="en-GB" sz="1400" dirty="0" smtClean="0"/>
              <a:t>have </a:t>
            </a:r>
            <a:r>
              <a:rPr lang="en-GB" sz="1400" dirty="0"/>
              <a:t>the same life expectancy as anyone else if treatment starts </a:t>
            </a:r>
            <a:r>
              <a:rPr lang="en-GB" sz="1400" dirty="0" smtClean="0"/>
              <a:t>early.</a:t>
            </a:r>
            <a:endParaRPr lang="en-US" sz="1400" dirty="0" smtClean="0"/>
          </a:p>
          <a:p>
            <a:pPr defTabSz="914400">
              <a:spcBef>
                <a:spcPts val="0"/>
              </a:spcBef>
              <a:buFont typeface="Wingdings" charset="2"/>
              <a:buChar char="§"/>
            </a:pPr>
            <a:r>
              <a:rPr lang="en-US" sz="1400" dirty="0" smtClean="0"/>
              <a:t>Over time, fewer people in LSL are receiving a late HIV diagnosis. However, in all boroughs in 2015-17 more than 25% (target) of people diagnosed with HIV received a late diagnosis.  </a:t>
            </a:r>
          </a:p>
          <a:p>
            <a:pPr defTabSz="914400">
              <a:spcBef>
                <a:spcPts val="0"/>
              </a:spcBef>
              <a:buFont typeface="Wingdings" charset="2"/>
              <a:buChar char="§"/>
            </a:pPr>
            <a:r>
              <a:rPr lang="en-US" sz="1400" dirty="0" smtClean="0"/>
              <a:t>Late diagnosis was highest in Lewisham where almost 40% of people received a late HIV diagnosis in 2015-17.</a:t>
            </a:r>
          </a:p>
          <a:p>
            <a:pPr defTabSz="914400">
              <a:spcBef>
                <a:spcPts val="0"/>
              </a:spcBef>
              <a:buFont typeface="Wingdings" charset="2"/>
              <a:buChar char="§"/>
            </a:pPr>
            <a:r>
              <a:rPr lang="en-US" sz="1400" dirty="0" smtClean="0"/>
              <a:t>The promptness of diagnosis could be improved across the whole area as more than one in four people in LSL receive </a:t>
            </a:r>
            <a:r>
              <a:rPr lang="en-US" sz="1400" dirty="0"/>
              <a:t>a late </a:t>
            </a:r>
            <a:r>
              <a:rPr lang="en-US" sz="1400" dirty="0" smtClean="0"/>
              <a:t>diagnosis.</a:t>
            </a:r>
          </a:p>
          <a:p>
            <a:pPr marL="0" indent="0" defTabSz="914400">
              <a:spcBef>
                <a:spcPts val="0"/>
              </a:spcBef>
              <a:buNone/>
            </a:pPr>
            <a:endParaRPr lang="en-US" sz="1400" dirty="0" smtClean="0"/>
          </a:p>
          <a:p>
            <a:pPr marL="0" indent="0" defTabSz="914400">
              <a:spcBef>
                <a:spcPts val="0"/>
              </a:spcBef>
              <a:buNone/>
            </a:pPr>
            <a:r>
              <a:rPr lang="en-US" sz="1400" b="1" dirty="0" smtClean="0"/>
              <a:t>In 2016, certain groups had a higher proportion of people with late diagnosis:</a:t>
            </a:r>
          </a:p>
          <a:p>
            <a:pPr defTabSz="914400">
              <a:spcBef>
                <a:spcPts val="0"/>
              </a:spcBef>
              <a:buFont typeface="Wingdings" charset="2"/>
              <a:buChar char="§"/>
            </a:pPr>
            <a:r>
              <a:rPr lang="en-US" sz="1400" dirty="0" smtClean="0"/>
              <a:t>Those aged 50-64 (53%);</a:t>
            </a:r>
          </a:p>
          <a:p>
            <a:pPr defTabSz="914400">
              <a:spcBef>
                <a:spcPts val="0"/>
              </a:spcBef>
              <a:buFont typeface="Wingdings" charset="2"/>
              <a:buChar char="§"/>
            </a:pPr>
            <a:r>
              <a:rPr lang="en-US" sz="1400" dirty="0" smtClean="0"/>
              <a:t>Black African ethnicity (49%) and Other ethnicity (46%) </a:t>
            </a:r>
          </a:p>
          <a:p>
            <a:pPr defTabSz="914400">
              <a:spcBef>
                <a:spcPts val="0"/>
              </a:spcBef>
              <a:buFont typeface="Wingdings" charset="2"/>
              <a:buChar char="§"/>
            </a:pPr>
            <a:r>
              <a:rPr lang="en-US" sz="1400" dirty="0" smtClean="0"/>
              <a:t>Exposure through heterosexual contact (59%)</a:t>
            </a:r>
          </a:p>
          <a:p>
            <a:pPr defTabSz="914400">
              <a:spcBef>
                <a:spcPts val="0"/>
              </a:spcBef>
              <a:buFont typeface="Wingdings" charset="2"/>
              <a:buChar char="§"/>
            </a:pPr>
            <a:r>
              <a:rPr lang="en-US" sz="1400" dirty="0" smtClean="0"/>
              <a:t>Women (55%)</a:t>
            </a:r>
          </a:p>
          <a:p>
            <a:pPr marL="0" indent="0" defTabSz="914400">
              <a:spcBef>
                <a:spcPts val="0"/>
              </a:spcBef>
              <a:buNone/>
            </a:pPr>
            <a:endParaRPr lang="en-US" sz="1400" dirty="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400" dirty="0"/>
          </a:p>
          <a:p>
            <a:pPr defTabSz="914400">
              <a:spcBef>
                <a:spcPts val="0"/>
              </a:spcBef>
              <a:buFont typeface="Wingdings" charset="2"/>
              <a:buChar char="§"/>
            </a:pPr>
            <a:endParaRPr lang="en-GB" sz="1400" dirty="0" smtClean="0"/>
          </a:p>
          <a:p>
            <a:pPr marL="0" indent="0" defTabSz="914400">
              <a:spcBef>
                <a:spcPts val="0"/>
              </a:spcBef>
              <a:buNone/>
            </a:pPr>
            <a:endParaRPr lang="en-GB" sz="1400" dirty="0"/>
          </a:p>
        </p:txBody>
      </p:sp>
      <p:sp>
        <p:nvSpPr>
          <p:cNvPr id="6" name="TextBox 5"/>
          <p:cNvSpPr txBox="1"/>
          <p:nvPr/>
        </p:nvSpPr>
        <p:spPr>
          <a:xfrm>
            <a:off x="240425" y="6304002"/>
            <a:ext cx="6581423" cy="553998"/>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PHE Sexual and Reproductive Health </a:t>
            </a:r>
            <a:r>
              <a:rPr lang="en-GB" sz="1000" dirty="0" smtClean="0">
                <a:solidFill>
                  <a:schemeClr val="bg1">
                    <a:lumMod val="50000"/>
                  </a:schemeClr>
                </a:solidFill>
                <a:latin typeface="Arial" charset="0"/>
                <a:ea typeface="Arial" charset="0"/>
                <a:cs typeface="Arial" charset="0"/>
              </a:rPr>
              <a:t>Profiles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King’s Fund, 2017</a:t>
            </a:r>
            <a:r>
              <a:rPr lang="en-GB" sz="1000" dirty="0">
                <a:solidFill>
                  <a:schemeClr val="bg1">
                    <a:lumMod val="50000"/>
                  </a:schemeClr>
                </a:solidFill>
                <a:latin typeface="Arial" charset="0"/>
                <a:ea typeface="Arial" charset="0"/>
                <a:cs typeface="Arial" charset="0"/>
              </a:rPr>
              <a:t>. The future </a:t>
            </a:r>
            <a:r>
              <a:rPr lang="en-GB" sz="1000" dirty="0" smtClean="0">
                <a:solidFill>
                  <a:schemeClr val="bg1">
                    <a:lumMod val="50000"/>
                  </a:schemeClr>
                </a:solidFill>
                <a:latin typeface="Arial" charset="0"/>
                <a:ea typeface="Arial" charset="0"/>
                <a:cs typeface="Arial" charset="0"/>
              </a:rPr>
              <a:t>of HIV services in England. Shaping </a:t>
            </a:r>
            <a:r>
              <a:rPr lang="en-GB" sz="1000" dirty="0">
                <a:solidFill>
                  <a:schemeClr val="bg1">
                    <a:lumMod val="50000"/>
                  </a:schemeClr>
                </a:solidFill>
                <a:latin typeface="Arial" charset="0"/>
                <a:ea typeface="Arial" charset="0"/>
                <a:cs typeface="Arial" charset="0"/>
              </a:rPr>
              <a:t>the </a:t>
            </a:r>
            <a:r>
              <a:rPr lang="en-GB" sz="1000" dirty="0" smtClean="0">
                <a:solidFill>
                  <a:schemeClr val="bg1">
                    <a:lumMod val="50000"/>
                  </a:schemeClr>
                </a:solidFill>
                <a:latin typeface="Arial" charset="0"/>
                <a:ea typeface="Arial" charset="0"/>
                <a:cs typeface="Arial" charset="0"/>
              </a:rPr>
              <a:t>response to </a:t>
            </a:r>
            <a:r>
              <a:rPr lang="en-GB" sz="1000" dirty="0">
                <a:solidFill>
                  <a:schemeClr val="bg1">
                    <a:lumMod val="50000"/>
                  </a:schemeClr>
                </a:solidFill>
                <a:latin typeface="Arial" charset="0"/>
                <a:ea typeface="Arial" charset="0"/>
                <a:cs typeface="Arial" charset="0"/>
              </a:rPr>
              <a:t>changing needs</a:t>
            </a:r>
            <a:endParaRPr lang="en-US" sz="1000" dirty="0" smtClean="0">
              <a:solidFill>
                <a:schemeClr val="bg1">
                  <a:lumMod val="50000"/>
                </a:schemeClr>
              </a:solidFill>
              <a:latin typeface="Arial" charset="0"/>
              <a:ea typeface="Arial" charset="0"/>
              <a:cs typeface="Arial" charset="0"/>
            </a:endParaRPr>
          </a:p>
        </p:txBody>
      </p:sp>
      <p:sp>
        <p:nvSpPr>
          <p:cNvPr id="12" name="TextBox 11"/>
          <p:cNvSpPr txBox="1"/>
          <p:nvPr/>
        </p:nvSpPr>
        <p:spPr>
          <a:xfrm>
            <a:off x="4899805" y="1472400"/>
            <a:ext cx="4079452" cy="400110"/>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Percentage of adults (15+) with late HIV diagnosis among all newly diagnosed adults in LSL, 2009-11 to 2015-17</a:t>
            </a:r>
            <a:endParaRPr lang="en-GB" sz="1000" b="1" dirty="0">
              <a:solidFill>
                <a:srgbClr val="767676"/>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938315" y="1875975"/>
            <a:ext cx="4073778"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1392604908"/>
              </p:ext>
            </p:extLst>
          </p:nvPr>
        </p:nvGraphicFramePr>
        <p:xfrm>
          <a:off x="4899804" y="2010564"/>
          <a:ext cx="3955228" cy="3392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1184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808682" cy="955072"/>
          </a:xfrm>
        </p:spPr>
        <p:txBody>
          <a:bodyPr>
            <a:noAutofit/>
          </a:bodyPr>
          <a:lstStyle/>
          <a:p>
            <a:r>
              <a:rPr lang="en-GB" sz="2400" dirty="0" smtClean="0">
                <a:solidFill>
                  <a:srgbClr val="0070C0"/>
                </a:solidFill>
              </a:rPr>
              <a:t>An increasing number of people with HIV receive ART which has improved life expectancy, but stigma remains. </a:t>
            </a:r>
            <a:endParaRPr lang="en-US" sz="2400" dirty="0">
              <a:solidFill>
                <a:srgbClr val="FF0000"/>
              </a:solidFill>
            </a:endParaRPr>
          </a:p>
        </p:txBody>
      </p:sp>
      <p:sp>
        <p:nvSpPr>
          <p:cNvPr id="4" name="TextBox 3"/>
          <p:cNvSpPr txBox="1"/>
          <p:nvPr/>
        </p:nvSpPr>
        <p:spPr>
          <a:xfrm>
            <a:off x="240427"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LIVING WELL WITH HIV</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8239338" cy="4508559"/>
          </a:xfrm>
        </p:spPr>
        <p:txBody>
          <a:bodyPr>
            <a:normAutofit lnSpcReduction="10000"/>
          </a:bodyPr>
          <a:lstStyle/>
          <a:p>
            <a:pPr marL="0" indent="0" defTabSz="914400">
              <a:spcBef>
                <a:spcPts val="0"/>
              </a:spcBef>
              <a:buNone/>
            </a:pPr>
            <a:r>
              <a:rPr lang="en-GB" sz="1400" b="1" dirty="0"/>
              <a:t>People diagnosed with HIV are living </a:t>
            </a:r>
            <a:r>
              <a:rPr lang="en-GB" sz="1400" b="1" dirty="0" smtClean="0"/>
              <a:t>longer</a:t>
            </a:r>
            <a:r>
              <a:rPr lang="en-GB" sz="1400" b="1" dirty="0"/>
              <a:t> </a:t>
            </a:r>
            <a:r>
              <a:rPr lang="en-GB" sz="1400" b="1" dirty="0" smtClean="0"/>
              <a:t>and HIV is now considered a long-term condition.</a:t>
            </a:r>
            <a:endParaRPr lang="en-GB" sz="1400" b="1" dirty="0"/>
          </a:p>
          <a:p>
            <a:pPr defTabSz="914400">
              <a:spcBef>
                <a:spcPts val="0"/>
              </a:spcBef>
              <a:buFont typeface="Wingdings" charset="2"/>
              <a:buChar char="§"/>
            </a:pPr>
            <a:r>
              <a:rPr lang="en-GB" sz="1400" dirty="0"/>
              <a:t>HIV is evolving from a life-threatening infection to a long-term, manageable </a:t>
            </a:r>
            <a:r>
              <a:rPr lang="en-GB" sz="1400" dirty="0" smtClean="0"/>
              <a:t>condition.</a:t>
            </a:r>
          </a:p>
          <a:p>
            <a:pPr defTabSz="914400">
              <a:spcBef>
                <a:spcPts val="0"/>
              </a:spcBef>
              <a:buFont typeface="Wingdings" charset="2"/>
              <a:buChar char="§"/>
            </a:pPr>
            <a:r>
              <a:rPr lang="en-GB" sz="1400" dirty="0" smtClean="0"/>
              <a:t>Between </a:t>
            </a:r>
            <a:r>
              <a:rPr lang="en-GB" sz="1400" dirty="0"/>
              <a:t>1996 and 2010, life expectancy in 20-year-olds starting </a:t>
            </a:r>
            <a:r>
              <a:rPr lang="en-GB" sz="1400" dirty="0" smtClean="0"/>
              <a:t>ART </a:t>
            </a:r>
            <a:r>
              <a:rPr lang="en-GB" sz="1400" dirty="0"/>
              <a:t>increased by </a:t>
            </a:r>
            <a:r>
              <a:rPr lang="en-GB" sz="1400" dirty="0" smtClean="0"/>
              <a:t>approximately 9 </a:t>
            </a:r>
            <a:r>
              <a:rPr lang="en-GB" sz="1400" dirty="0"/>
              <a:t>years in women and 10 years in men</a:t>
            </a:r>
            <a:r>
              <a:rPr lang="en-GB" sz="1400" dirty="0" smtClean="0"/>
              <a:t>.</a:t>
            </a:r>
          </a:p>
          <a:p>
            <a:pPr defTabSz="914400">
              <a:spcBef>
                <a:spcPts val="0"/>
              </a:spcBef>
              <a:buFont typeface="Wingdings" charset="2"/>
              <a:buChar char="§"/>
            </a:pPr>
            <a:r>
              <a:rPr lang="en-GB" sz="1400" dirty="0"/>
              <a:t>As people with HIV live into older age, they are likely to develop additional </a:t>
            </a:r>
            <a:r>
              <a:rPr lang="en-GB" sz="1400" dirty="0" smtClean="0"/>
              <a:t>co-morbidities. HIV services </a:t>
            </a:r>
            <a:r>
              <a:rPr lang="en-GB" sz="1400" dirty="0"/>
              <a:t>that originally tackled acute infections </a:t>
            </a:r>
            <a:r>
              <a:rPr lang="en-GB" sz="1400" dirty="0" smtClean="0"/>
              <a:t>now </a:t>
            </a:r>
            <a:r>
              <a:rPr lang="en-GB" sz="1400" dirty="0"/>
              <a:t>also need to provide long-term condition management in partnership with GPs, care homes and others. </a:t>
            </a:r>
            <a:endParaRPr lang="en-GB" sz="1400" dirty="0" smtClean="0"/>
          </a:p>
          <a:p>
            <a:pPr marL="0" indent="0" defTabSz="914400">
              <a:spcBef>
                <a:spcPts val="0"/>
              </a:spcBef>
              <a:buNone/>
            </a:pPr>
            <a:endParaRPr lang="en-GB" sz="1400" dirty="0" smtClean="0"/>
          </a:p>
          <a:p>
            <a:pPr marL="0" indent="0" defTabSz="914400">
              <a:spcBef>
                <a:spcPts val="0"/>
              </a:spcBef>
              <a:buNone/>
            </a:pPr>
            <a:r>
              <a:rPr lang="en-GB" sz="1400" b="1" dirty="0" smtClean="0"/>
              <a:t>The majority of people diagnosed with HIV are engaged in care, most of these receive ART.</a:t>
            </a:r>
          </a:p>
          <a:p>
            <a:pPr defTabSz="914400">
              <a:spcBef>
                <a:spcPts val="0"/>
              </a:spcBef>
              <a:buFont typeface="Wingdings" charset="2"/>
              <a:buChar char="§"/>
            </a:pPr>
            <a:r>
              <a:rPr lang="en-GB" sz="1400" dirty="0" smtClean="0"/>
              <a:t>It’s estimated that 94% of people diagnosed with HIV access care. In 2016, 8,741 people were accessing care for a HIV diagnosis across LSL. </a:t>
            </a:r>
          </a:p>
          <a:p>
            <a:pPr defTabSz="914400">
              <a:spcBef>
                <a:spcPts val="0"/>
              </a:spcBef>
              <a:buFont typeface="Wingdings" charset="2"/>
              <a:buChar char="§"/>
            </a:pPr>
            <a:r>
              <a:rPr lang="en-GB" sz="1400" dirty="0" smtClean="0"/>
              <a:t>The proportion of people diagnosed with HIV and accessing care who are receiving anti-retroviral </a:t>
            </a:r>
            <a:r>
              <a:rPr lang="en-GB" sz="1400" dirty="0"/>
              <a:t>therapy (</a:t>
            </a:r>
            <a:r>
              <a:rPr lang="en-GB" sz="1400" dirty="0" smtClean="0"/>
              <a:t>ART) has been steadily increasing over time, from 85% in 2011 to 98% in 2016.</a:t>
            </a:r>
          </a:p>
          <a:p>
            <a:pPr marL="0" indent="0" defTabSz="914400">
              <a:spcBef>
                <a:spcPts val="0"/>
              </a:spcBef>
              <a:buNone/>
            </a:pPr>
            <a:endParaRPr lang="en-GB" sz="1400" dirty="0" smtClean="0"/>
          </a:p>
          <a:p>
            <a:pPr marL="0" indent="0" defTabSz="914400">
              <a:spcBef>
                <a:spcPts val="0"/>
              </a:spcBef>
              <a:buNone/>
            </a:pPr>
            <a:r>
              <a:rPr lang="en-GB" sz="1400" b="1" dirty="0" smtClean="0"/>
              <a:t>Despite improved treatment and increased life expectancy for people living with HIV, stigma remains an issue. </a:t>
            </a:r>
            <a:endParaRPr lang="en-GB" sz="1400" b="1" dirty="0"/>
          </a:p>
          <a:p>
            <a:pPr defTabSz="914400">
              <a:spcBef>
                <a:spcPts val="0"/>
              </a:spcBef>
              <a:buFont typeface="Wingdings" charset="2"/>
              <a:buChar char="§"/>
            </a:pPr>
            <a:r>
              <a:rPr lang="en-GB" sz="1400" dirty="0" smtClean="0"/>
              <a:t>Stigma </a:t>
            </a:r>
            <a:r>
              <a:rPr lang="en-GB" sz="1400" dirty="0"/>
              <a:t>has a significant impact on the physical and mental wellbeing of people living with </a:t>
            </a:r>
            <a:r>
              <a:rPr lang="en-GB" sz="1400" dirty="0" smtClean="0"/>
              <a:t>HIV.</a:t>
            </a:r>
          </a:p>
          <a:p>
            <a:pPr defTabSz="914400">
              <a:spcBef>
                <a:spcPts val="0"/>
              </a:spcBef>
              <a:buFont typeface="Wingdings" charset="2"/>
              <a:buChar char="§"/>
            </a:pPr>
            <a:r>
              <a:rPr lang="en-GB" sz="1400" dirty="0" smtClean="0"/>
              <a:t>Experiences </a:t>
            </a:r>
            <a:r>
              <a:rPr lang="en-GB" sz="1400" dirty="0"/>
              <a:t>of discrimination are common, and stigma is linked to lower adherence to treatment and worse treatment outcomes. HIV prevention is also dramatically hindered by stigma: studies have linked it to increased risk, non-disclosure and avoidance of health services, including those which may prevent transmission of </a:t>
            </a:r>
            <a:r>
              <a:rPr lang="en-GB" sz="1400" dirty="0" smtClean="0"/>
              <a:t>HIV.</a:t>
            </a:r>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7" y="5981314"/>
            <a:ext cx="6581423" cy="984885"/>
          </a:xfrm>
          <a:prstGeom prst="rect">
            <a:avLst/>
          </a:prstGeom>
          <a:noFill/>
        </p:spPr>
        <p:txBody>
          <a:bodyPr wrap="square" rtlCol="0">
            <a:spAutoFit/>
          </a:bodyPr>
          <a:lstStyle/>
          <a:p>
            <a:r>
              <a:rPr lang="en-US" sz="8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800" dirty="0">
                <a:solidFill>
                  <a:schemeClr val="bg1">
                    <a:lumMod val="50000"/>
                  </a:schemeClr>
                </a:solidFill>
                <a:latin typeface="Arial" charset="0"/>
                <a:ea typeface="Arial" charset="0"/>
                <a:cs typeface="Arial" charset="0"/>
              </a:rPr>
              <a:t>The Antiretroviral Therapy Cohort Collaboration, 2017, Survival of HIV-positive patients starting antiretroviral therapy between 1996 and 2013: a collaborative analysis of cohort studies.</a:t>
            </a:r>
            <a:endParaRPr lang="en-US" sz="800" dirty="0">
              <a:solidFill>
                <a:schemeClr val="bg1">
                  <a:lumMod val="50000"/>
                </a:schemeClr>
              </a:solidFill>
              <a:latin typeface="Arial" charset="0"/>
              <a:ea typeface="Arial" charset="0"/>
              <a:cs typeface="Arial" charset="0"/>
            </a:endParaRPr>
          </a:p>
          <a:p>
            <a:pPr marL="228600" indent="-228600">
              <a:buFontTx/>
              <a:buAutoNum type="arabicPeriod"/>
            </a:pPr>
            <a:r>
              <a:rPr lang="en-GB" sz="800" dirty="0" smtClean="0">
                <a:solidFill>
                  <a:schemeClr val="bg1">
                    <a:lumMod val="50000"/>
                  </a:schemeClr>
                </a:solidFill>
                <a:latin typeface="Arial" charset="0"/>
                <a:ea typeface="Arial" charset="0"/>
                <a:cs typeface="Arial" charset="0"/>
              </a:rPr>
              <a:t>HIV </a:t>
            </a:r>
            <a:r>
              <a:rPr lang="en-GB" sz="800" dirty="0">
                <a:solidFill>
                  <a:schemeClr val="bg1">
                    <a:lumMod val="50000"/>
                  </a:schemeClr>
                </a:solidFill>
                <a:latin typeface="Arial" charset="0"/>
                <a:ea typeface="Arial" charset="0"/>
                <a:cs typeface="Arial" charset="0"/>
              </a:rPr>
              <a:t>is Now a Manageable Long-Term Condition, But What Makes it Unique? A Qualitative Study Exploring Views About Distinguishing Features from Multi-Professional HIV Specialists in North West England</a:t>
            </a:r>
            <a:r>
              <a:rPr lang="en-GB" sz="800" dirty="0" smtClean="0">
                <a:solidFill>
                  <a:schemeClr val="bg1">
                    <a:lumMod val="50000"/>
                  </a:schemeClr>
                </a:solidFill>
                <a:latin typeface="Arial" charset="0"/>
                <a:ea typeface="Arial" charset="0"/>
                <a:cs typeface="Arial" charset="0"/>
              </a:rPr>
              <a:t>.</a:t>
            </a:r>
          </a:p>
          <a:p>
            <a:pPr marL="228600" indent="-228600">
              <a:buFontTx/>
              <a:buAutoNum type="arabicPeriod"/>
            </a:pPr>
            <a:r>
              <a:rPr lang="en-GB" sz="800" dirty="0">
                <a:solidFill>
                  <a:schemeClr val="bg1">
                    <a:lumMod val="50000"/>
                  </a:schemeClr>
                </a:solidFill>
                <a:latin typeface="Arial" charset="0"/>
                <a:ea typeface="Arial" charset="0"/>
                <a:cs typeface="Arial" charset="0"/>
              </a:rPr>
              <a:t>King’s Fund, 2017. The future of HIV services in England. Shaping the response to changing needs</a:t>
            </a:r>
            <a:endParaRPr lang="en-US" sz="800" dirty="0">
              <a:solidFill>
                <a:schemeClr val="bg1">
                  <a:lumMod val="50000"/>
                </a:schemeClr>
              </a:solidFill>
              <a:latin typeface="Arial" charset="0"/>
              <a:ea typeface="Arial" charset="0"/>
              <a:cs typeface="Arial" charset="0"/>
            </a:endParaRPr>
          </a:p>
          <a:p>
            <a:pPr marL="228600" indent="-228600">
              <a:buFontTx/>
              <a:buAutoNum type="arabicPeriod"/>
            </a:pPr>
            <a:endParaRPr lang="en-US" sz="800" dirty="0" smtClean="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97801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188016"/>
            <a:ext cx="8532477" cy="955072"/>
          </a:xfrm>
        </p:spPr>
        <p:txBody>
          <a:bodyPr>
            <a:noAutofit/>
          </a:bodyPr>
          <a:lstStyle/>
          <a:p>
            <a:r>
              <a:rPr lang="en-GB" sz="2400" dirty="0" smtClean="0">
                <a:solidFill>
                  <a:schemeClr val="accent2"/>
                </a:solidFill>
              </a:rPr>
              <a:t>New HIV diagnosis rates are slowing, however too many people still receive a late diagnosis. </a:t>
            </a:r>
            <a:endParaRPr lang="en-US" sz="2400" dirty="0">
              <a:solidFill>
                <a:schemeClr val="accent2"/>
              </a:solidFill>
            </a:endParaRPr>
          </a:p>
        </p:txBody>
      </p:sp>
      <p:sp>
        <p:nvSpPr>
          <p:cNvPr id="4" name="TextBox 3"/>
          <p:cNvSpPr txBox="1"/>
          <p:nvPr/>
        </p:nvSpPr>
        <p:spPr>
          <a:xfrm>
            <a:off x="240428" y="1066885"/>
            <a:ext cx="4403834" cy="369332"/>
          </a:xfrm>
          <a:prstGeom prst="rect">
            <a:avLst/>
          </a:prstGeom>
          <a:noFill/>
        </p:spPr>
        <p:txBody>
          <a:bodyPr wrap="square" rtlCol="0">
            <a:spAutoFit/>
          </a:bodyPr>
          <a:lstStyle/>
          <a:p>
            <a:r>
              <a:rPr lang="en-US" b="1" dirty="0" smtClean="0">
                <a:solidFill>
                  <a:prstClr val="white">
                    <a:lumMod val="50000"/>
                  </a:prstClr>
                </a:solidFill>
                <a:latin typeface="Arial" charset="0"/>
                <a:ea typeface="Arial" charset="0"/>
                <a:cs typeface="Arial" charset="0"/>
              </a:rPr>
              <a:t>HIV SUMMARY</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0428" y="1472755"/>
            <a:ext cx="8268572" cy="4703758"/>
          </a:xfrm>
        </p:spPr>
        <p:txBody>
          <a:bodyPr>
            <a:normAutofit lnSpcReduction="10000"/>
          </a:bodyPr>
          <a:lstStyle/>
          <a:p>
            <a:pPr marL="0" indent="0" defTabSz="914400">
              <a:spcBef>
                <a:spcPts val="0"/>
              </a:spcBef>
              <a:buNone/>
            </a:pPr>
            <a:r>
              <a:rPr lang="en-GB" sz="1400" b="1" dirty="0" smtClean="0"/>
              <a:t>There is an extremely high rate of diagnosed HIV across LSL:</a:t>
            </a:r>
            <a:endParaRPr lang="en-US" sz="1400" dirty="0" smtClean="0"/>
          </a:p>
          <a:p>
            <a:pPr defTabSz="914400">
              <a:spcBef>
                <a:spcPts val="0"/>
              </a:spcBef>
              <a:buFont typeface="Wingdings" charset="2"/>
              <a:buChar char="§"/>
            </a:pPr>
            <a:r>
              <a:rPr lang="en-GB" sz="1400" dirty="0"/>
              <a:t>The </a:t>
            </a:r>
            <a:r>
              <a:rPr lang="en-GB" sz="1400" dirty="0" smtClean="0"/>
              <a:t>diagnosed HIV prevalence across </a:t>
            </a:r>
            <a:r>
              <a:rPr lang="en-GB" sz="1400" dirty="0"/>
              <a:t>the three boroughs is among the highest in </a:t>
            </a:r>
            <a:r>
              <a:rPr lang="en-GB" sz="1400" dirty="0" smtClean="0"/>
              <a:t>England</a:t>
            </a:r>
            <a:r>
              <a:rPr lang="en-US" sz="1400" dirty="0"/>
              <a:t> </a:t>
            </a:r>
            <a:r>
              <a:rPr lang="en-US" sz="1400" dirty="0" smtClean="0"/>
              <a:t>with just over 8,500 people living with a diagnosis. </a:t>
            </a:r>
          </a:p>
          <a:p>
            <a:pPr defTabSz="914400">
              <a:spcBef>
                <a:spcPts val="0"/>
              </a:spcBef>
              <a:buFont typeface="Wingdings" charset="2"/>
              <a:buChar char="§"/>
            </a:pPr>
            <a:r>
              <a:rPr lang="en-GB" sz="1400" dirty="0"/>
              <a:t>New HIV diagnosis provides a timely insight into onward HIV </a:t>
            </a:r>
            <a:r>
              <a:rPr lang="en-GB" sz="1400" dirty="0" smtClean="0"/>
              <a:t>transmission. Whilst rates of new diagnosis are high in the area, they remain stable and have even fallen in Southwark. </a:t>
            </a:r>
          </a:p>
          <a:p>
            <a:pPr defTabSz="914400">
              <a:lnSpc>
                <a:spcPct val="110000"/>
              </a:lnSpc>
              <a:spcBef>
                <a:spcPts val="0"/>
              </a:spcBef>
              <a:buFont typeface="Wingdings" charset="2"/>
              <a:buChar char="§"/>
            </a:pPr>
            <a:r>
              <a:rPr lang="en-US" sz="1400" dirty="0"/>
              <a:t>Just under </a:t>
            </a:r>
            <a:r>
              <a:rPr lang="en-US" sz="1400" dirty="0" smtClean="0"/>
              <a:t>300 </a:t>
            </a:r>
            <a:r>
              <a:rPr lang="en-US" sz="1400" dirty="0"/>
              <a:t>new cases of HIV were diagnosed in LSL in </a:t>
            </a:r>
            <a:r>
              <a:rPr lang="en-US" sz="1400" dirty="0" smtClean="0"/>
              <a:t>2017 </a:t>
            </a:r>
            <a:r>
              <a:rPr lang="en-US" sz="1400" dirty="0"/>
              <a:t>– a 50% decrease in the number of cases compared to 2012. </a:t>
            </a:r>
          </a:p>
          <a:p>
            <a:pPr defTabSz="914400">
              <a:spcBef>
                <a:spcPts val="0"/>
              </a:spcBef>
              <a:buFont typeface="Wingdings" charset="2"/>
              <a:buChar char="§"/>
            </a:pPr>
            <a:endParaRPr lang="en-US" sz="1400" b="1" dirty="0" smtClean="0"/>
          </a:p>
          <a:p>
            <a:pPr marL="0" indent="0" defTabSz="914400">
              <a:spcBef>
                <a:spcPts val="0"/>
              </a:spcBef>
              <a:buNone/>
            </a:pPr>
            <a:r>
              <a:rPr lang="en-US" sz="1400" b="1" dirty="0" smtClean="0"/>
              <a:t>At risk groups: </a:t>
            </a:r>
            <a:endParaRPr lang="en-GB" sz="1400" b="1" dirty="0"/>
          </a:p>
          <a:p>
            <a:pPr defTabSz="914400">
              <a:spcBef>
                <a:spcPts val="0"/>
              </a:spcBef>
              <a:buFont typeface="Wingdings" charset="2"/>
              <a:buChar char="§"/>
            </a:pPr>
            <a:r>
              <a:rPr lang="en-US" sz="1400" dirty="0"/>
              <a:t>The majority </a:t>
            </a:r>
            <a:r>
              <a:rPr lang="en-US" sz="1400" dirty="0" smtClean="0"/>
              <a:t>(76</a:t>
            </a:r>
            <a:r>
              <a:rPr lang="en-US" sz="1400" dirty="0"/>
              <a:t>%) of </a:t>
            </a:r>
            <a:r>
              <a:rPr lang="en-US" sz="1400" dirty="0" smtClean="0"/>
              <a:t>people living with a HIV diagnosis are men. Of </a:t>
            </a:r>
            <a:r>
              <a:rPr lang="en-US" sz="1400" dirty="0"/>
              <a:t>all men </a:t>
            </a:r>
            <a:r>
              <a:rPr lang="en-US" sz="1400" dirty="0" smtClean="0"/>
              <a:t>living with a HIV diagnosis, </a:t>
            </a:r>
            <a:r>
              <a:rPr lang="en-US" sz="1400" dirty="0"/>
              <a:t>64% were </a:t>
            </a:r>
            <a:r>
              <a:rPr lang="en-US" sz="1400" dirty="0" smtClean="0"/>
              <a:t>White, </a:t>
            </a:r>
            <a:r>
              <a:rPr lang="en-US" sz="1400" dirty="0"/>
              <a:t>and of all women diagnosed with </a:t>
            </a:r>
            <a:r>
              <a:rPr lang="en-US" sz="1400" dirty="0" smtClean="0"/>
              <a:t>HIV, </a:t>
            </a:r>
            <a:r>
              <a:rPr lang="en-US" sz="1400" dirty="0"/>
              <a:t>64% were </a:t>
            </a:r>
            <a:r>
              <a:rPr lang="en-US" sz="1400" dirty="0" smtClean="0"/>
              <a:t>Black African.  </a:t>
            </a:r>
          </a:p>
          <a:p>
            <a:pPr defTabSz="914400">
              <a:spcBef>
                <a:spcPts val="0"/>
              </a:spcBef>
              <a:buFont typeface="Wingdings" charset="2"/>
              <a:buChar char="§"/>
            </a:pPr>
            <a:r>
              <a:rPr lang="en-US" sz="1400" dirty="0" smtClean="0"/>
              <a:t>Rates </a:t>
            </a:r>
            <a:r>
              <a:rPr lang="en-US" sz="1400" dirty="0"/>
              <a:t>of HIV diagnosis are highest among those aged 35-49 and 50-64 </a:t>
            </a:r>
            <a:r>
              <a:rPr lang="en-US" sz="1400" dirty="0" smtClean="0"/>
              <a:t>years.</a:t>
            </a:r>
            <a:endParaRPr lang="en-US" sz="1400" dirty="0"/>
          </a:p>
          <a:p>
            <a:pPr defTabSz="914400">
              <a:lnSpc>
                <a:spcPct val="110000"/>
              </a:lnSpc>
              <a:spcBef>
                <a:spcPts val="0"/>
              </a:spcBef>
              <a:buFont typeface="Wingdings" charset="2"/>
              <a:buChar char="§"/>
            </a:pPr>
            <a:r>
              <a:rPr lang="en-US" sz="1400" dirty="0"/>
              <a:t>Sex between men accounted for two-thirds (67%) of new HIV cases, and heterosexual contact another third (32%) in LSL in 2017. </a:t>
            </a:r>
          </a:p>
          <a:p>
            <a:pPr defTabSz="914400">
              <a:lnSpc>
                <a:spcPct val="110000"/>
              </a:lnSpc>
              <a:spcBef>
                <a:spcPts val="0"/>
              </a:spcBef>
              <a:buFont typeface="Wingdings" charset="2"/>
              <a:buChar char="§"/>
            </a:pPr>
            <a:r>
              <a:rPr lang="en-US" sz="1400" dirty="0"/>
              <a:t>A disproportionate number of HIV cases (39%) are diagnosed in people living in the 20% most deprived areas across LSL.</a:t>
            </a:r>
          </a:p>
          <a:p>
            <a:pPr marL="0" indent="0" defTabSz="914400">
              <a:spcBef>
                <a:spcPts val="0"/>
              </a:spcBef>
              <a:buNone/>
            </a:pPr>
            <a:endParaRPr lang="en-US" sz="1400" dirty="0" smtClean="0"/>
          </a:p>
          <a:p>
            <a:pPr marL="0" indent="0" defTabSz="914400">
              <a:spcBef>
                <a:spcPts val="0"/>
              </a:spcBef>
              <a:buNone/>
            </a:pPr>
            <a:r>
              <a:rPr lang="en-US" sz="1400" b="1" dirty="0" smtClean="0"/>
              <a:t>Late diagnosis: </a:t>
            </a:r>
          </a:p>
          <a:p>
            <a:pPr defTabSz="914400">
              <a:spcBef>
                <a:spcPts val="0"/>
              </a:spcBef>
              <a:buFont typeface="Wingdings" charset="2"/>
              <a:buChar char="§"/>
            </a:pPr>
            <a:r>
              <a:rPr lang="en-US" sz="1400" dirty="0" smtClean="0"/>
              <a:t>An increasingly smaller proportion of people receive a late HIV diagnosis, but LSL boroughs still failed to meet the 25% target in 2015-17. </a:t>
            </a:r>
            <a:endParaRPr lang="en-GB" sz="1400" dirty="0"/>
          </a:p>
          <a:p>
            <a:pPr defTabSz="914400">
              <a:spcBef>
                <a:spcPts val="0"/>
              </a:spcBef>
              <a:buFont typeface="Wingdings" charset="2"/>
              <a:buChar char="§"/>
            </a:pPr>
            <a:r>
              <a:rPr lang="en-GB" sz="1400" dirty="0"/>
              <a:t>In 2016, certain groups had a higher proportion of people with late </a:t>
            </a:r>
            <a:r>
              <a:rPr lang="en-GB" sz="1400" dirty="0" smtClean="0"/>
              <a:t>diagnosis: those </a:t>
            </a:r>
            <a:r>
              <a:rPr lang="en-GB" sz="1400" dirty="0"/>
              <a:t>aged 50-64 (53</a:t>
            </a:r>
            <a:r>
              <a:rPr lang="en-GB" sz="1400" dirty="0" smtClean="0"/>
              <a:t>%), Black African ethnicity </a:t>
            </a:r>
            <a:r>
              <a:rPr lang="en-GB" sz="1400" dirty="0"/>
              <a:t>(49%) and </a:t>
            </a:r>
            <a:r>
              <a:rPr lang="en-GB" sz="1400" dirty="0" smtClean="0"/>
              <a:t>Other </a:t>
            </a:r>
            <a:r>
              <a:rPr lang="en-GB" sz="1400" dirty="0"/>
              <a:t>ethnicity (46</a:t>
            </a:r>
            <a:r>
              <a:rPr lang="en-GB" sz="1400" dirty="0" smtClean="0"/>
              <a:t>%), those exposed </a:t>
            </a:r>
            <a:r>
              <a:rPr lang="en-GB" sz="1400" dirty="0"/>
              <a:t>through heterosexual contact (59</a:t>
            </a:r>
            <a:r>
              <a:rPr lang="en-GB" sz="1400" dirty="0" smtClean="0"/>
              <a:t>%) and women (55%).</a:t>
            </a:r>
            <a:endParaRPr lang="en-GB" sz="1400" dirty="0"/>
          </a:p>
          <a:p>
            <a:pPr defTabSz="914400">
              <a:spcBef>
                <a:spcPts val="0"/>
              </a:spcBef>
              <a:buFont typeface="Wingdings" charset="2"/>
              <a:buChar char="§"/>
            </a:pPr>
            <a:endParaRPr lang="en-US" sz="1400" dirty="0" smtClean="0"/>
          </a:p>
          <a:p>
            <a:pPr defTabSz="914400">
              <a:spcBef>
                <a:spcPts val="0"/>
              </a:spcBef>
              <a:buFont typeface="Wingdings" charset="2"/>
              <a:buChar char="§"/>
            </a:pPr>
            <a:endParaRPr lang="en-US" sz="1400" dirty="0"/>
          </a:p>
          <a:p>
            <a:pPr defTabSz="914400">
              <a:spcBef>
                <a:spcPts val="0"/>
              </a:spcBef>
              <a:buFont typeface="Wingdings" charset="2"/>
              <a:buChar char="§"/>
            </a:pPr>
            <a:endParaRPr lang="en-GB" sz="14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Tree>
    <p:extLst>
      <p:ext uri="{BB962C8B-B14F-4D97-AF65-F5344CB8AC3E}">
        <p14:creationId xmlns:p14="http://schemas.microsoft.com/office/powerpoint/2010/main" val="3800156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376" y="341867"/>
            <a:ext cx="8388000" cy="5135129"/>
          </a:xfrm>
          <a:prstGeom prst="rect">
            <a:avLst/>
          </a:prstGeom>
          <a:solidFill>
            <a:srgbClr val="0065BD"/>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7" name="Title 6"/>
          <p:cNvSpPr>
            <a:spLocks noGrp="1"/>
          </p:cNvSpPr>
          <p:nvPr>
            <p:ph type="ctrTitle"/>
          </p:nvPr>
        </p:nvSpPr>
        <p:spPr>
          <a:xfrm>
            <a:off x="719999" y="720000"/>
            <a:ext cx="7594267" cy="1692771"/>
          </a:xfrm>
        </p:spPr>
        <p:txBody>
          <a:bodyPr>
            <a:normAutofit fontScale="90000"/>
          </a:bodyPr>
          <a:lstStyle/>
          <a:p>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smtClean="0"/>
              <a:t>Find out more at</a:t>
            </a:r>
            <a:br>
              <a:rPr lang="en-GB" sz="3200" dirty="0" smtClean="0"/>
            </a:br>
            <a:r>
              <a:rPr lang="en-GB" sz="3200" b="0" dirty="0" smtClean="0"/>
              <a:t>southwark.gov.uk/JSNA</a:t>
            </a:r>
            <a:endParaRPr lang="en-GB" sz="3200" b="0" dirty="0"/>
          </a:p>
        </p:txBody>
      </p:sp>
      <p:sp>
        <p:nvSpPr>
          <p:cNvPr id="12" name="Subtitle 7"/>
          <p:cNvSpPr txBox="1">
            <a:spLocks/>
          </p:cNvSpPr>
          <p:nvPr/>
        </p:nvSpPr>
        <p:spPr>
          <a:xfrm>
            <a:off x="720000" y="4692224"/>
            <a:ext cx="7884448" cy="793779"/>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1134"/>
              </a:spcAft>
              <a:buFont typeface="Arial" panose="020B0604020202020204" pitchFamily="34" charset="0"/>
              <a:buNone/>
              <a:defRPr sz="2600" kern="1200">
                <a:solidFill>
                  <a:srgbClr val="FFFFFF"/>
                </a:solidFill>
                <a:latin typeface="+mj-lt"/>
                <a:ea typeface="+mn-ea"/>
                <a:cs typeface="+mn-cs"/>
              </a:defRPr>
            </a:lvl1pPr>
            <a:lvl2pPr marL="4572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600" dirty="0">
                <a:latin typeface="Arial" panose="020B0604020202020204" pitchFamily="34" charset="0"/>
                <a:cs typeface="Arial" panose="020B0604020202020204" pitchFamily="34" charset="0"/>
              </a:rPr>
              <a:t>People &amp; Health Intelligence </a:t>
            </a:r>
            <a:r>
              <a:rPr lang="en-GB" sz="1600" dirty="0" smtClean="0">
                <a:latin typeface="Arial" panose="020B0604020202020204" pitchFamily="34" charset="0"/>
                <a:cs typeface="Arial" panose="020B0604020202020204" pitchFamily="34" charset="0"/>
              </a:rPr>
              <a:t>Section			</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     		   Southwark </a:t>
            </a:r>
            <a:r>
              <a:rPr lang="en-GB" sz="1600" dirty="0">
                <a:latin typeface="Arial" panose="020B0604020202020204" pitchFamily="34" charset="0"/>
                <a:cs typeface="Arial" panose="020B0604020202020204" pitchFamily="34" charset="0"/>
              </a:rPr>
              <a:t>Public </a:t>
            </a:r>
            <a:r>
              <a:rPr lang="en-GB" sz="1600" dirty="0" smtClean="0">
                <a:latin typeface="Arial" panose="020B0604020202020204" pitchFamily="34" charset="0"/>
                <a:cs typeface="Arial" panose="020B0604020202020204" pitchFamily="34" charset="0"/>
              </a:rPr>
              <a:t>Health				</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46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27" y="257024"/>
            <a:ext cx="8532477" cy="955072"/>
          </a:xfrm>
        </p:spPr>
        <p:txBody>
          <a:bodyPr>
            <a:noAutofit/>
          </a:bodyPr>
          <a:lstStyle/>
          <a:p>
            <a:r>
              <a:rPr lang="en-GB" sz="2400" dirty="0" smtClean="0">
                <a:solidFill>
                  <a:schemeClr val="accent2"/>
                </a:solidFill>
              </a:rPr>
              <a:t>Lambeth, Southwark and Lewisham are young and diverse boroughs in inner </a:t>
            </a:r>
            <a:r>
              <a:rPr lang="en-GB" sz="2400" dirty="0">
                <a:solidFill>
                  <a:schemeClr val="accent2"/>
                </a:solidFill>
              </a:rPr>
              <a:t>south </a:t>
            </a:r>
            <a:r>
              <a:rPr lang="en-GB" sz="2400" dirty="0" smtClean="0">
                <a:solidFill>
                  <a:schemeClr val="accent2"/>
                </a:solidFill>
              </a:rPr>
              <a:t>east London. </a:t>
            </a:r>
            <a:endParaRPr lang="en-US" sz="2400" dirty="0">
              <a:solidFill>
                <a:schemeClr val="accent2"/>
              </a:solidFill>
            </a:endParaRPr>
          </a:p>
        </p:txBody>
      </p:sp>
      <p:sp>
        <p:nvSpPr>
          <p:cNvPr id="5" name="Content Placeholder 4"/>
          <p:cNvSpPr>
            <a:spLocks noGrp="1"/>
          </p:cNvSpPr>
          <p:nvPr>
            <p:ph idx="1"/>
          </p:nvPr>
        </p:nvSpPr>
        <p:spPr>
          <a:xfrm>
            <a:off x="257677" y="1628023"/>
            <a:ext cx="4460971" cy="4508559"/>
          </a:xfrm>
        </p:spPr>
        <p:txBody>
          <a:bodyPr>
            <a:normAutofit fontScale="25000" lnSpcReduction="20000"/>
          </a:bodyPr>
          <a:lstStyle/>
          <a:p>
            <a:pPr marL="0" indent="0" defTabSz="914400">
              <a:spcBef>
                <a:spcPts val="0"/>
              </a:spcBef>
              <a:buNone/>
            </a:pPr>
            <a:r>
              <a:rPr lang="en-US" sz="5600" b="1" dirty="0" smtClean="0"/>
              <a:t>LSL residents are predominantly young.</a:t>
            </a:r>
          </a:p>
          <a:p>
            <a:pPr defTabSz="914400">
              <a:spcBef>
                <a:spcPts val="0"/>
              </a:spcBef>
              <a:buFont typeface="Wingdings" charset="2"/>
              <a:buChar char="§"/>
            </a:pPr>
            <a:r>
              <a:rPr lang="en-US" sz="5600" dirty="0" smtClean="0"/>
              <a:t>Lambeth (320k) is the largest borough</a:t>
            </a:r>
            <a:r>
              <a:rPr lang="en-US" sz="5600" dirty="0"/>
              <a:t>, followed by Southwark </a:t>
            </a:r>
            <a:r>
              <a:rPr lang="en-US" sz="5600" dirty="0" smtClean="0"/>
              <a:t>(310k</a:t>
            </a:r>
            <a:r>
              <a:rPr lang="en-US" sz="5600" dirty="0"/>
              <a:t>) </a:t>
            </a:r>
            <a:r>
              <a:rPr lang="en-US" sz="5600" dirty="0" smtClean="0"/>
              <a:t>and Lewisham (300k).</a:t>
            </a:r>
          </a:p>
          <a:p>
            <a:pPr defTabSz="914400">
              <a:spcBef>
                <a:spcPts val="0"/>
              </a:spcBef>
              <a:buFont typeface="Wingdings" charset="2"/>
              <a:buChar char="§"/>
            </a:pPr>
            <a:r>
              <a:rPr lang="en-US" sz="5600" dirty="0" smtClean="0"/>
              <a:t>Southwark and Lambeth have a slightly younger profile than Lewisham and London, with a median age of 33 compared to 35 in Lewisham.  </a:t>
            </a:r>
          </a:p>
          <a:p>
            <a:pPr defTabSz="914400">
              <a:spcBef>
                <a:spcPts val="0"/>
              </a:spcBef>
              <a:buFont typeface="Wingdings" charset="2"/>
              <a:buChar char="§"/>
            </a:pPr>
            <a:r>
              <a:rPr lang="en-US" sz="5600" dirty="0" smtClean="0"/>
              <a:t>This stems from a much larger proportion of the population aged 25-34.</a:t>
            </a:r>
          </a:p>
          <a:p>
            <a:pPr marL="0" indent="0" defTabSz="914400">
              <a:spcBef>
                <a:spcPts val="0"/>
              </a:spcBef>
              <a:buNone/>
            </a:pPr>
            <a:endParaRPr lang="en-GB" sz="5600" dirty="0" smtClean="0"/>
          </a:p>
          <a:p>
            <a:pPr marL="0" indent="0" defTabSz="914400">
              <a:spcBef>
                <a:spcPts val="0"/>
              </a:spcBef>
              <a:buNone/>
            </a:pPr>
            <a:r>
              <a:rPr lang="en-GB" sz="5600" b="1" dirty="0" smtClean="0"/>
              <a:t>LSL is more ethnically diverse than England.</a:t>
            </a:r>
          </a:p>
          <a:p>
            <a:pPr defTabSz="914400">
              <a:spcBef>
                <a:spcPts val="0"/>
              </a:spcBef>
              <a:buFont typeface="Wingdings" charset="2"/>
              <a:buChar char="§"/>
            </a:pPr>
            <a:r>
              <a:rPr lang="en-GB" sz="5600" dirty="0" smtClean="0"/>
              <a:t>The </a:t>
            </a:r>
            <a:r>
              <a:rPr lang="en-GB" sz="5600" dirty="0"/>
              <a:t>three boroughs are ethnically diverse, with </a:t>
            </a:r>
            <a:r>
              <a:rPr lang="en-GB" sz="5600" dirty="0" smtClean="0"/>
              <a:t>39% </a:t>
            </a:r>
            <a:r>
              <a:rPr lang="en-GB" sz="5600" dirty="0"/>
              <a:t>from </a:t>
            </a:r>
            <a:r>
              <a:rPr lang="en-GB" sz="5600" dirty="0" smtClean="0"/>
              <a:t>an ethnic minority backgrounds, </a:t>
            </a:r>
            <a:r>
              <a:rPr lang="en-GB" sz="5600" dirty="0"/>
              <a:t>compared to </a:t>
            </a:r>
            <a:r>
              <a:rPr lang="en-GB" sz="5600" dirty="0" smtClean="0"/>
              <a:t>16% nationally.</a:t>
            </a:r>
          </a:p>
          <a:p>
            <a:pPr defTabSz="914400">
              <a:spcBef>
                <a:spcPts val="0"/>
              </a:spcBef>
              <a:buFont typeface="Wingdings" charset="2"/>
              <a:buChar char="§"/>
            </a:pPr>
            <a:r>
              <a:rPr lang="en-GB" sz="5600" dirty="0" smtClean="0"/>
              <a:t>Approximately one-quarter of LSL residents are from a Black ethnic background. </a:t>
            </a:r>
            <a:endParaRPr lang="en-GB" sz="5600" dirty="0"/>
          </a:p>
          <a:p>
            <a:pPr marL="0" indent="0" defTabSz="914400">
              <a:spcBef>
                <a:spcPts val="0"/>
              </a:spcBef>
              <a:buNone/>
            </a:pPr>
            <a:endParaRPr lang="en-GB" sz="5600" dirty="0" smtClean="0"/>
          </a:p>
          <a:p>
            <a:pPr marL="0" indent="0" defTabSz="914400">
              <a:spcBef>
                <a:spcPts val="0"/>
              </a:spcBef>
              <a:buNone/>
            </a:pPr>
            <a:r>
              <a:rPr lang="en-GB" sz="5600" b="1" dirty="0" smtClean="0"/>
              <a:t>A higher proportion of LSL residents identify as gay, lesbian or bisexual. </a:t>
            </a:r>
          </a:p>
          <a:p>
            <a:pPr defTabSz="914400">
              <a:spcBef>
                <a:spcPts val="0"/>
              </a:spcBef>
              <a:buFont typeface="Wingdings" charset="2"/>
              <a:buChar char="§"/>
            </a:pPr>
            <a:r>
              <a:rPr lang="en-GB" sz="5600" dirty="0" smtClean="0"/>
              <a:t>Lambeth </a:t>
            </a:r>
            <a:r>
              <a:rPr lang="en-GB" sz="5600" dirty="0"/>
              <a:t>and Southwark </a:t>
            </a:r>
            <a:r>
              <a:rPr lang="en-GB" sz="5600" dirty="0" smtClean="0"/>
              <a:t>have </a:t>
            </a:r>
            <a:r>
              <a:rPr lang="en-GB" sz="5600" dirty="0"/>
              <a:t>the </a:t>
            </a:r>
            <a:r>
              <a:rPr lang="en-GB" sz="5600" dirty="0" smtClean="0"/>
              <a:t>2</a:t>
            </a:r>
            <a:r>
              <a:rPr lang="en-GB" sz="5600" baseline="30000" dirty="0" smtClean="0"/>
              <a:t>nd</a:t>
            </a:r>
            <a:r>
              <a:rPr lang="en-GB" sz="5600" dirty="0" smtClean="0"/>
              <a:t> and 3</a:t>
            </a:r>
            <a:r>
              <a:rPr lang="en-GB" sz="5600" baseline="30000" dirty="0" smtClean="0"/>
              <a:t>rd</a:t>
            </a:r>
            <a:r>
              <a:rPr lang="en-GB" sz="5600" dirty="0" smtClean="0"/>
              <a:t>  </a:t>
            </a:r>
            <a:r>
              <a:rPr lang="en-GB" sz="5600" dirty="0"/>
              <a:t>largest </a:t>
            </a:r>
            <a:r>
              <a:rPr lang="en-GB" sz="5600" dirty="0" smtClean="0"/>
              <a:t>lesbian, gay and bisexual </a:t>
            </a:r>
            <a:r>
              <a:rPr lang="en-GB" sz="5600" dirty="0"/>
              <a:t>communities in </a:t>
            </a:r>
            <a:r>
              <a:rPr lang="en-GB" sz="5600" dirty="0" smtClean="0"/>
              <a:t>England, with 6% of adults identifying as gay, lesbian or bisexual, compared to 3% in London.</a:t>
            </a:r>
          </a:p>
          <a:p>
            <a:pPr defTabSz="914400">
              <a:spcBef>
                <a:spcPts val="0"/>
              </a:spcBef>
              <a:buFont typeface="Wingdings" charset="2"/>
              <a:buChar char="§"/>
            </a:pPr>
            <a:r>
              <a:rPr lang="en-GB" sz="5600" dirty="0" smtClean="0"/>
              <a:t>Figures on sexual orientation are not available for Lewisham due to a very small sample size and thus we can assume figures there are smaller than Lambeth and Southwark.</a:t>
            </a:r>
            <a:endParaRPr lang="en-US" sz="5600" dirty="0" smtClean="0"/>
          </a:p>
          <a:p>
            <a:pPr defTabSz="914400">
              <a:spcBef>
                <a:spcPts val="0"/>
              </a:spcBef>
              <a:buFont typeface="Wingdings" charset="2"/>
              <a:buChar char="§"/>
            </a:pPr>
            <a:endParaRPr lang="en-GB" sz="1600" dirty="0" smtClean="0"/>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solidFill>
                <a:srgbClr val="FF0000"/>
              </a:solidFill>
            </a:endParaRPr>
          </a:p>
          <a:p>
            <a:pPr defTabSz="914400">
              <a:spcBef>
                <a:spcPts val="0"/>
              </a:spcBef>
              <a:buFont typeface="Wingdings" charset="2"/>
              <a:buChar char="§"/>
            </a:pPr>
            <a:endParaRPr lang="en-GB" sz="1600" dirty="0">
              <a:solidFill>
                <a:srgbClr val="FF0000"/>
              </a:solidFill>
            </a:endParaRPr>
          </a:p>
          <a:p>
            <a:pPr defTabSz="914400">
              <a:spcBef>
                <a:spcPts val="0"/>
              </a:spcBef>
              <a:buFont typeface="Wingdings" charset="2"/>
              <a:buChar char="§"/>
            </a:pPr>
            <a:endParaRPr lang="en-GB" sz="1600" dirty="0"/>
          </a:p>
          <a:p>
            <a:pPr defTabSz="914400">
              <a:spcBef>
                <a:spcPts val="0"/>
              </a:spcBef>
              <a:buFont typeface="Wingdings" charset="2"/>
              <a:buChar char="§"/>
            </a:pPr>
            <a:endParaRPr lang="en-GB" sz="1600" dirty="0" smtClean="0"/>
          </a:p>
          <a:p>
            <a:pPr marL="0" indent="0" defTabSz="914400">
              <a:spcBef>
                <a:spcPts val="0"/>
              </a:spcBef>
              <a:buNone/>
            </a:pPr>
            <a:endParaRPr lang="en-GB" sz="1600" dirty="0"/>
          </a:p>
        </p:txBody>
      </p:sp>
      <p:sp>
        <p:nvSpPr>
          <p:cNvPr id="6" name="TextBox 5"/>
          <p:cNvSpPr txBox="1"/>
          <p:nvPr/>
        </p:nvSpPr>
        <p:spPr>
          <a:xfrm>
            <a:off x="240426" y="6164829"/>
            <a:ext cx="6581423" cy="707886"/>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ONS mid-2016 revised population estimates</a:t>
            </a: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London </a:t>
            </a:r>
            <a:r>
              <a:rPr lang="en-US" sz="1000" dirty="0" err="1" smtClean="0">
                <a:solidFill>
                  <a:schemeClr val="bg1">
                    <a:lumMod val="50000"/>
                  </a:schemeClr>
                </a:solidFill>
                <a:latin typeface="Arial" charset="0"/>
                <a:ea typeface="Arial" charset="0"/>
                <a:cs typeface="Arial" charset="0"/>
              </a:rPr>
              <a:t>datastore</a:t>
            </a:r>
            <a:r>
              <a:rPr lang="en-US" sz="1000" dirty="0" smtClean="0">
                <a:solidFill>
                  <a:schemeClr val="bg1">
                    <a:lumMod val="50000"/>
                  </a:schemeClr>
                </a:solidFill>
                <a:latin typeface="Arial" charset="0"/>
                <a:ea typeface="Arial" charset="0"/>
                <a:cs typeface="Arial" charset="0"/>
              </a:rPr>
              <a:t>, Ethnic Groups by Borough</a:t>
            </a:r>
            <a:endParaRPr lang="en-US" sz="1000" dirty="0">
              <a:solidFill>
                <a:schemeClr val="bg1">
                  <a:lumMod val="50000"/>
                </a:schemeClr>
              </a:solidFill>
              <a:latin typeface="Arial" charset="0"/>
              <a:ea typeface="Arial" charset="0"/>
              <a:cs typeface="Arial" charset="0"/>
            </a:endParaRPr>
          </a:p>
          <a:p>
            <a:pPr marL="228600" indent="-228600">
              <a:buFontTx/>
              <a:buAutoNum type="arabicPeriod"/>
            </a:pPr>
            <a:r>
              <a:rPr lang="en-US" sz="1000" dirty="0" smtClean="0">
                <a:solidFill>
                  <a:schemeClr val="bg1">
                    <a:lumMod val="50000"/>
                  </a:schemeClr>
                </a:solidFill>
                <a:latin typeface="Arial" charset="0"/>
                <a:ea typeface="Arial" charset="0"/>
                <a:cs typeface="Arial" charset="0"/>
              </a:rPr>
              <a:t>ONS 2017, Sub-national sexual identity </a:t>
            </a:r>
          </a:p>
        </p:txBody>
      </p:sp>
      <p:sp>
        <p:nvSpPr>
          <p:cNvPr id="3" name="TextBox 2"/>
          <p:cNvSpPr txBox="1"/>
          <p:nvPr/>
        </p:nvSpPr>
        <p:spPr>
          <a:xfrm>
            <a:off x="4802031" y="1645275"/>
            <a:ext cx="399824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Age profile in Lambeth, Southwark and Lewisham, 2016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4802031" y="1869551"/>
            <a:ext cx="3759200"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802031" y="4177956"/>
            <a:ext cx="3998240" cy="246221"/>
          </a:xfrm>
          <a:prstGeom prst="rect">
            <a:avLst/>
          </a:prstGeom>
          <a:noFill/>
        </p:spPr>
        <p:txBody>
          <a:bodyPr wrap="square" rtlCol="0">
            <a:spAutoFit/>
          </a:bodyPr>
          <a:lstStyle/>
          <a:p>
            <a:r>
              <a:rPr lang="en-GB" sz="1000" b="1" dirty="0" smtClean="0">
                <a:solidFill>
                  <a:srgbClr val="767676"/>
                </a:solidFill>
                <a:latin typeface="Arial" panose="020B0604020202020204" pitchFamily="34" charset="0"/>
                <a:cs typeface="Arial" panose="020B0604020202020204" pitchFamily="34" charset="0"/>
              </a:rPr>
              <a:t>Population of LSL by broad ethnic group, 2016 </a:t>
            </a:r>
            <a:endParaRPr lang="en-GB" sz="1000" b="1" dirty="0">
              <a:solidFill>
                <a:srgbClr val="767676"/>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4842933" y="4432514"/>
            <a:ext cx="3759200" cy="0"/>
          </a:xfrm>
          <a:prstGeom prst="line">
            <a:avLst/>
          </a:prstGeom>
          <a:ln w="19050">
            <a:solidFill>
              <a:srgbClr val="767676"/>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1509246583"/>
              </p:ext>
            </p:extLst>
          </p:nvPr>
        </p:nvGraphicFramePr>
        <p:xfrm>
          <a:off x="4788347" y="4432514"/>
          <a:ext cx="4025607" cy="19777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1834800387"/>
              </p:ext>
            </p:extLst>
          </p:nvPr>
        </p:nvGraphicFramePr>
        <p:xfrm>
          <a:off x="4718649" y="1871932"/>
          <a:ext cx="4102320" cy="230602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255942" y="1202357"/>
            <a:ext cx="4403834" cy="369332"/>
          </a:xfrm>
          <a:prstGeom prst="rect">
            <a:avLst/>
          </a:prstGeom>
          <a:noFill/>
        </p:spPr>
        <p:txBody>
          <a:bodyPr wrap="square" rtlCol="0">
            <a:spAutoFit/>
          </a:bodyPr>
          <a:lstStyle/>
          <a:p>
            <a:r>
              <a:rPr lang="en-US" b="1" dirty="0" smtClean="0">
                <a:solidFill>
                  <a:srgbClr val="878787"/>
                </a:solidFill>
                <a:latin typeface="Arial" charset="0"/>
                <a:ea typeface="Arial" charset="0"/>
                <a:cs typeface="Arial" charset="0"/>
              </a:rPr>
              <a:t>BACKGROUND: DEMOGRAPHY</a:t>
            </a:r>
            <a:endParaRPr lang="en-US" b="1" dirty="0">
              <a:solidFill>
                <a:srgbClr val="878787"/>
              </a:solidFill>
              <a:latin typeface="Arial" charset="0"/>
              <a:ea typeface="Arial" charset="0"/>
              <a:cs typeface="Arial" charset="0"/>
            </a:endParaRPr>
          </a:p>
        </p:txBody>
      </p:sp>
    </p:spTree>
    <p:extLst>
      <p:ext uri="{BB962C8B-B14F-4D97-AF65-F5344CB8AC3E}">
        <p14:creationId xmlns:p14="http://schemas.microsoft.com/office/powerpoint/2010/main" val="2618478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16924"/>
            <a:ext cx="8229600" cy="4279075"/>
          </a:xfrm>
        </p:spPr>
        <p:txBody>
          <a:bodyPr>
            <a:normAutofit/>
          </a:bodyPr>
          <a:lstStyle/>
          <a:p>
            <a:pPr marL="0" indent="0" defTabSz="914400">
              <a:spcBef>
                <a:spcPts val="0"/>
              </a:spcBef>
              <a:buNone/>
            </a:pPr>
            <a:r>
              <a:rPr lang="en-US" sz="1800" b="1" dirty="0" smtClean="0"/>
              <a:t>Introduction							 3</a:t>
            </a:r>
            <a:endParaRPr lang="en-US" sz="1800" dirty="0"/>
          </a:p>
          <a:p>
            <a:pPr marL="0" indent="0" defTabSz="914400">
              <a:spcBef>
                <a:spcPts val="0"/>
              </a:spcBef>
              <a:buNone/>
            </a:pPr>
            <a:endParaRPr lang="en-US" sz="1800" b="1" dirty="0" smtClean="0"/>
          </a:p>
          <a:p>
            <a:pPr marL="0" indent="0" defTabSz="914400">
              <a:spcBef>
                <a:spcPts val="0"/>
              </a:spcBef>
              <a:buNone/>
            </a:pPr>
            <a:r>
              <a:rPr lang="en-US" sz="1800" b="1" dirty="0" smtClean="0"/>
              <a:t>Healthy and fulfilling sexual relationships</a:t>
            </a:r>
            <a:r>
              <a:rPr lang="en-US" sz="1800" b="1" dirty="0"/>
              <a:t>				</a:t>
            </a:r>
            <a:r>
              <a:rPr lang="en-US" sz="1800" b="1" dirty="0" smtClean="0"/>
              <a:t> 7</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Good reproductive health across the life course			10</a:t>
            </a:r>
            <a:endParaRPr lang="en-US" sz="1800" b="1" dirty="0"/>
          </a:p>
          <a:p>
            <a:pPr marL="0" indent="0" defTabSz="914400">
              <a:spcBef>
                <a:spcPts val="0"/>
              </a:spcBef>
              <a:buNone/>
            </a:pPr>
            <a:endParaRPr lang="en-US" sz="1800" b="1" dirty="0" smtClean="0"/>
          </a:p>
          <a:p>
            <a:pPr marL="0" indent="0" defTabSz="914400">
              <a:spcBef>
                <a:spcPts val="0"/>
              </a:spcBef>
              <a:buNone/>
            </a:pPr>
            <a:r>
              <a:rPr lang="en-US" sz="1800" b="1" dirty="0" smtClean="0"/>
              <a:t>High quality STI testing and treatment				22</a:t>
            </a:r>
          </a:p>
          <a:p>
            <a:pPr marL="0" indent="0" defTabSz="914400">
              <a:spcBef>
                <a:spcPts val="0"/>
              </a:spcBef>
              <a:buNone/>
            </a:pPr>
            <a:endParaRPr lang="en-US" sz="1800" b="1" dirty="0" smtClean="0"/>
          </a:p>
          <a:p>
            <a:pPr marL="0" indent="0" defTabSz="914400">
              <a:spcBef>
                <a:spcPts val="0"/>
              </a:spcBef>
              <a:buNone/>
            </a:pPr>
            <a:r>
              <a:rPr lang="en-US" sz="1800" b="1" dirty="0" smtClean="0"/>
              <a:t>Living well with HIV						48</a:t>
            </a:r>
            <a:endParaRPr lang="en-US" sz="1800" b="1" dirty="0"/>
          </a:p>
          <a:p>
            <a:pPr marL="0" indent="0" defTabSz="914400">
              <a:spcBef>
                <a:spcPts val="0"/>
              </a:spcBef>
              <a:buNone/>
            </a:pPr>
            <a:endParaRPr lang="en-US" sz="1800" dirty="0"/>
          </a:p>
          <a:p>
            <a:pPr marL="0" indent="0" defTabSz="914400">
              <a:spcBef>
                <a:spcPts val="0"/>
              </a:spcBef>
              <a:buNone/>
            </a:pPr>
            <a:endParaRPr lang="en-US" sz="1800" b="1" dirty="0"/>
          </a:p>
          <a:p>
            <a:pPr marL="0" indent="0" defTabSz="914400">
              <a:spcBef>
                <a:spcPts val="0"/>
              </a:spcBef>
              <a:buNone/>
            </a:pPr>
            <a:endParaRPr lang="en-US" sz="1800" dirty="0" smtClean="0"/>
          </a:p>
          <a:p>
            <a:pPr marL="0" indent="0" defTabSz="914400">
              <a:spcBef>
                <a:spcPts val="0"/>
              </a:spcBef>
              <a:buNone/>
            </a:pPr>
            <a:endParaRPr lang="en-US" sz="1800" dirty="0"/>
          </a:p>
          <a:p>
            <a:pPr marL="0" indent="0" defTabSz="914400">
              <a:spcBef>
                <a:spcPts val="0"/>
              </a:spcBef>
              <a:buNone/>
            </a:pPr>
            <a:endParaRPr lang="en-US" sz="1800" dirty="0"/>
          </a:p>
        </p:txBody>
      </p:sp>
      <p:sp>
        <p:nvSpPr>
          <p:cNvPr id="14" name="Rectangle 13"/>
          <p:cNvSpPr/>
          <p:nvPr/>
        </p:nvSpPr>
        <p:spPr>
          <a:xfrm>
            <a:off x="333798" y="2269064"/>
            <a:ext cx="8082069" cy="575734"/>
          </a:xfrm>
          <a:prstGeom prst="rect">
            <a:avLst/>
          </a:prstGeom>
          <a:noFill/>
          <a:ln>
            <a:solidFill>
              <a:srgbClr val="CF007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black"/>
              </a:solidFill>
            </a:endParaRPr>
          </a:p>
        </p:txBody>
      </p:sp>
      <p:sp>
        <p:nvSpPr>
          <p:cNvPr id="6" name="TextBox 5"/>
          <p:cNvSpPr txBox="1"/>
          <p:nvPr/>
        </p:nvSpPr>
        <p:spPr>
          <a:xfrm>
            <a:off x="255942" y="1202357"/>
            <a:ext cx="4403834"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CONTENTS</a:t>
            </a:r>
            <a:endParaRPr lang="en-US" b="1" dirty="0">
              <a:solidFill>
                <a:prstClr val="white">
                  <a:lumMod val="50000"/>
                </a:prstClr>
              </a:solidFill>
              <a:latin typeface="Arial" charset="0"/>
              <a:ea typeface="Arial" charset="0"/>
              <a:cs typeface="Arial" charset="0"/>
            </a:endParaRPr>
          </a:p>
        </p:txBody>
      </p:sp>
    </p:spTree>
    <p:extLst>
      <p:ext uri="{BB962C8B-B14F-4D97-AF65-F5344CB8AC3E}">
        <p14:creationId xmlns:p14="http://schemas.microsoft.com/office/powerpoint/2010/main" val="1342384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00" y="187200"/>
            <a:ext cx="8732528" cy="955072"/>
          </a:xfrm>
        </p:spPr>
        <p:txBody>
          <a:bodyPr>
            <a:noAutofit/>
          </a:bodyPr>
          <a:lstStyle/>
          <a:p>
            <a:r>
              <a:rPr lang="en-US" sz="2400" dirty="0" smtClean="0">
                <a:solidFill>
                  <a:srgbClr val="0070C0"/>
                </a:solidFill>
              </a:rPr>
              <a:t>Whilst sexual health is more than the absence of disease, few data are available on the broader aspects.</a:t>
            </a:r>
            <a:endParaRPr lang="en-US" sz="2400" dirty="0">
              <a:solidFill>
                <a:srgbClr val="FF0000"/>
              </a:solidFill>
            </a:endParaRPr>
          </a:p>
        </p:txBody>
      </p:sp>
      <p:sp>
        <p:nvSpPr>
          <p:cNvPr id="4" name="TextBox 3"/>
          <p:cNvSpPr txBox="1"/>
          <p:nvPr/>
        </p:nvSpPr>
        <p:spPr>
          <a:xfrm>
            <a:off x="241200" y="1065600"/>
            <a:ext cx="5721525"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HEALTHY RELATIONSHIPS IN ADULTHOOD</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1200" y="1472400"/>
            <a:ext cx="8640960" cy="4634378"/>
          </a:xfrm>
        </p:spPr>
        <p:txBody>
          <a:bodyPr numCol="1">
            <a:normAutofit/>
          </a:bodyPr>
          <a:lstStyle/>
          <a:p>
            <a:pPr marL="0" indent="0" defTabSz="914400">
              <a:spcBef>
                <a:spcPts val="0"/>
              </a:spcBef>
              <a:buNone/>
            </a:pPr>
            <a:r>
              <a:rPr lang="en-GB" sz="1400" b="1" dirty="0" smtClean="0">
                <a:latin typeface="Arial" panose="020B0604020202020204" pitchFamily="34" charset="0"/>
                <a:cs typeface="Arial" panose="020B0604020202020204" pitchFamily="34" charset="0"/>
              </a:rPr>
              <a:t>The World Health Organisation have a working definition of sexual health.  </a:t>
            </a:r>
          </a:p>
          <a:p>
            <a:pPr defTabSz="914400">
              <a:spcBef>
                <a:spcPts val="0"/>
              </a:spcBef>
              <a:buFont typeface="Wingdings" panose="05000000000000000000" pitchFamily="2" charset="2"/>
              <a:buChar char="§"/>
            </a:pPr>
            <a:r>
              <a:rPr lang="en-GB" sz="1400" dirty="0" smtClean="0"/>
              <a:t>Sexual health is a state of physical, emotional, mental and social well-being in relation to sexuality; it is not merely the absence of disease, dysfunction or infirmity. </a:t>
            </a:r>
          </a:p>
          <a:p>
            <a:pPr defTabSz="914400">
              <a:spcBef>
                <a:spcPts val="0"/>
              </a:spcBef>
              <a:buFont typeface="Wingdings" panose="05000000000000000000" pitchFamily="2" charset="2"/>
              <a:buChar char="§"/>
            </a:pPr>
            <a:r>
              <a:rPr lang="en-GB" sz="1400" dirty="0" smtClean="0"/>
              <a:t>Sexual health requires a positive and respectful approach to sexuality and sexual relationships, as well as the possibility of having pleasurable and safe sexual experiences, free of coercion, discrimination and violence. </a:t>
            </a:r>
          </a:p>
          <a:p>
            <a:pPr defTabSz="914400">
              <a:spcBef>
                <a:spcPts val="0"/>
              </a:spcBef>
              <a:buFont typeface="Wingdings" panose="05000000000000000000" pitchFamily="2" charset="2"/>
              <a:buChar char="§"/>
            </a:pPr>
            <a:r>
              <a:rPr lang="en-GB" sz="1400" dirty="0" smtClean="0"/>
              <a:t>For sexual health to be attained and maintained, the sexual rights of all persons must be respected, protected and fulfilled.</a:t>
            </a:r>
          </a:p>
          <a:p>
            <a:pPr marL="0" indent="0">
              <a:buNone/>
            </a:pPr>
            <a:endParaRPr lang="en-GB" sz="1400" dirty="0"/>
          </a:p>
          <a:p>
            <a:pPr marL="0" indent="0" defTabSz="914400">
              <a:spcBef>
                <a:spcPts val="0"/>
              </a:spcBef>
              <a:buNone/>
            </a:pPr>
            <a:r>
              <a:rPr lang="en-GB" sz="1400" b="1" dirty="0" smtClean="0"/>
              <a:t>However, little </a:t>
            </a:r>
            <a:r>
              <a:rPr lang="en-GB" sz="1400" b="1" dirty="0"/>
              <a:t>data is available on safe and healthy </a:t>
            </a:r>
            <a:r>
              <a:rPr lang="en-GB" sz="1400" b="1" dirty="0" smtClean="0"/>
              <a:t>relationships. </a:t>
            </a:r>
            <a:endParaRPr lang="en-GB" sz="1400" b="1" dirty="0"/>
          </a:p>
          <a:p>
            <a:pPr defTabSz="914400">
              <a:spcBef>
                <a:spcPts val="0"/>
              </a:spcBef>
              <a:buFont typeface="Wingdings" panose="05000000000000000000" pitchFamily="2" charset="2"/>
              <a:buChar char="§"/>
            </a:pPr>
            <a:r>
              <a:rPr lang="en-GB" sz="1400" dirty="0"/>
              <a:t>In 2016/17 across London, the rate of domestic abuse-related incidents and crimes recorded by the police was </a:t>
            </a:r>
            <a:r>
              <a:rPr lang="en-GB" sz="1400" dirty="0" smtClean="0"/>
              <a:t>23 </a:t>
            </a:r>
            <a:r>
              <a:rPr lang="en-GB" sz="1400" dirty="0"/>
              <a:t>per 1,000</a:t>
            </a:r>
            <a:r>
              <a:rPr lang="en-GB" sz="1400" dirty="0" smtClean="0"/>
              <a:t>.</a:t>
            </a:r>
            <a:endParaRPr lang="en-GB" sz="1400" dirty="0"/>
          </a:p>
          <a:p>
            <a:pPr defTabSz="914400">
              <a:spcBef>
                <a:spcPts val="0"/>
              </a:spcBef>
              <a:buFont typeface="Wingdings" panose="05000000000000000000" pitchFamily="2" charset="2"/>
              <a:buChar char="§"/>
            </a:pPr>
            <a:r>
              <a:rPr lang="en-GB" sz="1400" dirty="0" smtClean="0"/>
              <a:t>The rate of sexual offences in LSL in 2016/17, was just over 2 per </a:t>
            </a:r>
            <a:r>
              <a:rPr lang="en-GB" sz="1400" dirty="0"/>
              <a:t>1,000 </a:t>
            </a:r>
            <a:r>
              <a:rPr lang="en-GB" sz="1400" dirty="0" smtClean="0"/>
              <a:t>population.</a:t>
            </a:r>
          </a:p>
          <a:p>
            <a:pPr defTabSz="914400">
              <a:spcBef>
                <a:spcPts val="0"/>
              </a:spcBef>
              <a:buFont typeface="Wingdings" panose="05000000000000000000" pitchFamily="2" charset="2"/>
              <a:buChar char="§"/>
            </a:pPr>
            <a:r>
              <a:rPr lang="en-GB" sz="1400" dirty="0"/>
              <a:t>Lambeth (59 per 100,000), Southwark (55 per 100,000) and Lewisham (51 per 100,000) have among the highest rates of hospital admissions from violent crime (including sexual violence</a:t>
            </a:r>
            <a:r>
              <a:rPr lang="en-GB" sz="1400" dirty="0" smtClean="0"/>
              <a:t>) in London. There has been a downward trend in recent years. </a:t>
            </a:r>
            <a:endParaRPr lang="en-GB" sz="1400" dirty="0"/>
          </a:p>
          <a:p>
            <a:pPr defTabSz="914400">
              <a:spcBef>
                <a:spcPts val="0"/>
              </a:spcBef>
              <a:buFont typeface="Wingdings" panose="05000000000000000000" pitchFamily="2" charset="2"/>
              <a:buChar char="§"/>
            </a:pPr>
            <a:endParaRPr lang="en-GB" sz="1400" dirty="0" smtClean="0"/>
          </a:p>
        </p:txBody>
      </p:sp>
      <p:sp>
        <p:nvSpPr>
          <p:cNvPr id="6" name="TextBox 5"/>
          <p:cNvSpPr txBox="1"/>
          <p:nvPr/>
        </p:nvSpPr>
        <p:spPr>
          <a:xfrm>
            <a:off x="240425" y="6304002"/>
            <a:ext cx="6581423" cy="400110"/>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smtClean="0">
                <a:solidFill>
                  <a:schemeClr val="bg1">
                    <a:lumMod val="50000"/>
                  </a:schemeClr>
                </a:solidFill>
                <a:latin typeface="Arial" charset="0"/>
                <a:ea typeface="Arial" charset="0"/>
                <a:cs typeface="Arial" charset="0"/>
              </a:rPr>
              <a:t>WHO, Sexual health, human rights and the law</a:t>
            </a:r>
            <a:endParaRPr lang="en-US" sz="1000" dirty="0" smtClean="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413587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00" y="187200"/>
            <a:ext cx="8852773" cy="955072"/>
          </a:xfrm>
        </p:spPr>
        <p:txBody>
          <a:bodyPr>
            <a:noAutofit/>
          </a:bodyPr>
          <a:lstStyle/>
          <a:p>
            <a:r>
              <a:rPr lang="en-US" sz="2400" dirty="0" smtClean="0">
                <a:solidFill>
                  <a:srgbClr val="0070C0"/>
                </a:solidFill>
              </a:rPr>
              <a:t>Teenagers get their information on sex and relationships from school lessons, their parents and friends. </a:t>
            </a:r>
            <a:endParaRPr lang="en-US" sz="2400" dirty="0">
              <a:solidFill>
                <a:srgbClr val="FF0000"/>
              </a:solidFill>
            </a:endParaRPr>
          </a:p>
        </p:txBody>
      </p:sp>
      <p:sp>
        <p:nvSpPr>
          <p:cNvPr id="4" name="TextBox 3"/>
          <p:cNvSpPr txBox="1"/>
          <p:nvPr/>
        </p:nvSpPr>
        <p:spPr>
          <a:xfrm>
            <a:off x="241200" y="1065600"/>
            <a:ext cx="5594525" cy="369332"/>
          </a:xfrm>
          <a:prstGeom prst="rect">
            <a:avLst/>
          </a:prstGeom>
          <a:noFill/>
        </p:spPr>
        <p:txBody>
          <a:bodyPr wrap="square" rtlCol="0">
            <a:spAutoFit/>
          </a:bodyPr>
          <a:lstStyle/>
          <a:p>
            <a:pPr defTabSz="457200"/>
            <a:r>
              <a:rPr lang="en-US" b="1" dirty="0" smtClean="0">
                <a:solidFill>
                  <a:prstClr val="white">
                    <a:lumMod val="50000"/>
                  </a:prstClr>
                </a:solidFill>
                <a:latin typeface="Arial" charset="0"/>
                <a:ea typeface="Arial" charset="0"/>
                <a:cs typeface="Arial" charset="0"/>
              </a:rPr>
              <a:t>HEALTHY RELATIONSHIPS AT SCHOOL AGE</a:t>
            </a:r>
            <a:endParaRPr lang="en-US" b="1" dirty="0">
              <a:solidFill>
                <a:prstClr val="white">
                  <a:lumMod val="50000"/>
                </a:prstClr>
              </a:solidFill>
              <a:latin typeface="Arial" charset="0"/>
              <a:ea typeface="Arial" charset="0"/>
              <a:cs typeface="Arial" charset="0"/>
            </a:endParaRPr>
          </a:p>
        </p:txBody>
      </p:sp>
      <p:sp>
        <p:nvSpPr>
          <p:cNvPr id="5" name="Content Placeholder 4"/>
          <p:cNvSpPr>
            <a:spLocks noGrp="1"/>
          </p:cNvSpPr>
          <p:nvPr>
            <p:ph idx="1"/>
          </p:nvPr>
        </p:nvSpPr>
        <p:spPr>
          <a:xfrm>
            <a:off x="241200" y="1472400"/>
            <a:ext cx="8206680" cy="5104832"/>
          </a:xfrm>
        </p:spPr>
        <p:txBody>
          <a:bodyPr numCol="1">
            <a:normAutofit/>
          </a:bodyPr>
          <a:lstStyle/>
          <a:p>
            <a:pPr marL="0" indent="0" algn="just" defTabSz="914400">
              <a:spcBef>
                <a:spcPts val="0"/>
              </a:spcBef>
              <a:buNone/>
            </a:pPr>
            <a:r>
              <a:rPr lang="en-GB" sz="1400" b="1" dirty="0" smtClean="0"/>
              <a:t>The schools and students health education unit (SHEU) survey collect data from school going children in LSL and ask questions around sex and relationships. </a:t>
            </a:r>
          </a:p>
          <a:p>
            <a:pPr defTabSz="914400">
              <a:spcBef>
                <a:spcPts val="0"/>
              </a:spcBef>
              <a:buFont typeface="Wingdings" panose="05000000000000000000" pitchFamily="2" charset="2"/>
              <a:buChar char="§"/>
            </a:pPr>
            <a:r>
              <a:rPr lang="en-GB" sz="1400" dirty="0" smtClean="0"/>
              <a:t>When </a:t>
            </a:r>
            <a:r>
              <a:rPr lang="en-GB" sz="1400" dirty="0"/>
              <a:t>asked what was their main source of information about sex and </a:t>
            </a:r>
            <a:r>
              <a:rPr lang="en-GB" sz="1400" dirty="0" smtClean="0"/>
              <a:t>relationships:</a:t>
            </a:r>
          </a:p>
          <a:p>
            <a:pPr lvl="1" defTabSz="914400">
              <a:spcBef>
                <a:spcPts val="0"/>
              </a:spcBef>
              <a:buFont typeface="Wingdings" panose="05000000000000000000" pitchFamily="2" charset="2"/>
              <a:buChar char="§"/>
            </a:pPr>
            <a:r>
              <a:rPr lang="en-GB" sz="1400" dirty="0" smtClean="0"/>
              <a:t>In Southwark, 58</a:t>
            </a:r>
            <a:r>
              <a:rPr lang="en-GB" sz="1400" dirty="0"/>
              <a:t>% of Year 8 boys and 51% of Year 8 girls said school </a:t>
            </a:r>
            <a:r>
              <a:rPr lang="en-GB" sz="1400" dirty="0" smtClean="0"/>
              <a:t>lessons; </a:t>
            </a:r>
            <a:r>
              <a:rPr lang="en-GB" sz="1400" dirty="0"/>
              <a:t>55% of boys and 67% of girls </a:t>
            </a:r>
            <a:r>
              <a:rPr lang="en-GB" sz="1400" dirty="0" smtClean="0"/>
              <a:t>said </a:t>
            </a:r>
            <a:r>
              <a:rPr lang="en-GB" sz="1400" dirty="0"/>
              <a:t>parents. </a:t>
            </a:r>
            <a:r>
              <a:rPr lang="en-GB" sz="1400" dirty="0" smtClean="0"/>
              <a:t>41</a:t>
            </a:r>
            <a:r>
              <a:rPr lang="en-GB" sz="1400" dirty="0"/>
              <a:t>% of boys and 44% of girls in Year 10 said their friends. </a:t>
            </a:r>
            <a:endParaRPr lang="en-GB" sz="1400" dirty="0" smtClean="0"/>
          </a:p>
          <a:p>
            <a:pPr lvl="1" defTabSz="914400">
              <a:spcBef>
                <a:spcPts val="0"/>
              </a:spcBef>
              <a:buFont typeface="Wingdings" panose="05000000000000000000" pitchFamily="2" charset="2"/>
              <a:buChar char="§"/>
            </a:pPr>
            <a:r>
              <a:rPr lang="en-GB" sz="1400" dirty="0" smtClean="0"/>
              <a:t>In Lambeth in Year 8, 58</a:t>
            </a:r>
            <a:r>
              <a:rPr lang="en-GB" sz="1400" dirty="0"/>
              <a:t>% of </a:t>
            </a:r>
            <a:r>
              <a:rPr lang="en-GB" sz="1400" dirty="0" smtClean="0"/>
              <a:t>boys </a:t>
            </a:r>
            <a:r>
              <a:rPr lang="en-GB" sz="1400" dirty="0"/>
              <a:t>and 60% of </a:t>
            </a:r>
            <a:r>
              <a:rPr lang="en-GB" sz="1400" dirty="0" smtClean="0"/>
              <a:t>8 </a:t>
            </a:r>
            <a:r>
              <a:rPr lang="en-GB" sz="1400" dirty="0"/>
              <a:t>girls said school lessons. 57% of pupils said their parents and 37% said their friends</a:t>
            </a:r>
            <a:r>
              <a:rPr lang="en-GB" sz="1400" dirty="0" smtClean="0"/>
              <a:t>.</a:t>
            </a:r>
          </a:p>
          <a:p>
            <a:pPr lvl="1" defTabSz="914400">
              <a:spcBef>
                <a:spcPts val="0"/>
              </a:spcBef>
              <a:buFont typeface="Wingdings" panose="05000000000000000000" pitchFamily="2" charset="2"/>
              <a:buChar char="§"/>
            </a:pPr>
            <a:r>
              <a:rPr lang="en-GB" sz="1400" dirty="0" smtClean="0"/>
              <a:t>In Lewisham in Year 8, 43% said parents, 37% school and 17% friends. In year 10, friends were the main source of information for 32% of students.  </a:t>
            </a:r>
          </a:p>
          <a:p>
            <a:pPr defTabSz="914400">
              <a:spcBef>
                <a:spcPts val="0"/>
              </a:spcBef>
              <a:buFont typeface="Wingdings" panose="05000000000000000000" pitchFamily="2" charset="2"/>
              <a:buChar char="§"/>
            </a:pPr>
            <a:endParaRPr lang="en-GB" sz="1400" dirty="0" smtClean="0"/>
          </a:p>
          <a:p>
            <a:pPr defTabSz="914400">
              <a:spcBef>
                <a:spcPts val="0"/>
              </a:spcBef>
              <a:buFont typeface="Wingdings" panose="05000000000000000000" pitchFamily="2" charset="2"/>
              <a:buChar char="§"/>
            </a:pPr>
            <a:r>
              <a:rPr lang="en-GB" sz="1400" dirty="0" smtClean="0"/>
              <a:t>In Southwark, 63% of pupils responded that they </a:t>
            </a:r>
            <a:r>
              <a:rPr lang="en-GB" sz="1400" dirty="0"/>
              <a:t>had </a:t>
            </a:r>
            <a:r>
              <a:rPr lang="en-GB" sz="1400" dirty="0" smtClean="0"/>
              <a:t>Sex </a:t>
            </a:r>
            <a:r>
              <a:rPr lang="en-GB" sz="1400" dirty="0"/>
              <a:t>and Relationship </a:t>
            </a:r>
            <a:r>
              <a:rPr lang="en-GB" sz="1400" dirty="0" smtClean="0"/>
              <a:t>Education (SRE) lessons in the last 6 months, compared to 43% in Lambeth. </a:t>
            </a:r>
            <a:endParaRPr lang="en-GB" sz="1400" dirty="0" smtClean="0">
              <a:latin typeface="Arial" panose="020B0604020202020204" pitchFamily="34" charset="0"/>
              <a:cs typeface="Arial" panose="020B0604020202020204" pitchFamily="34" charset="0"/>
            </a:endParaRPr>
          </a:p>
          <a:p>
            <a:pPr lvl="1" defTabSz="914400">
              <a:spcBef>
                <a:spcPts val="0"/>
              </a:spcBef>
              <a:buFont typeface="Wingdings" panose="05000000000000000000" pitchFamily="2" charset="2"/>
              <a:buChar char="§"/>
            </a:pPr>
            <a:r>
              <a:rPr lang="en-GB" sz="1400" dirty="0" smtClean="0">
                <a:latin typeface="Arial" panose="020B0604020202020204" pitchFamily="34" charset="0"/>
                <a:cs typeface="Arial" panose="020B0604020202020204" pitchFamily="34" charset="0"/>
              </a:rPr>
              <a:t>In Southwark, 32</a:t>
            </a:r>
            <a:r>
              <a:rPr lang="en-GB" sz="1400" dirty="0">
                <a:latin typeface="Arial" panose="020B0604020202020204" pitchFamily="34" charset="0"/>
                <a:cs typeface="Arial" panose="020B0604020202020204" pitchFamily="34" charset="0"/>
              </a:rPr>
              <a:t>% of </a:t>
            </a:r>
            <a:r>
              <a:rPr lang="en-GB" sz="1400" dirty="0" smtClean="0">
                <a:latin typeface="Arial" panose="020B0604020202020204" pitchFamily="34" charset="0"/>
                <a:cs typeface="Arial" panose="020B0604020202020204" pitchFamily="34" charset="0"/>
              </a:rPr>
              <a:t>pupils </a:t>
            </a:r>
            <a:r>
              <a:rPr lang="en-GB" sz="1400" dirty="0">
                <a:latin typeface="Arial" panose="020B0604020202020204" pitchFamily="34" charset="0"/>
                <a:cs typeface="Arial" panose="020B0604020202020204" pitchFamily="34" charset="0"/>
              </a:rPr>
              <a:t>responded that their </a:t>
            </a:r>
            <a:r>
              <a:rPr lang="en-GB" sz="1400" dirty="0" smtClean="0">
                <a:latin typeface="Arial" panose="020B0604020202020204" pitchFamily="34" charset="0"/>
                <a:cs typeface="Arial" panose="020B0604020202020204" pitchFamily="34" charset="0"/>
              </a:rPr>
              <a:t>SRE </a:t>
            </a:r>
            <a:r>
              <a:rPr lang="en-GB" sz="1400" dirty="0">
                <a:latin typeface="Arial" panose="020B0604020202020204" pitchFamily="34" charset="0"/>
                <a:cs typeface="Arial" panose="020B0604020202020204" pitchFamily="34" charset="0"/>
              </a:rPr>
              <a:t>lessons </a:t>
            </a:r>
            <a:r>
              <a:rPr lang="en-GB" sz="1400" dirty="0" smtClean="0">
                <a:latin typeface="Arial" panose="020B0604020202020204" pitchFamily="34" charset="0"/>
                <a:cs typeface="Arial" panose="020B0604020202020204" pitchFamily="34" charset="0"/>
              </a:rPr>
              <a:t>helped them to </a:t>
            </a:r>
            <a:r>
              <a:rPr lang="en-GB" sz="1400" dirty="0">
                <a:latin typeface="Arial" panose="020B0604020202020204" pitchFamily="34" charset="0"/>
                <a:cs typeface="Arial" panose="020B0604020202020204" pitchFamily="34" charset="0"/>
              </a:rPr>
              <a:t>understand consent, </a:t>
            </a:r>
            <a:r>
              <a:rPr lang="en-GB" sz="1400" dirty="0" smtClean="0">
                <a:latin typeface="Arial" panose="020B0604020202020204" pitchFamily="34" charset="0"/>
                <a:cs typeface="Arial" panose="020B0604020202020204" pitchFamily="34" charset="0"/>
              </a:rPr>
              <a:t>32</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to understand resisting </a:t>
            </a:r>
            <a:r>
              <a:rPr lang="en-GB" sz="1400" dirty="0">
                <a:latin typeface="Arial" panose="020B0604020202020204" pitchFamily="34" charset="0"/>
                <a:cs typeface="Arial" panose="020B0604020202020204" pitchFamily="34" charset="0"/>
              </a:rPr>
              <a:t>pressure and 22% said the same </a:t>
            </a:r>
            <a:r>
              <a:rPr lang="en-GB" sz="1400" dirty="0" smtClean="0">
                <a:latin typeface="Arial" panose="020B0604020202020204" pitchFamily="34" charset="0"/>
                <a:cs typeface="Arial" panose="020B0604020202020204" pitchFamily="34" charset="0"/>
              </a:rPr>
              <a:t>about contraception.</a:t>
            </a:r>
          </a:p>
          <a:p>
            <a:pPr lvl="1" defTabSz="914400">
              <a:spcBef>
                <a:spcPts val="0"/>
              </a:spcBef>
              <a:buFont typeface="Wingdings" panose="05000000000000000000" pitchFamily="2" charset="2"/>
              <a:buChar char="§"/>
            </a:pPr>
            <a:r>
              <a:rPr lang="en-GB" sz="1400" dirty="0" smtClean="0"/>
              <a:t>In Lambeth, </a:t>
            </a:r>
            <a:r>
              <a:rPr lang="en-GB" sz="1400" dirty="0"/>
              <a:t>57% of pupils said </a:t>
            </a:r>
            <a:r>
              <a:rPr lang="en-GB" sz="1400" dirty="0" smtClean="0"/>
              <a:t>SRE </a:t>
            </a:r>
            <a:r>
              <a:rPr lang="en-GB" sz="1400" dirty="0"/>
              <a:t>lessons had helped them </a:t>
            </a:r>
            <a:r>
              <a:rPr lang="en-GB" sz="1400" dirty="0" smtClean="0"/>
              <a:t>to </a:t>
            </a:r>
            <a:r>
              <a:rPr lang="en-GB" sz="1400" dirty="0"/>
              <a:t>understand about healthy relationships. 43% said this about ‘sex and the law’ and 63% said </a:t>
            </a:r>
            <a:r>
              <a:rPr lang="en-GB" sz="1400" dirty="0" smtClean="0"/>
              <a:t>this about growing up.</a:t>
            </a:r>
          </a:p>
          <a:p>
            <a:pPr marL="457200" lvl="1" indent="0" defTabSz="914400">
              <a:spcBef>
                <a:spcPts val="0"/>
              </a:spcBef>
              <a:buNone/>
            </a:pPr>
            <a:r>
              <a:rPr lang="en-GB" sz="1400" dirty="0" smtClean="0">
                <a:latin typeface="Arial" panose="020B0604020202020204" pitchFamily="34" charset="0"/>
                <a:cs typeface="Arial" panose="020B0604020202020204" pitchFamily="34" charset="0"/>
              </a:rPr>
              <a:t>SRE is being mandated from September 2020. This is an opportunity to better support schools in the delivery of high quality SRE that is tailored to local needs. </a:t>
            </a:r>
          </a:p>
          <a:p>
            <a:pPr defTabSz="914400">
              <a:spcBef>
                <a:spcPts val="0"/>
              </a:spcBef>
              <a:buFont typeface="Wingdings" panose="05000000000000000000" pitchFamily="2" charset="2"/>
              <a:buChar char="§"/>
            </a:pPr>
            <a:endParaRPr lang="en-GB" sz="1400" dirty="0" smtClean="0">
              <a:latin typeface="Arial" panose="020B0604020202020204" pitchFamily="34" charset="0"/>
              <a:cs typeface="Arial" panose="020B0604020202020204" pitchFamily="34" charset="0"/>
            </a:endParaRPr>
          </a:p>
          <a:p>
            <a:pPr defTabSz="914400">
              <a:spcBef>
                <a:spcPts val="0"/>
              </a:spcBef>
              <a:buFont typeface="Wingdings" panose="05000000000000000000" pitchFamily="2" charset="2"/>
              <a:buChar char="§"/>
            </a:pPr>
            <a:r>
              <a:rPr lang="en-GB" sz="1400" dirty="0" smtClean="0">
                <a:latin typeface="Arial" panose="020B0604020202020204" pitchFamily="34" charset="0"/>
                <a:cs typeface="Arial" panose="020B0604020202020204" pitchFamily="34" charset="0"/>
              </a:rPr>
              <a:t>In Southwark, 8</a:t>
            </a:r>
            <a:r>
              <a:rPr lang="en-GB" sz="1400" dirty="0">
                <a:latin typeface="Arial" panose="020B0604020202020204" pitchFamily="34" charset="0"/>
                <a:cs typeface="Arial" panose="020B0604020202020204" pitchFamily="34" charset="0"/>
              </a:rPr>
              <a:t>% of pupils said that a past or current </a:t>
            </a:r>
            <a:r>
              <a:rPr lang="en-GB" sz="1400" dirty="0" smtClean="0">
                <a:latin typeface="Arial" panose="020B0604020202020204" pitchFamily="34" charset="0"/>
                <a:cs typeface="Arial" panose="020B0604020202020204" pitchFamily="34" charset="0"/>
              </a:rPr>
              <a:t>boyfriend/girlfriend had </a:t>
            </a:r>
            <a:r>
              <a:rPr lang="en-GB" sz="1400" dirty="0">
                <a:latin typeface="Arial" panose="020B0604020202020204" pitchFamily="34" charset="0"/>
                <a:cs typeface="Arial" panose="020B0604020202020204" pitchFamily="34" charset="0"/>
              </a:rPr>
              <a:t>used hurtful or threatening language to them, 15</a:t>
            </a:r>
            <a:r>
              <a:rPr lang="en-GB" sz="1400" dirty="0" smtClean="0">
                <a:latin typeface="Arial" panose="020B0604020202020204" pitchFamily="34" charset="0"/>
                <a:cs typeface="Arial" panose="020B0604020202020204" pitchFamily="34" charset="0"/>
              </a:rPr>
              <a:t>% said </a:t>
            </a:r>
            <a:r>
              <a:rPr lang="en-GB" sz="1400" dirty="0">
                <a:latin typeface="Arial" panose="020B0604020202020204" pitchFamily="34" charset="0"/>
                <a:cs typeface="Arial" panose="020B0604020202020204" pitchFamily="34" charset="0"/>
              </a:rPr>
              <a:t>that they get angry </a:t>
            </a:r>
            <a:r>
              <a:rPr lang="en-GB" sz="1400" dirty="0" smtClean="0">
                <a:latin typeface="Arial" panose="020B0604020202020204" pitchFamily="34" charset="0"/>
                <a:cs typeface="Arial" panose="020B0604020202020204" pitchFamily="34" charset="0"/>
              </a:rPr>
              <a:t>or jealous </a:t>
            </a:r>
            <a:r>
              <a:rPr lang="en-GB" sz="1400" dirty="0">
                <a:latin typeface="Arial" panose="020B0604020202020204" pitchFamily="34" charset="0"/>
                <a:cs typeface="Arial" panose="020B0604020202020204" pitchFamily="34" charset="0"/>
              </a:rPr>
              <a:t>when I wanted to spend time with friends, and 11</a:t>
            </a:r>
            <a:r>
              <a:rPr lang="en-GB" sz="1400" dirty="0" smtClean="0">
                <a:latin typeface="Arial" panose="020B0604020202020204" pitchFamily="34" charset="0"/>
                <a:cs typeface="Arial" panose="020B0604020202020204" pitchFamily="34" charset="0"/>
              </a:rPr>
              <a:t>% said </a:t>
            </a:r>
            <a:r>
              <a:rPr lang="en-GB" sz="1400" dirty="0">
                <a:latin typeface="Arial" panose="020B0604020202020204" pitchFamily="34" charset="0"/>
                <a:cs typeface="Arial" panose="020B0604020202020204" pitchFamily="34" charset="0"/>
              </a:rPr>
              <a:t>that they kept </a:t>
            </a:r>
            <a:r>
              <a:rPr lang="en-GB" sz="1400" dirty="0" smtClean="0">
                <a:latin typeface="Arial" panose="020B0604020202020204" pitchFamily="34" charset="0"/>
                <a:cs typeface="Arial" panose="020B0604020202020204" pitchFamily="34" charset="0"/>
              </a:rPr>
              <a:t>checking their phone (10% in Lewisham).</a:t>
            </a:r>
          </a:p>
        </p:txBody>
      </p:sp>
      <p:sp>
        <p:nvSpPr>
          <p:cNvPr id="6" name="TextBox 5"/>
          <p:cNvSpPr txBox="1"/>
          <p:nvPr/>
        </p:nvSpPr>
        <p:spPr>
          <a:xfrm>
            <a:off x="240425" y="6304002"/>
            <a:ext cx="6581423" cy="707886"/>
          </a:xfrm>
          <a:prstGeom prst="rect">
            <a:avLst/>
          </a:prstGeom>
          <a:noFill/>
        </p:spPr>
        <p:txBody>
          <a:bodyPr wrap="square" rtlCol="0">
            <a:spAutoFit/>
          </a:bodyPr>
          <a:lstStyle/>
          <a:p>
            <a:r>
              <a:rPr lang="en-US" sz="1000" b="1" dirty="0" smtClean="0">
                <a:solidFill>
                  <a:schemeClr val="bg1">
                    <a:lumMod val="50000"/>
                  </a:schemeClr>
                </a:solidFill>
                <a:latin typeface="Arial" charset="0"/>
                <a:ea typeface="Arial" charset="0"/>
                <a:cs typeface="Arial" charset="0"/>
              </a:rPr>
              <a:t>References</a:t>
            </a:r>
          </a:p>
          <a:p>
            <a:pPr marL="228600" indent="-228600">
              <a:buFontTx/>
              <a:buAutoNum type="arabicPeriod"/>
            </a:pPr>
            <a:r>
              <a:rPr lang="en-GB" sz="1000" dirty="0">
                <a:solidFill>
                  <a:schemeClr val="bg1">
                    <a:lumMod val="50000"/>
                  </a:schemeClr>
                </a:solidFill>
                <a:latin typeface="Arial" charset="0"/>
                <a:ea typeface="Arial" charset="0"/>
                <a:cs typeface="Arial" charset="0"/>
              </a:rPr>
              <a:t>Supporting the Health </a:t>
            </a:r>
            <a:r>
              <a:rPr lang="en-GB" sz="1000" dirty="0" smtClean="0">
                <a:solidFill>
                  <a:schemeClr val="bg1">
                    <a:lumMod val="50000"/>
                  </a:schemeClr>
                </a:solidFill>
                <a:latin typeface="Arial" charset="0"/>
                <a:ea typeface="Arial" charset="0"/>
                <a:cs typeface="Arial" charset="0"/>
              </a:rPr>
              <a:t>of Young </a:t>
            </a:r>
            <a:r>
              <a:rPr lang="en-GB" sz="1000" dirty="0">
                <a:solidFill>
                  <a:schemeClr val="bg1">
                    <a:lumMod val="50000"/>
                  </a:schemeClr>
                </a:solidFill>
                <a:latin typeface="Arial" charset="0"/>
                <a:ea typeface="Arial" charset="0"/>
                <a:cs typeface="Arial" charset="0"/>
              </a:rPr>
              <a:t>People in </a:t>
            </a:r>
            <a:r>
              <a:rPr lang="en-GB" sz="1000" dirty="0" smtClean="0">
                <a:solidFill>
                  <a:schemeClr val="bg1">
                    <a:lumMod val="50000"/>
                  </a:schemeClr>
                </a:solidFill>
                <a:latin typeface="Arial" charset="0"/>
                <a:ea typeface="Arial" charset="0"/>
                <a:cs typeface="Arial" charset="0"/>
              </a:rPr>
              <a:t>Lambeth</a:t>
            </a:r>
          </a:p>
          <a:p>
            <a:pPr marL="228600" indent="-228600">
              <a:buFontTx/>
              <a:buAutoNum type="arabicPeriod"/>
            </a:pPr>
            <a:r>
              <a:rPr lang="en-GB" sz="1000" dirty="0">
                <a:solidFill>
                  <a:schemeClr val="bg1">
                    <a:lumMod val="50000"/>
                  </a:schemeClr>
                </a:solidFill>
                <a:latin typeface="Arial" charset="0"/>
                <a:ea typeface="Arial" charset="0"/>
                <a:cs typeface="Arial" charset="0"/>
              </a:rPr>
              <a:t>Supporting the Health &amp; Wellbeing </a:t>
            </a:r>
            <a:r>
              <a:rPr lang="en-GB" sz="1000" dirty="0" smtClean="0">
                <a:solidFill>
                  <a:schemeClr val="bg1">
                    <a:lumMod val="50000"/>
                  </a:schemeClr>
                </a:solidFill>
                <a:latin typeface="Arial" charset="0"/>
                <a:ea typeface="Arial" charset="0"/>
                <a:cs typeface="Arial" charset="0"/>
              </a:rPr>
              <a:t>of Children </a:t>
            </a:r>
            <a:r>
              <a:rPr lang="en-GB" sz="1000" dirty="0">
                <a:solidFill>
                  <a:schemeClr val="bg1">
                    <a:lumMod val="50000"/>
                  </a:schemeClr>
                </a:solidFill>
                <a:latin typeface="Arial" charset="0"/>
                <a:ea typeface="Arial" charset="0"/>
                <a:cs typeface="Arial" charset="0"/>
              </a:rPr>
              <a:t>and Young People </a:t>
            </a:r>
            <a:r>
              <a:rPr lang="en-GB" sz="1000" dirty="0" smtClean="0">
                <a:solidFill>
                  <a:schemeClr val="bg1">
                    <a:lumMod val="50000"/>
                  </a:schemeClr>
                </a:solidFill>
                <a:latin typeface="Arial" charset="0"/>
                <a:ea typeface="Arial" charset="0"/>
                <a:cs typeface="Arial" charset="0"/>
              </a:rPr>
              <a:t>in Southwark</a:t>
            </a:r>
            <a:endParaRPr lang="en-GB" sz="1000" dirty="0">
              <a:solidFill>
                <a:schemeClr val="bg1">
                  <a:lumMod val="50000"/>
                </a:schemeClr>
              </a:solidFill>
              <a:latin typeface="Arial" charset="0"/>
              <a:ea typeface="Arial" charset="0"/>
              <a:cs typeface="Arial" charset="0"/>
            </a:endParaRPr>
          </a:p>
          <a:p>
            <a:pPr marL="228600" indent="-228600">
              <a:buFontTx/>
              <a:buAutoNum type="arabicPeriod"/>
            </a:pPr>
            <a:endParaRPr lang="en-US" sz="1000" dirty="0" smtClean="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230543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IS_Slide_Template_2017">
  <a:themeElements>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HIS_slide_template_2016" id="{97B0E4A7-0CCD-FD4D-863E-FADE76CCF0C3}" vid="{8103E046-E8EE-F645-9818-69F7537E8C9E}"/>
    </a:ext>
  </a:extLst>
</a:theme>
</file>

<file path=ppt/theme/theme2.xml><?xml version="1.0" encoding="utf-8"?>
<a:theme xmlns:a="http://schemas.openxmlformats.org/drawingml/2006/main" name="5_PHIS_slide_template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HIS_slide_template_2016" id="{97B0E4A7-0CCD-FD4D-863E-FADE76CCF0C3}" vid="{8103E046-E8EE-F645-9818-69F7537E8C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Southwark">
    <a:dk1>
      <a:sysClr val="windowText" lastClr="000000"/>
    </a:dk1>
    <a:lt1>
      <a:sysClr val="window" lastClr="FFFFFF"/>
    </a:lt1>
    <a:dk2>
      <a:srgbClr val="1F497D"/>
    </a:dk2>
    <a:lt2>
      <a:srgbClr val="EEECE1"/>
    </a:lt2>
    <a:accent1>
      <a:srgbClr val="CF0072"/>
    </a:accent1>
    <a:accent2>
      <a:srgbClr val="0065BD"/>
    </a:accent2>
    <a:accent3>
      <a:srgbClr val="00A9E0"/>
    </a:accent3>
    <a:accent4>
      <a:srgbClr val="878787"/>
    </a:accent4>
    <a:accent5>
      <a:srgbClr val="00C0B5"/>
    </a:accent5>
    <a:accent6>
      <a:srgbClr val="80379B"/>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PHIS_Slide_Template_2017</Template>
  <TotalTime>11332</TotalTime>
  <Words>11383</Words>
  <Application>Microsoft Office PowerPoint</Application>
  <PresentationFormat>On-screen Show (4:3)</PresentationFormat>
  <Paragraphs>1235</Paragraphs>
  <Slides>56</Slides>
  <Notes>2</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PHIS_Slide_Template_2017</vt:lpstr>
      <vt:lpstr>5_PHIS_slide_template_2016</vt:lpstr>
      <vt:lpstr>Lambeth, Southwark and Lewisham Sexual Health Strategy 2019-24  Statistical appendix </vt:lpstr>
      <vt:lpstr>PowerPoint Presentation</vt:lpstr>
      <vt:lpstr>PowerPoint Presentation</vt:lpstr>
      <vt:lpstr>Sexual health is an important public health issue that impacts on broader wellbeing and local health budgets.  </vt:lpstr>
      <vt:lpstr>This report underpins the Lambeth, Southwark and Lewisham Sexual Health Strategy 2019-24.</vt:lpstr>
      <vt:lpstr>Lambeth, Southwark and Lewisham are young and diverse boroughs in inner south east London. </vt:lpstr>
      <vt:lpstr>PowerPoint Presentation</vt:lpstr>
      <vt:lpstr>Whilst sexual health is more than the absence of disease, few data are available on the broader aspects.</vt:lpstr>
      <vt:lpstr>Teenagers get their information on sex and relationships from school lessons, their parents and friends. </vt:lpstr>
      <vt:lpstr>PowerPoint Presentation</vt:lpstr>
      <vt:lpstr>There were almost  2,200 new Come Correct scheme registrations in LSL and 1,400 repeat visits in 2017-18. </vt:lpstr>
      <vt:lpstr>LARC prescribing rates are lower in GP than SRH services in Southwark and Lewisham, but similar in Lambeth.</vt:lpstr>
      <vt:lpstr>Use of emergency hormonal contraception is a proxy for poor contraceptive access and is high in LSL.</vt:lpstr>
      <vt:lpstr>The national trends of falling birth rates and the increasing mean age of mothers are amplified across LSL.  </vt:lpstr>
      <vt:lpstr>Teenage conception rates have declined significantly across LSL, but remain higher than London and England</vt:lpstr>
      <vt:lpstr>Over 5,500 abortions took place across LSL in 2017, 58% of which were medical abortions. </vt:lpstr>
      <vt:lpstr>Two-thirds of teenage pregnancies end in abortion. Subsequent abortions occur in 42% of all abortions. </vt:lpstr>
      <vt:lpstr>LARC is an effective way of preventing subsequent abortions, however uptake after abortion is decreasing.</vt:lpstr>
      <vt:lpstr>In 2016/17, over 80% of girls across LSL in Year 8 had one dose of the HPV vaccination.  </vt:lpstr>
      <vt:lpstr>Rates of pelvic inflammatory disease admissions are highest in Lewisham, but are decreasing.</vt:lpstr>
      <vt:lpstr>Reliance on user dependent methods of contraception may contribute to high rates of EHC and abortion in LSL.</vt:lpstr>
      <vt:lpstr>PowerPoint Presentation</vt:lpstr>
      <vt:lpstr>Approximately 16% of the LSL population aged 15-64  used sexual health clinics in 2017.</vt:lpstr>
      <vt:lpstr>The service user population is young, with a high proportion of women, particularly in younger age groups. </vt:lpstr>
      <vt:lpstr>Rates of STI testing across LSL are consistently above levels in London and England.</vt:lpstr>
      <vt:lpstr>Rates of new STI diagnosis in Lambeth, Southwark and Lewisham are amongst the highest in England.</vt:lpstr>
      <vt:lpstr>There is substantial variation in the diagnosis rate of new STIs across the region.</vt:lpstr>
      <vt:lpstr>Men are more likely than women to become re-infected with an STI within 12 months of diagnosis.</vt:lpstr>
      <vt:lpstr>Chlamydia, gonorrhoea, syphilis, genital herpes and warts are the most common STIs – 16,000 cases in LSL in 2017.</vt:lpstr>
      <vt:lpstr>Chlamydia is the most commonly diagnosed STI in LSL, with diagnosis rates highest amongst those aged 15-24.</vt:lpstr>
      <vt:lpstr>Chlamydia diagnosis rates are higher among men than women across almost all ethnic groups.</vt:lpstr>
      <vt:lpstr>Most of the chlamydia cases diagnosed in LSL are among men and in people who identify as heterosexual. </vt:lpstr>
      <vt:lpstr>After a decrease in 2016, gonorrhoea increased again in 2017 across LSL and London.</vt:lpstr>
      <vt:lpstr>Rates of gonorrhoea are considerably higher in men than women across all ethnic groups.</vt:lpstr>
      <vt:lpstr>Nine in ten cases of gonorrhoea in LSL are diagnosed in men with over three-quarters of those identifying as gay.</vt:lpstr>
      <vt:lpstr>Syphilis rates in Lambeth and Southwark are very high compared to London and are increasing.</vt:lpstr>
      <vt:lpstr>Rates of syphilis vary by ethnic group and are highest amongst those from Other ethnic groups.</vt:lpstr>
      <vt:lpstr>Syphilis cases are predominantly found amongst men who have sex with men.</vt:lpstr>
      <vt:lpstr>The highest rates of genital warts occur among those aged 20-24 and among people who identify as heterosexual.</vt:lpstr>
      <vt:lpstr>Genital warts vary by ethnicity, with particularly high rates amongst Other ethnic groups in Lewisham.</vt:lpstr>
      <vt:lpstr>Genital warts are mostly diagnosed in people who identify as heterosexual and slightly more in men. </vt:lpstr>
      <vt:lpstr>Rates of genital herpes are highest among women and people aged 20 to 24 years.  </vt:lpstr>
      <vt:lpstr>Rates of genital herpes vary by ethnic group and are higher amongst women than men in almost all groups. </vt:lpstr>
      <vt:lpstr>Just over half of genital herpes cases in LSL are diagnosed in women who identified as heterosexual. </vt:lpstr>
      <vt:lpstr>In LSL 22,000 new STIs were diagnosed in 2017, with rates highest among men and those aged 20-24. </vt:lpstr>
      <vt:lpstr>Chlamydia and herpes are most common in women, gonorrhoea, warts and syphilis in men.</vt:lpstr>
      <vt:lpstr>The LSL region have among the highest rates of STIs in England. Gonorrhoea and Syphilis are increasing.  </vt:lpstr>
      <vt:lpstr>PowerPoint Presentation</vt:lpstr>
      <vt:lpstr>LSL has amongst the highest diagnosed prevalence and new diagnosis of HIV in England. </vt:lpstr>
      <vt:lpstr>Diagnosed prevalence of HIV is above 20 per 1,000 across an area of North Lambeth and North West Southwark.</vt:lpstr>
      <vt:lpstr>Highest HIV diagnosis seen in those aged 35-64, men of White ethnicity and women of Black African ethnicity. </vt:lpstr>
      <vt:lpstr>Sex between men accounts for more than half of the new HIV cases in LSL each year.</vt:lpstr>
      <vt:lpstr>Early diagnosis is crucial to reduce the impact of HIV, however, more than one in four receive late diagnosis.</vt:lpstr>
      <vt:lpstr>An increasing number of people with HIV receive ART which has improved life expectancy, but stigma remains. </vt:lpstr>
      <vt:lpstr>New HIV diagnosis rates are slowing, however too many people still receive a late diagnosis. </vt:lpstr>
      <vt:lpstr>   Find out more at southwark.gov.uk/JSNA</vt:lpstr>
    </vt:vector>
  </TitlesOfParts>
  <Company>London Borough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intelligence briefing Southwark, Lambeth and Lewisham</dc:title>
  <dc:creator>CookeOdowd, Nora</dc:creator>
  <cp:lastModifiedBy>Blackman, Sigrid</cp:lastModifiedBy>
  <cp:revision>618</cp:revision>
  <dcterms:created xsi:type="dcterms:W3CDTF">2018-02-08T12:27:18Z</dcterms:created>
  <dcterms:modified xsi:type="dcterms:W3CDTF">2019-02-15T16:41:02Z</dcterms:modified>
</cp:coreProperties>
</file>