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5" r:id="rId5"/>
    <p:sldMasterId id="2147483658" r:id="rId6"/>
    <p:sldMasterId id="2147483672" r:id="rId7"/>
  </p:sldMasterIdLst>
  <p:notesMasterIdLst>
    <p:notesMasterId r:id="rId24"/>
  </p:notesMasterIdLst>
  <p:handoutMasterIdLst>
    <p:handoutMasterId r:id="rId25"/>
  </p:handoutMasterIdLst>
  <p:sldIdLst>
    <p:sldId id="258" r:id="rId8"/>
    <p:sldId id="322" r:id="rId9"/>
    <p:sldId id="313" r:id="rId10"/>
    <p:sldId id="334" r:id="rId11"/>
    <p:sldId id="317" r:id="rId12"/>
    <p:sldId id="336" r:id="rId13"/>
    <p:sldId id="337" r:id="rId14"/>
    <p:sldId id="338" r:id="rId15"/>
    <p:sldId id="339" r:id="rId16"/>
    <p:sldId id="326" r:id="rId17"/>
    <p:sldId id="327" r:id="rId18"/>
    <p:sldId id="329" r:id="rId19"/>
    <p:sldId id="330" r:id="rId20"/>
    <p:sldId id="335" r:id="rId21"/>
    <p:sldId id="340" r:id="rId22"/>
    <p:sldId id="341" r:id="rId23"/>
  </p:sldIdLst>
  <p:sldSz cx="9144000" cy="6858000" type="screen4x3"/>
  <p:notesSz cx="6797675" cy="9926638"/>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2">
          <p15:clr>
            <a:srgbClr val="A4A3A4"/>
          </p15:clr>
        </p15:guide>
        <p15:guide id="3" pos="55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0000"/>
    <a:srgbClr val="00A9E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5" autoAdjust="0"/>
    <p:restoredTop sz="94672" autoAdjust="0"/>
  </p:normalViewPr>
  <p:slideViewPr>
    <p:cSldViewPr showGuides="1">
      <p:cViewPr varScale="1">
        <p:scale>
          <a:sx n="65" d="100"/>
          <a:sy n="65" d="100"/>
        </p:scale>
        <p:origin x="480" y="40"/>
      </p:cViewPr>
      <p:guideLst>
        <p:guide orient="horz" pos="2160"/>
        <p:guide pos="232"/>
        <p:guide pos="5524"/>
      </p:guideLst>
    </p:cSldViewPr>
  </p:slideViewPr>
  <p:outlineViewPr>
    <p:cViewPr>
      <p:scale>
        <a:sx n="33" d="100"/>
        <a:sy n="33" d="100"/>
      </p:scale>
      <p:origin x="0" y="-186"/>
    </p:cViewPr>
  </p:outlineViewPr>
  <p:notesTextViewPr>
    <p:cViewPr>
      <p:scale>
        <a:sx n="1" d="1"/>
        <a:sy n="1" d="1"/>
      </p:scale>
      <p:origin x="0" y="0"/>
    </p:cViewPr>
  </p:notesTextViewPr>
  <p:notesViewPr>
    <p:cSldViewPr>
      <p:cViewPr varScale="1">
        <p:scale>
          <a:sx n="81" d="100"/>
          <a:sy n="81" d="100"/>
        </p:scale>
        <p:origin x="39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11B9AC6-0EF9-4271-9461-765CA949D74B}" type="datetimeFigureOut">
              <a:rPr lang="en-GB" smtClean="0"/>
              <a:t>05/10/2022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B6D8040-DEAC-46F0-BEF8-332AE114ED11}" type="slidenum">
              <a:rPr lang="en-GB" smtClean="0"/>
              <a:t>‹#›</a:t>
            </a:fld>
            <a:endParaRPr lang="en-GB"/>
          </a:p>
        </p:txBody>
      </p:sp>
    </p:spTree>
    <p:extLst>
      <p:ext uri="{BB962C8B-B14F-4D97-AF65-F5344CB8AC3E}">
        <p14:creationId xmlns:p14="http://schemas.microsoft.com/office/powerpoint/2010/main" val="2964242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BF77719-2101-4365-A35A-CECE9566D21E}" type="datetimeFigureOut">
              <a:rPr lang="en-GB" smtClean="0"/>
              <a:t>05/10/2022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2527BCA-3C35-4450-88AD-1D6BAB69DA9B}" type="slidenum">
              <a:rPr lang="en-GB" smtClean="0"/>
              <a:t>‹#›</a:t>
            </a:fld>
            <a:endParaRPr lang="en-GB"/>
          </a:p>
        </p:txBody>
      </p:sp>
    </p:spTree>
    <p:extLst>
      <p:ext uri="{BB962C8B-B14F-4D97-AF65-F5344CB8AC3E}">
        <p14:creationId xmlns:p14="http://schemas.microsoft.com/office/powerpoint/2010/main" val="285715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7BCA-3C35-4450-88AD-1D6BAB69DA9B}" type="slidenum">
              <a:rPr lang="en-GB" smtClean="0"/>
              <a:t>1</a:t>
            </a:fld>
            <a:endParaRPr lang="en-GB"/>
          </a:p>
        </p:txBody>
      </p:sp>
    </p:spTree>
    <p:extLst>
      <p:ext uri="{BB962C8B-B14F-4D97-AF65-F5344CB8AC3E}">
        <p14:creationId xmlns:p14="http://schemas.microsoft.com/office/powerpoint/2010/main" val="13208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a:t>
            </a:fld>
            <a:endParaRPr lang="en-GB"/>
          </a:p>
        </p:txBody>
      </p:sp>
    </p:spTree>
    <p:extLst>
      <p:ext uri="{BB962C8B-B14F-4D97-AF65-F5344CB8AC3E}">
        <p14:creationId xmlns:p14="http://schemas.microsoft.com/office/powerpoint/2010/main" val="108387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1437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3</a:t>
            </a:fld>
            <a:endParaRPr lang="en-GB"/>
          </a:p>
        </p:txBody>
      </p:sp>
    </p:spTree>
    <p:extLst>
      <p:ext uri="{BB962C8B-B14F-4D97-AF65-F5344CB8AC3E}">
        <p14:creationId xmlns:p14="http://schemas.microsoft.com/office/powerpoint/2010/main" val="514076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7BCA-3C35-4450-88AD-1D6BAB69DA9B}" type="slidenum">
              <a:rPr lang="en-GB" smtClean="0"/>
              <a:t>10</a:t>
            </a:fld>
            <a:endParaRPr lang="en-GB"/>
          </a:p>
        </p:txBody>
      </p:sp>
    </p:spTree>
    <p:extLst>
      <p:ext uri="{BB962C8B-B14F-4D97-AF65-F5344CB8AC3E}">
        <p14:creationId xmlns:p14="http://schemas.microsoft.com/office/powerpoint/2010/main" val="116344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SEND area review recognised our strong partnerships with health colleagues for SEN children and young people. </a:t>
            </a:r>
          </a:p>
          <a:p>
            <a:r>
              <a:rPr lang="en-GB" dirty="0" smtClean="0"/>
              <a:t>Health funding is provided in a number of areas such as  1:1 nursing or health care assistant input for acute health needs during the day in school</a:t>
            </a:r>
          </a:p>
          <a:p>
            <a:r>
              <a:rPr lang="en-GB" dirty="0" smtClean="0"/>
              <a:t>therapies input is provided to our special schools for children with dysphasia or other clinical needs.</a:t>
            </a:r>
          </a:p>
          <a:p>
            <a:r>
              <a:rPr lang="en-GB" dirty="0" smtClean="0"/>
              <a:t>However we need to ensure that health input is sufficiently impacting on those with EHCPs. This will be pursued through the SEND governance board and our health partners reporting to the Partnership Southwark (ICS).</a:t>
            </a:r>
          </a:p>
          <a:p>
            <a:endParaRPr lang="en-GB" dirty="0" smtClean="0"/>
          </a:p>
          <a:p>
            <a:pPr lvl="0"/>
            <a:r>
              <a:rPr lang="en-GB" dirty="0"/>
              <a:t>The overall programme of work requires a project manager. This is a high level role to coordinate all the actions, hold leads to account, collate data monthly, write monitoring reports and keep the project on track. </a:t>
            </a:r>
          </a:p>
          <a:p>
            <a:pPr lvl="0"/>
            <a:r>
              <a:rPr lang="en-GB" dirty="0" smtClean="0"/>
              <a:t>Capacity </a:t>
            </a:r>
            <a:r>
              <a:rPr lang="en-GB" dirty="0"/>
              <a:t>building focussing on targeted Annual Reviews. Team of four teachers over four years to review preschool to school, primary to secondary, secondary to FE and FE to post 19 plans. (EDU15)</a:t>
            </a:r>
          </a:p>
          <a:p>
            <a:pPr lvl="0"/>
            <a:r>
              <a:rPr lang="en-GB" dirty="0" smtClean="0"/>
              <a:t>Commissioning </a:t>
            </a:r>
            <a:r>
              <a:rPr lang="en-GB" dirty="0"/>
              <a:t>officers to enable the work with colleges and the User Led Organisation (ULO). (EDU17)</a:t>
            </a:r>
          </a:p>
          <a:p>
            <a:pPr lvl="0"/>
            <a:r>
              <a:rPr lang="en-GB" dirty="0" smtClean="0"/>
              <a:t>A </a:t>
            </a:r>
            <a:r>
              <a:rPr lang="en-GB" dirty="0"/>
              <a:t>systems programme manager is required to oversee the installation of the data management system, ensure data quality and SEND processes are automated and run smoothly. Whilst data is held in manual systems, a data analyst will also be required to assist. </a:t>
            </a:r>
          </a:p>
        </p:txBody>
      </p:sp>
      <p:sp>
        <p:nvSpPr>
          <p:cNvPr id="4" name="Slide Number Placeholder 3"/>
          <p:cNvSpPr>
            <a:spLocks noGrp="1"/>
          </p:cNvSpPr>
          <p:nvPr>
            <p:ph type="sldNum" sz="quarter" idx="10"/>
          </p:nvPr>
        </p:nvSpPr>
        <p:spPr/>
        <p:txBody>
          <a:bodyPr/>
          <a:lstStyle/>
          <a:p>
            <a:fld id="{82527BCA-3C35-4450-88AD-1D6BAB69DA9B}" type="slidenum">
              <a:rPr lang="en-GB" smtClean="0"/>
              <a:t>11</a:t>
            </a:fld>
            <a:endParaRPr lang="en-GB"/>
          </a:p>
        </p:txBody>
      </p:sp>
    </p:spTree>
    <p:extLst>
      <p:ext uri="{BB962C8B-B14F-4D97-AF65-F5344CB8AC3E}">
        <p14:creationId xmlns:p14="http://schemas.microsoft.com/office/powerpoint/2010/main" val="356465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Southwark’s approach to governance features in </a:t>
            </a:r>
            <a:r>
              <a:rPr lang="en-GB" dirty="0" err="1" smtClean="0"/>
              <a:t>DfE</a:t>
            </a:r>
            <a:r>
              <a:rPr lang="en-GB" dirty="0" smtClean="0"/>
              <a:t> best practice</a:t>
            </a:r>
          </a:p>
          <a:p>
            <a:r>
              <a:rPr lang="en-GB" dirty="0" smtClean="0"/>
              <a:t>Proven track record of budget recovery through Budget Recovery Board process. (see next slide)</a:t>
            </a:r>
          </a:p>
          <a:p>
            <a:r>
              <a:rPr lang="en-GB" dirty="0" smtClean="0"/>
              <a:t>Chaired by section 151 officer and strategic Director Children and Adults.</a:t>
            </a:r>
          </a:p>
          <a:p>
            <a:r>
              <a:rPr lang="en-GB" dirty="0" smtClean="0"/>
              <a:t>Oversight by Chief Executive </a:t>
            </a:r>
          </a:p>
          <a:p>
            <a:r>
              <a:rPr lang="en-GB" dirty="0" smtClean="0"/>
              <a:t>Reporting to Cabinet</a:t>
            </a:r>
          </a:p>
          <a:p>
            <a:r>
              <a:rPr lang="en-GB" dirty="0" smtClean="0"/>
              <a:t>Independent auditing and assurance by RSM </a:t>
            </a:r>
          </a:p>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12</a:t>
            </a:fld>
            <a:endParaRPr lang="en-GB"/>
          </a:p>
        </p:txBody>
      </p:sp>
    </p:spTree>
    <p:extLst>
      <p:ext uri="{BB962C8B-B14F-4D97-AF65-F5344CB8AC3E}">
        <p14:creationId xmlns:p14="http://schemas.microsoft.com/office/powerpoint/2010/main" val="1705325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13</a:t>
            </a:fld>
            <a:endParaRPr lang="en-GB"/>
          </a:p>
        </p:txBody>
      </p:sp>
    </p:spTree>
    <p:extLst>
      <p:ext uri="{BB962C8B-B14F-4D97-AF65-F5344CB8AC3E}">
        <p14:creationId xmlns:p14="http://schemas.microsoft.com/office/powerpoint/2010/main" val="4080107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3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690003-10B6-4EF4-9201-6589A1F63ABE}"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34165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1DBF46C8-96D3-495D-8600-05A271FD4EAB}" type="datetime1">
              <a:rPr lang="en-GB" smtClean="0"/>
              <a:t>05/10/2022</a:t>
            </a:fld>
            <a:endParaRPr lang="en-GB"/>
          </a:p>
        </p:txBody>
      </p:sp>
      <p:sp>
        <p:nvSpPr>
          <p:cNvPr id="6" name="Footer Placeholder 5"/>
          <p:cNvSpPr>
            <a:spLocks noGrp="1"/>
          </p:cNvSpPr>
          <p:nvPr>
            <p:ph type="ftr" sz="quarter" idx="11"/>
          </p:nvPr>
        </p:nvSpPr>
        <p:spPr/>
        <p:txBody>
          <a:bodyPr/>
          <a:lstStyle/>
          <a:p>
            <a:r>
              <a:rPr lang="en-GB" smtClean="0"/>
              <a:t>Southwark Council Safety Valve Proposal</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48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830BEA-88F8-4B74-A0D5-EEBD0C9A60B5}"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6769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242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3251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E87B6D-FA57-476E-B0AA-D0BBEA9E85FF}"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4797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12583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F1D17B9E-3EAA-4492-AA9E-8A2034159DB6}" type="datetime1">
              <a:rPr lang="en-GB" smtClean="0"/>
              <a:t>05/10/2022</a:t>
            </a:fld>
            <a:endParaRPr lang="en-GB"/>
          </a:p>
        </p:txBody>
      </p:sp>
      <p:sp>
        <p:nvSpPr>
          <p:cNvPr id="6" name="Footer Placeholder 5"/>
          <p:cNvSpPr>
            <a:spLocks noGrp="1"/>
          </p:cNvSpPr>
          <p:nvPr>
            <p:ph type="ftr" sz="quarter" idx="11"/>
          </p:nvPr>
        </p:nvSpPr>
        <p:spPr/>
        <p:txBody>
          <a:bodyPr/>
          <a:lstStyle/>
          <a:p>
            <a:r>
              <a:rPr lang="en-GB" smtClean="0"/>
              <a:t>Southwark Council Safety Valve Proposal</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16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BA8E4DA-9055-4923-AFDD-FE1EFE5A2324}"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114722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10936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584000"/>
          </a:xfrm>
        </p:spPr>
        <p:txBody>
          <a:body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23752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63245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F6EAA2-0C6D-4018-9D34-B99B43E5DAD3}"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836675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4A82F6-443D-496A-88DC-CA3C72B165B2}"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321417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9A1696F4-1ED8-439F-B09D-44BB112934CA}" type="datetime1">
              <a:rPr lang="en-GB" smtClean="0"/>
              <a:t>05/10/2022</a:t>
            </a:fld>
            <a:endParaRPr lang="en-GB"/>
          </a:p>
        </p:txBody>
      </p:sp>
      <p:sp>
        <p:nvSpPr>
          <p:cNvPr id="6" name="Footer Placeholder 5"/>
          <p:cNvSpPr>
            <a:spLocks noGrp="1"/>
          </p:cNvSpPr>
          <p:nvPr>
            <p:ph type="ftr" sz="quarter" idx="11"/>
          </p:nvPr>
        </p:nvSpPr>
        <p:spPr/>
        <p:txBody>
          <a:bodyPr/>
          <a:lstStyle/>
          <a:p>
            <a:r>
              <a:rPr lang="en-GB" smtClean="0"/>
              <a:t>Southwark Council Safety Valve Proposal</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5299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0DA6DE-A925-4ED4-B6A6-6ECFF855359A}"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9926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Edit Master text styles</a:t>
            </a:r>
          </a:p>
        </p:txBody>
      </p:sp>
      <p:sp>
        <p:nvSpPr>
          <p:cNvPr id="11" name="Date Placeholder 10"/>
          <p:cNvSpPr>
            <a:spLocks noGrp="1"/>
          </p:cNvSpPr>
          <p:nvPr>
            <p:ph type="dt" sz="half" idx="14"/>
          </p:nvPr>
        </p:nvSpPr>
        <p:spPr/>
        <p:txBody>
          <a:bodyPr/>
          <a:lstStyle/>
          <a:p>
            <a:fld id="{F9F5C3F6-2B10-4F87-95F1-B764D2DC7D67}" type="datetime1">
              <a:rPr lang="en-GB" smtClean="0"/>
              <a:t>05/10/2022</a:t>
            </a:fld>
            <a:endParaRPr lang="en-GB"/>
          </a:p>
        </p:txBody>
      </p:sp>
      <p:sp>
        <p:nvSpPr>
          <p:cNvPr id="12" name="Footer Placeholder 11"/>
          <p:cNvSpPr>
            <a:spLocks noGrp="1"/>
          </p:cNvSpPr>
          <p:nvPr>
            <p:ph type="ftr" sz="quarter" idx="15"/>
          </p:nvPr>
        </p:nvSpPr>
        <p:spPr/>
        <p:txBody>
          <a:bodyPr/>
          <a:lstStyle/>
          <a:p>
            <a:r>
              <a:rPr lang="en-GB" smtClean="0"/>
              <a:t>Southwark Council Safety Valve Proposal</a:t>
            </a:r>
            <a:endParaRPr lang="en-GB"/>
          </a:p>
        </p:txBody>
      </p:sp>
      <p:sp>
        <p:nvSpPr>
          <p:cNvPr id="13" name="Slide Number Placeholder 12"/>
          <p:cNvSpPr>
            <a:spLocks noGrp="1"/>
          </p:cNvSpPr>
          <p:nvPr>
            <p:ph type="sldNum" sz="quarter" idx="16"/>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559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47C83-5AD5-4F46-9719-336AAFC9C097}"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779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7"/>
          </p:nvPr>
        </p:nvSpPr>
        <p:spPr/>
        <p:txBody>
          <a:bodyPr/>
          <a:lstStyle/>
          <a:p>
            <a:fld id="{9C9DF03E-61DD-4B17-A635-93F93E975875}" type="datetime1">
              <a:rPr lang="en-GB" smtClean="0"/>
              <a:t>05/10/2022</a:t>
            </a:fld>
            <a:endParaRPr lang="en-GB"/>
          </a:p>
        </p:txBody>
      </p:sp>
      <p:sp>
        <p:nvSpPr>
          <p:cNvPr id="4" name="Footer Placeholder 3"/>
          <p:cNvSpPr>
            <a:spLocks noGrp="1"/>
          </p:cNvSpPr>
          <p:nvPr>
            <p:ph type="ftr" sz="quarter" idx="18"/>
          </p:nvPr>
        </p:nvSpPr>
        <p:spPr/>
        <p:txBody>
          <a:bodyPr/>
          <a:lstStyle/>
          <a:p>
            <a:r>
              <a:rPr lang="en-GB" smtClean="0"/>
              <a:t>Southwark Council Safety Valve Proposal</a:t>
            </a:r>
            <a:endParaRPr lang="en-GB"/>
          </a:p>
        </p:txBody>
      </p:sp>
      <p:sp>
        <p:nvSpPr>
          <p:cNvPr id="8" name="Slide Number Placeholder 7"/>
          <p:cNvSpPr>
            <a:spLocks noGrp="1"/>
          </p:cNvSpPr>
          <p:nvPr>
            <p:ph type="sldNum" sz="quarter" idx="19"/>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5112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E87C2EFB-7F7D-473F-9838-C6629F71ECB6}" type="datetime1">
              <a:rPr lang="en-GB" smtClean="0"/>
              <a:t>05/10/2022</a:t>
            </a:fld>
            <a:endParaRPr lang="en-GB"/>
          </a:p>
        </p:txBody>
      </p:sp>
      <p:sp>
        <p:nvSpPr>
          <p:cNvPr id="7" name="Footer Placeholder 6"/>
          <p:cNvSpPr>
            <a:spLocks noGrp="1"/>
          </p:cNvSpPr>
          <p:nvPr>
            <p:ph type="ftr" sz="quarter" idx="11"/>
          </p:nvPr>
        </p:nvSpPr>
        <p:spPr/>
        <p:txBody>
          <a:bodyPr/>
          <a:lstStyle/>
          <a:p>
            <a:r>
              <a:rPr lang="en-GB" smtClean="0"/>
              <a:t>Southwark Council Safety Valve Proposal</a:t>
            </a:r>
            <a:endParaRPr lang="en-GB"/>
          </a:p>
        </p:txBody>
      </p:sp>
      <p:sp>
        <p:nvSpPr>
          <p:cNvPr id="8" name="Slide Number Placeholder 7"/>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1614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85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072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FC5535-F383-4EDB-A6D6-5DF75F0B2F19}"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56890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584000"/>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1D5BA273-8D11-42FF-AE16-E35AF530E7AF}" type="datetime1">
              <a:rPr lang="en-GB" smtClean="0"/>
              <a:t>05/10/2022</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Southwark Council Safety Valve Proposal</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userDrawn="1"/>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userDrawn="1"/>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userDrawn="1"/>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41780717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2" r:id="rId5"/>
    <p:sldLayoutId id="214748365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E29303DB-B924-4986-891E-E1AE25AFE273}" type="datetime1">
              <a:rPr lang="en-GB" smtClean="0"/>
              <a:t>05/10/2022</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Southwark Council Safety Valve Proposal</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userDrawn="1"/>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userDrawn="1"/>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userDrawn="1"/>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63705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2A036F7C-6E5D-4D83-8166-8A554696111C}" type="datetime1">
              <a:rPr lang="en-GB" smtClean="0"/>
              <a:t>05/10/2022</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Southwark Council Safety Valve Proposal</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userDrawn="1"/>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userDrawn="1"/>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userDrawn="1"/>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188388693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A2608319-B4F5-4FFA-B152-7FD25AB51E26}" type="datetime1">
              <a:rPr lang="en-GB" smtClean="0"/>
              <a:t>05/10/2022</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Southwark Council Safety Valve Proposal</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userDrawn="1"/>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userDrawn="1"/>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userDrawn="1"/>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982127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692696"/>
            <a:ext cx="7423296" cy="1692771"/>
          </a:xfrm>
        </p:spPr>
        <p:txBody>
          <a:bodyPr/>
          <a:lstStyle/>
          <a:p>
            <a:pPr algn="ctr"/>
            <a:r>
              <a:rPr lang="en-GB" b="1" dirty="0" smtClean="0"/>
              <a:t>Southwark Council Safety Valve Proposal</a:t>
            </a:r>
            <a:endParaRPr lang="en-GB" b="1" dirty="0"/>
          </a:p>
        </p:txBody>
      </p:sp>
      <p:sp>
        <p:nvSpPr>
          <p:cNvPr id="3" name="Subtitle 2"/>
          <p:cNvSpPr>
            <a:spLocks noGrp="1"/>
          </p:cNvSpPr>
          <p:nvPr>
            <p:ph type="subTitle" idx="1"/>
          </p:nvPr>
        </p:nvSpPr>
        <p:spPr>
          <a:xfrm>
            <a:off x="1224000" y="4149080"/>
            <a:ext cx="6559200" cy="359073"/>
          </a:xfrm>
        </p:spPr>
        <p:txBody>
          <a:bodyPr/>
          <a:lstStyle/>
          <a:p>
            <a:pPr algn="ctr"/>
            <a:r>
              <a:rPr lang="en-GB" dirty="0" smtClean="0"/>
              <a:t>21 September 2022</a:t>
            </a:r>
            <a:endParaRPr lang="en-GB" dirty="0"/>
          </a:p>
        </p:txBody>
      </p:sp>
    </p:spTree>
    <p:extLst>
      <p:ext uri="{BB962C8B-B14F-4D97-AF65-F5344CB8AC3E}">
        <p14:creationId xmlns:p14="http://schemas.microsoft.com/office/powerpoint/2010/main" val="692964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072" y="332656"/>
            <a:ext cx="7062264" cy="1016768"/>
          </a:xfrm>
        </p:spPr>
        <p:txBody>
          <a:bodyPr/>
          <a:lstStyle/>
          <a:p>
            <a:r>
              <a:rPr lang="en-GB" sz="2400" dirty="0"/>
              <a:t>Resource allocation reviews and </a:t>
            </a:r>
            <a:r>
              <a:rPr lang="en-GB" sz="2400" dirty="0" smtClean="0"/>
              <a:t>enablers: Priority 5</a:t>
            </a:r>
            <a:endParaRPr lang="en-GB" sz="2400" dirty="0"/>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a:xfrm>
            <a:off x="8460432" y="6451200"/>
            <a:ext cx="360040" cy="123111"/>
          </a:xfrm>
        </p:spPr>
        <p:txBody>
          <a:bodyPr/>
          <a:lstStyle/>
          <a:p>
            <a:fld id="{B9F1D033-0F2B-4A91-A3BE-A6E888F59A17}" type="slidenum">
              <a:rPr lang="en-GB" smtClean="0"/>
              <a:t>10</a:t>
            </a:fld>
            <a:endParaRPr lang="en-GB" dirty="0"/>
          </a:p>
        </p:txBody>
      </p:sp>
      <p:sp>
        <p:nvSpPr>
          <p:cNvPr id="7" name="Subtitle 2" title="Decorative"/>
          <p:cNvSpPr txBox="1">
            <a:spLocks/>
          </p:cNvSpPr>
          <p:nvPr/>
        </p:nvSpPr>
        <p:spPr>
          <a:xfrm>
            <a:off x="534072" y="1484784"/>
            <a:ext cx="8028464" cy="3096344"/>
          </a:xfrm>
          <a:prstGeom prst="rect">
            <a:avLst/>
          </a:prstGeom>
        </p:spPr>
        <p:txBody>
          <a:bodyPr vert="horz" lIns="0" tIns="0" rIns="0" bIns="0" rtlCol="0">
            <a:noAutofit/>
          </a:bodyPr>
          <a:lst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nSpc>
                <a:spcPct val="150000"/>
              </a:lnSpc>
            </a:pPr>
            <a:r>
              <a:rPr lang="en-GB" sz="1800" dirty="0" smtClean="0">
                <a:latin typeface="Arial" panose="020B0604020202020204" pitchFamily="34" charset="0"/>
                <a:cs typeface="Arial" panose="020B0604020202020204" pitchFamily="34" charset="0"/>
              </a:rPr>
              <a:t>A wholesale review of legislative requirements and practice, promoting independence</a:t>
            </a:r>
          </a:p>
          <a:p>
            <a:pPr marL="457200" indent="-457200">
              <a:lnSpc>
                <a:spcPct val="150000"/>
              </a:lnSpc>
            </a:pPr>
            <a:r>
              <a:rPr lang="en-GB" sz="1800" dirty="0"/>
              <a:t>Cultural shift – providers, service users, schools and health</a:t>
            </a:r>
          </a:p>
          <a:p>
            <a:pPr marL="457200" indent="-457200">
              <a:lnSpc>
                <a:spcPct val="150000"/>
              </a:lnSpc>
            </a:pPr>
            <a:r>
              <a:rPr lang="en-GB" sz="1800" dirty="0" smtClean="0">
                <a:latin typeface="Arial" panose="020B0604020202020204" pitchFamily="34" charset="0"/>
                <a:cs typeface="Arial" panose="020B0604020202020204" pitchFamily="34" charset="0"/>
              </a:rPr>
              <a:t>Reduce unit costs within the SEND system through benchmarking top ups and commissioning  </a:t>
            </a:r>
          </a:p>
          <a:p>
            <a:pPr marL="457200" indent="-457200">
              <a:lnSpc>
                <a:spcPct val="150000"/>
              </a:lnSpc>
            </a:pPr>
            <a:r>
              <a:rPr lang="en-GB" sz="1800" dirty="0" smtClean="0"/>
              <a:t>A review and subsequent reconfiguration where necessary, of the funding system for all in borough SEND provision </a:t>
            </a:r>
          </a:p>
          <a:p>
            <a:pPr marL="457200" indent="-457200"/>
            <a:endParaRPr lang="en-GB" sz="2400" dirty="0">
              <a:latin typeface="Arial" panose="020B0604020202020204" pitchFamily="34" charset="0"/>
              <a:cs typeface="Arial" panose="020B0604020202020204" pitchFamily="34" charset="0"/>
            </a:endParaRPr>
          </a:p>
        </p:txBody>
      </p:sp>
      <p:pic>
        <p:nvPicPr>
          <p:cNvPr id="8" name="Picture 7" title="Decorative"/>
          <p:cNvPicPr>
            <a:picLocks noChangeAspect="1"/>
          </p:cNvPicPr>
          <p:nvPr/>
        </p:nvPicPr>
        <p:blipFill>
          <a:blip r:embed="rId3"/>
          <a:stretch>
            <a:fillRect/>
          </a:stretch>
        </p:blipFill>
        <p:spPr>
          <a:xfrm>
            <a:off x="971600" y="4974893"/>
            <a:ext cx="6953250" cy="495300"/>
          </a:xfrm>
          <a:prstGeom prst="rect">
            <a:avLst/>
          </a:prstGeom>
        </p:spPr>
      </p:pic>
      <p:pic>
        <p:nvPicPr>
          <p:cNvPr id="9" name="Picture 8" title="Decorative"/>
          <p:cNvPicPr>
            <a:picLocks noChangeAspect="1"/>
          </p:cNvPicPr>
          <p:nvPr/>
        </p:nvPicPr>
        <p:blipFill>
          <a:blip r:embed="rId4"/>
          <a:stretch>
            <a:fillRect/>
          </a:stretch>
        </p:blipFill>
        <p:spPr>
          <a:xfrm>
            <a:off x="977162" y="5708264"/>
            <a:ext cx="5905500" cy="495300"/>
          </a:xfrm>
          <a:prstGeom prst="rect">
            <a:avLst/>
          </a:prstGeom>
        </p:spPr>
      </p:pic>
    </p:spTree>
    <p:extLst>
      <p:ext uri="{BB962C8B-B14F-4D97-AF65-F5344CB8AC3E}">
        <p14:creationId xmlns:p14="http://schemas.microsoft.com/office/powerpoint/2010/main" val="2361523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072" y="332656"/>
            <a:ext cx="7062264" cy="1016768"/>
          </a:xfrm>
        </p:spPr>
        <p:txBody>
          <a:bodyPr/>
          <a:lstStyle/>
          <a:p>
            <a:r>
              <a:rPr lang="en-GB" sz="5400" dirty="0"/>
              <a:t>Financial Investment</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a:xfrm>
            <a:off x="8460432" y="6451200"/>
            <a:ext cx="360040" cy="123111"/>
          </a:xfrm>
        </p:spPr>
        <p:txBody>
          <a:bodyPr/>
          <a:lstStyle/>
          <a:p>
            <a:fld id="{B9F1D033-0F2B-4A91-A3BE-A6E888F59A17}" type="slidenum">
              <a:rPr lang="en-GB" smtClean="0"/>
              <a:t>11</a:t>
            </a:fld>
            <a:endParaRPr lang="en-GB" dirty="0"/>
          </a:p>
        </p:txBody>
      </p:sp>
      <p:sp>
        <p:nvSpPr>
          <p:cNvPr id="7" name="Subtitle 2" title="Decorative"/>
          <p:cNvSpPr txBox="1">
            <a:spLocks/>
          </p:cNvSpPr>
          <p:nvPr/>
        </p:nvSpPr>
        <p:spPr>
          <a:xfrm>
            <a:off x="534072" y="1484784"/>
            <a:ext cx="8028464" cy="3096344"/>
          </a:xfrm>
          <a:prstGeom prst="rect">
            <a:avLst/>
          </a:prstGeom>
        </p:spPr>
        <p:txBody>
          <a:bodyPr vert="horz" lIns="0" tIns="0" rIns="0" bIns="0" rtlCol="0">
            <a:noAutofit/>
          </a:bodyPr>
          <a:lst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nSpc>
                <a:spcPct val="100000"/>
              </a:lnSpc>
              <a:buNone/>
            </a:pPr>
            <a:r>
              <a:rPr lang="en-GB" sz="1800" b="1" dirty="0"/>
              <a:t>T</a:t>
            </a:r>
            <a:r>
              <a:rPr lang="en-GB" sz="1800" b="1" dirty="0" smtClean="0"/>
              <a:t>o </a:t>
            </a:r>
            <a:r>
              <a:rPr lang="en-GB" sz="1800" b="1" dirty="0"/>
              <a:t>meet the priorities of the Southwark SEND strategy and key actions and </a:t>
            </a:r>
            <a:r>
              <a:rPr lang="en-GB" sz="1800" b="1" dirty="0" smtClean="0"/>
              <a:t>deliverables, we will invest:</a:t>
            </a:r>
          </a:p>
          <a:p>
            <a:pPr marL="285750" indent="-285750">
              <a:lnSpc>
                <a:spcPct val="100000"/>
              </a:lnSpc>
            </a:pPr>
            <a:r>
              <a:rPr lang="en-GB" sz="1800" i="1" dirty="0"/>
              <a:t>DSG High Needs </a:t>
            </a:r>
            <a:r>
              <a:rPr lang="en-GB" sz="1800" i="1" dirty="0" smtClean="0"/>
              <a:t>Block </a:t>
            </a:r>
            <a:r>
              <a:rPr lang="en-GB" sz="1800" dirty="0" smtClean="0"/>
              <a:t>for</a:t>
            </a:r>
            <a:r>
              <a:rPr lang="en-GB" sz="1800" i="1" dirty="0" smtClean="0"/>
              <a:t> </a:t>
            </a:r>
            <a:r>
              <a:rPr lang="en-GB" sz="1800" dirty="0" smtClean="0"/>
              <a:t>additional </a:t>
            </a:r>
            <a:r>
              <a:rPr lang="en-GB" sz="1800" dirty="0"/>
              <a:t>capacity </a:t>
            </a:r>
            <a:r>
              <a:rPr lang="en-GB" sz="1800" dirty="0" smtClean="0"/>
              <a:t>to establish </a:t>
            </a:r>
            <a:r>
              <a:rPr lang="en-GB" sz="1800" dirty="0"/>
              <a:t>clear guidance on ordinarily available provision, create outreach programmes, expand the inclusion hub into a centre of excellence, and incentivise </a:t>
            </a:r>
            <a:r>
              <a:rPr lang="en-GB" sz="1800" dirty="0" smtClean="0"/>
              <a:t>innovative </a:t>
            </a:r>
            <a:r>
              <a:rPr lang="en-GB" sz="1800" dirty="0"/>
              <a:t>solutions to support pathway to SEND universal provision </a:t>
            </a:r>
            <a:endParaRPr lang="en-GB" sz="1800" dirty="0" smtClean="0"/>
          </a:p>
          <a:p>
            <a:pPr marL="285750" indent="-285750">
              <a:lnSpc>
                <a:spcPct val="100000"/>
              </a:lnSpc>
            </a:pPr>
            <a:endParaRPr lang="en-GB" sz="1800" dirty="0" smtClean="0"/>
          </a:p>
          <a:p>
            <a:pPr marL="285750" indent="-285750">
              <a:lnSpc>
                <a:spcPct val="100000"/>
              </a:lnSpc>
            </a:pPr>
            <a:endParaRPr lang="en-GB" sz="1800" i="1" dirty="0" smtClean="0"/>
          </a:p>
          <a:p>
            <a:pPr marL="285750" indent="-285750">
              <a:lnSpc>
                <a:spcPct val="100000"/>
              </a:lnSpc>
            </a:pPr>
            <a:r>
              <a:rPr lang="en-GB" sz="1800" i="1" dirty="0" smtClean="0"/>
              <a:t>SEND </a:t>
            </a:r>
            <a:r>
              <a:rPr lang="en-GB" sz="1800" i="1" dirty="0"/>
              <a:t>Capital </a:t>
            </a:r>
            <a:r>
              <a:rPr lang="en-GB" sz="1800" i="1" dirty="0" smtClean="0"/>
              <a:t>Grant </a:t>
            </a:r>
            <a:r>
              <a:rPr lang="en-GB" sz="1800" dirty="0" smtClean="0"/>
              <a:t>to create additional physical capacity </a:t>
            </a:r>
          </a:p>
          <a:p>
            <a:pPr marL="285750" indent="-285750">
              <a:lnSpc>
                <a:spcPct val="100000"/>
              </a:lnSpc>
            </a:pPr>
            <a:r>
              <a:rPr lang="en-GB" sz="1800" i="1" dirty="0"/>
              <a:t>Council </a:t>
            </a:r>
            <a:r>
              <a:rPr lang="en-GB" sz="1800" i="1" dirty="0" smtClean="0"/>
              <a:t>contribution </a:t>
            </a:r>
            <a:r>
              <a:rPr lang="en-GB" sz="1800" dirty="0" smtClean="0"/>
              <a:t>to support the significant change to our services, strengthen our joint </a:t>
            </a:r>
            <a:r>
              <a:rPr lang="en-GB" sz="1800" dirty="0"/>
              <a:t>commissioning arrangements </a:t>
            </a:r>
            <a:r>
              <a:rPr lang="en-GB" sz="1800" dirty="0" smtClean="0"/>
              <a:t>and ensure our current </a:t>
            </a:r>
            <a:r>
              <a:rPr lang="en-GB" sz="1800" dirty="0"/>
              <a:t>staffing levels and structures </a:t>
            </a:r>
            <a:r>
              <a:rPr lang="en-GB" sz="1800" dirty="0" smtClean="0"/>
              <a:t>are sufficient to support </a:t>
            </a:r>
            <a:r>
              <a:rPr lang="en-GB" sz="1800" dirty="0"/>
              <a:t>SEND </a:t>
            </a:r>
            <a:r>
              <a:rPr lang="en-GB" sz="1800" dirty="0" smtClean="0"/>
              <a:t>casework  </a:t>
            </a:r>
            <a:endParaRPr lang="en-GB" sz="1800" dirty="0"/>
          </a:p>
          <a:p>
            <a:pPr marL="285750" indent="-285750">
              <a:lnSpc>
                <a:spcPct val="150000"/>
              </a:lnSpc>
            </a:pPr>
            <a:endParaRPr lang="en-GB" sz="1800" dirty="0" smtClean="0"/>
          </a:p>
        </p:txBody>
      </p:sp>
      <p:pic>
        <p:nvPicPr>
          <p:cNvPr id="3" name="Picture 2" title="Decorative"/>
          <p:cNvPicPr>
            <a:picLocks noChangeAspect="1"/>
          </p:cNvPicPr>
          <p:nvPr/>
        </p:nvPicPr>
        <p:blipFill>
          <a:blip r:embed="rId3"/>
          <a:stretch>
            <a:fillRect/>
          </a:stretch>
        </p:blipFill>
        <p:spPr>
          <a:xfrm>
            <a:off x="1023574" y="3356992"/>
            <a:ext cx="6610350" cy="733425"/>
          </a:xfrm>
          <a:prstGeom prst="rect">
            <a:avLst/>
          </a:prstGeom>
        </p:spPr>
      </p:pic>
      <p:pic>
        <p:nvPicPr>
          <p:cNvPr id="9" name="Picture 8" title="Decorative"/>
          <p:cNvPicPr>
            <a:picLocks noChangeAspect="1"/>
          </p:cNvPicPr>
          <p:nvPr/>
        </p:nvPicPr>
        <p:blipFill>
          <a:blip r:embed="rId4"/>
          <a:stretch>
            <a:fillRect/>
          </a:stretch>
        </p:blipFill>
        <p:spPr>
          <a:xfrm>
            <a:off x="1034372" y="5517232"/>
            <a:ext cx="6610350" cy="733425"/>
          </a:xfrm>
          <a:prstGeom prst="rect">
            <a:avLst/>
          </a:prstGeom>
        </p:spPr>
      </p:pic>
    </p:spTree>
    <p:extLst>
      <p:ext uri="{BB962C8B-B14F-4D97-AF65-F5344CB8AC3E}">
        <p14:creationId xmlns:p14="http://schemas.microsoft.com/office/powerpoint/2010/main" val="221799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8172440" cy="900524"/>
          </a:xfrm>
        </p:spPr>
        <p:txBody>
          <a:bodyPr/>
          <a:lstStyle/>
          <a:p>
            <a:r>
              <a:rPr lang="en-GB" sz="5400" dirty="0" smtClean="0"/>
              <a:t>Governance</a:t>
            </a:r>
            <a:endParaRPr lang="en-GB" sz="5400" dirty="0"/>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a:xfrm>
            <a:off x="8460432" y="6451200"/>
            <a:ext cx="360040" cy="123111"/>
          </a:xfrm>
        </p:spPr>
        <p:txBody>
          <a:bodyPr/>
          <a:lstStyle/>
          <a:p>
            <a:fld id="{B9F1D033-0F2B-4A91-A3BE-A6E888F59A17}" type="slidenum">
              <a:rPr lang="en-GB" smtClean="0"/>
              <a:t>12</a:t>
            </a:fld>
            <a:endParaRPr lang="en-GB" dirty="0"/>
          </a:p>
        </p:txBody>
      </p:sp>
      <p:pic>
        <p:nvPicPr>
          <p:cNvPr id="9" name="Content Placeholder 8" title="Decorative"/>
          <p:cNvPicPr>
            <a:picLocks noGrp="1"/>
          </p:cNvPicPr>
          <p:nvPr>
            <p:ph idx="1"/>
          </p:nvPr>
        </p:nvPicPr>
        <p:blipFill>
          <a:blip r:embed="rId3"/>
          <a:stretch>
            <a:fillRect/>
          </a:stretch>
        </p:blipFill>
        <p:spPr>
          <a:xfrm>
            <a:off x="1043608" y="1556792"/>
            <a:ext cx="7102956" cy="4248472"/>
          </a:xfrm>
          <a:prstGeom prst="rect">
            <a:avLst/>
          </a:prstGeom>
        </p:spPr>
      </p:pic>
    </p:spTree>
    <p:extLst>
      <p:ext uri="{BB962C8B-B14F-4D97-AF65-F5344CB8AC3E}">
        <p14:creationId xmlns:p14="http://schemas.microsoft.com/office/powerpoint/2010/main" val="3142780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072" y="332656"/>
            <a:ext cx="7062264" cy="1016768"/>
          </a:xfrm>
        </p:spPr>
        <p:txBody>
          <a:bodyPr/>
          <a:lstStyle/>
          <a:p>
            <a:r>
              <a:rPr lang="en-GB" sz="5400" dirty="0"/>
              <a:t>Capital investment</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a:xfrm>
            <a:off x="8532440" y="6451199"/>
            <a:ext cx="288032" cy="123111"/>
          </a:xfrm>
        </p:spPr>
        <p:txBody>
          <a:bodyPr/>
          <a:lstStyle/>
          <a:p>
            <a:fld id="{B9F1D033-0F2B-4A91-A3BE-A6E888F59A17}" type="slidenum">
              <a:rPr lang="en-GB" smtClean="0"/>
              <a:t>13</a:t>
            </a:fld>
            <a:endParaRPr lang="en-GB" dirty="0"/>
          </a:p>
        </p:txBody>
      </p:sp>
      <p:sp>
        <p:nvSpPr>
          <p:cNvPr id="7" name="Subtitle 2" title="Decorative"/>
          <p:cNvSpPr txBox="1">
            <a:spLocks/>
          </p:cNvSpPr>
          <p:nvPr/>
        </p:nvSpPr>
        <p:spPr>
          <a:xfrm>
            <a:off x="534072" y="1484784"/>
            <a:ext cx="8028464" cy="3096344"/>
          </a:xfrm>
          <a:prstGeom prst="rect">
            <a:avLst/>
          </a:prstGeom>
        </p:spPr>
        <p:txBody>
          <a:bodyPr vert="horz" lIns="0" tIns="0" rIns="0" bIns="0" rtlCol="0">
            <a:noAutofit/>
          </a:bodyPr>
          <a:lst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pPr>
            <a:endParaRPr lang="en-GB" sz="2400" dirty="0" smtClean="0"/>
          </a:p>
          <a:p>
            <a:pPr>
              <a:lnSpc>
                <a:spcPct val="100000"/>
              </a:lnSpc>
            </a:pPr>
            <a:r>
              <a:rPr lang="en-GB" sz="2400" dirty="0" smtClean="0"/>
              <a:t>Programme </a:t>
            </a:r>
            <a:r>
              <a:rPr lang="en-GB" sz="2400" dirty="0"/>
              <a:t>of increasing quality and capacity already </a:t>
            </a:r>
            <a:r>
              <a:rPr lang="en-GB" sz="2400" dirty="0" smtClean="0"/>
              <a:t>underway</a:t>
            </a:r>
          </a:p>
          <a:p>
            <a:pPr>
              <a:lnSpc>
                <a:spcPct val="100000"/>
              </a:lnSpc>
            </a:pPr>
            <a:endParaRPr lang="en-GB" sz="2400" dirty="0"/>
          </a:p>
          <a:p>
            <a:pPr>
              <a:lnSpc>
                <a:spcPct val="100000"/>
              </a:lnSpc>
            </a:pPr>
            <a:r>
              <a:rPr lang="en-GB" sz="2400" dirty="0"/>
              <a:t>£9 million of </a:t>
            </a:r>
            <a:r>
              <a:rPr lang="en-GB" sz="2400" dirty="0" err="1" smtClean="0"/>
              <a:t>DfE</a:t>
            </a:r>
            <a:r>
              <a:rPr lang="en-GB" sz="2400" dirty="0" smtClean="0"/>
              <a:t> </a:t>
            </a:r>
            <a:r>
              <a:rPr lang="en-GB" sz="2400" dirty="0"/>
              <a:t>capital already </a:t>
            </a:r>
            <a:r>
              <a:rPr lang="en-GB" sz="2400" dirty="0" smtClean="0"/>
              <a:t>committed</a:t>
            </a:r>
          </a:p>
          <a:p>
            <a:pPr>
              <a:lnSpc>
                <a:spcPct val="100000"/>
              </a:lnSpc>
            </a:pPr>
            <a:endParaRPr lang="en-GB" sz="2400" dirty="0"/>
          </a:p>
          <a:p>
            <a:pPr>
              <a:lnSpc>
                <a:spcPct val="100000"/>
              </a:lnSpc>
            </a:pPr>
            <a:r>
              <a:rPr lang="en-GB" sz="2400" dirty="0"/>
              <a:t>Seeking further £3.5m which council will match fund</a:t>
            </a:r>
          </a:p>
        </p:txBody>
      </p:sp>
    </p:spTree>
    <p:extLst>
      <p:ext uri="{BB962C8B-B14F-4D97-AF65-F5344CB8AC3E}">
        <p14:creationId xmlns:p14="http://schemas.microsoft.com/office/powerpoint/2010/main" val="775396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smtClean="0"/>
              <a:t>Risks</a:t>
            </a:r>
            <a:endParaRPr lang="en-GB" sz="5400" dirty="0"/>
          </a:p>
        </p:txBody>
      </p:sp>
      <p:sp>
        <p:nvSpPr>
          <p:cNvPr id="3" name="Date Placeholder 2"/>
          <p:cNvSpPr>
            <a:spLocks noGrp="1"/>
          </p:cNvSpPr>
          <p:nvPr>
            <p:ph type="dt" sz="half" idx="10"/>
          </p:nvPr>
        </p:nvSpPr>
        <p:spPr/>
        <p:txBody>
          <a:bodyPr/>
          <a:lstStyle/>
          <a:p>
            <a:fld id="{6BA8E4DA-9055-4923-AFDD-FE1EFE5A2324}"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14</a:t>
            </a:fld>
            <a:endParaRPr lang="en-GB"/>
          </a:p>
        </p:txBody>
      </p:sp>
      <p:pic>
        <p:nvPicPr>
          <p:cNvPr id="6" name="Picture 5" title="Decorative"/>
          <p:cNvPicPr>
            <a:picLocks noChangeAspect="1"/>
          </p:cNvPicPr>
          <p:nvPr/>
        </p:nvPicPr>
        <p:blipFill>
          <a:blip r:embed="rId2"/>
          <a:stretch>
            <a:fillRect/>
          </a:stretch>
        </p:blipFill>
        <p:spPr>
          <a:xfrm>
            <a:off x="827584" y="1124744"/>
            <a:ext cx="7323783" cy="5157631"/>
          </a:xfrm>
          <a:prstGeom prst="rect">
            <a:avLst/>
          </a:prstGeom>
        </p:spPr>
      </p:pic>
    </p:spTree>
    <p:extLst>
      <p:ext uri="{BB962C8B-B14F-4D97-AF65-F5344CB8AC3E}">
        <p14:creationId xmlns:p14="http://schemas.microsoft.com/office/powerpoint/2010/main" val="1176916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Additional slides</a:t>
            </a:r>
            <a:endParaRPr lang="en-GB" dirty="0"/>
          </a:p>
        </p:txBody>
      </p:sp>
      <p:sp>
        <p:nvSpPr>
          <p:cNvPr id="3" name="Date Placeholder 2"/>
          <p:cNvSpPr>
            <a:spLocks noGrp="1"/>
          </p:cNvSpPr>
          <p:nvPr>
            <p:ph type="dt" sz="half" idx="10"/>
          </p:nvPr>
        </p:nvSpPr>
        <p:spPr/>
        <p:txBody>
          <a:bodyPr/>
          <a:lstStyle/>
          <a:p>
            <a:fld id="{6BA8E4DA-9055-4923-AFDD-FE1EFE5A2324}"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15</a:t>
            </a:fld>
            <a:endParaRPr lang="en-GB"/>
          </a:p>
        </p:txBody>
      </p:sp>
    </p:spTree>
    <p:extLst>
      <p:ext uri="{BB962C8B-B14F-4D97-AF65-F5344CB8AC3E}">
        <p14:creationId xmlns:p14="http://schemas.microsoft.com/office/powerpoint/2010/main" val="125328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4168"/>
            <a:ext cx="8388464" cy="5563104"/>
          </a:xfrm>
        </p:spPr>
        <p:txBody>
          <a:bodyPr/>
          <a:lstStyle/>
          <a:p>
            <a:pPr>
              <a:lnSpc>
                <a:spcPct val="100000"/>
              </a:lnSpc>
            </a:pPr>
            <a:r>
              <a:rPr lang="en-GB" dirty="0" smtClean="0"/>
              <a:t>Southwark context</a:t>
            </a:r>
            <a:br>
              <a:rPr lang="en-GB" dirty="0" smtClean="0"/>
            </a:br>
            <a:r>
              <a:rPr lang="en-GB" sz="2400" dirty="0"/>
              <a:t>94,000 CYP under 25 years old</a:t>
            </a:r>
            <a:br>
              <a:rPr lang="en-GB" sz="2400" dirty="0"/>
            </a:br>
            <a:r>
              <a:rPr lang="en-GB" sz="2400" dirty="0" smtClean="0"/>
              <a:t>9</a:t>
            </a:r>
            <a:r>
              <a:rPr lang="en-GB" sz="2400" baseline="30000" dirty="0" smtClean="0"/>
              <a:t>th</a:t>
            </a:r>
            <a:r>
              <a:rPr lang="en-GB" sz="2400" dirty="0" smtClean="0"/>
              <a:t> </a:t>
            </a:r>
            <a:r>
              <a:rPr lang="en-GB" sz="2400" dirty="0"/>
              <a:t>highest LA population density in England and Wales. </a:t>
            </a:r>
            <a:br>
              <a:rPr lang="en-GB" sz="2400" dirty="0"/>
            </a:br>
            <a:r>
              <a:rPr lang="en-GB" sz="2400" dirty="0" smtClean="0"/>
              <a:t>40</a:t>
            </a:r>
            <a:r>
              <a:rPr lang="en-GB" sz="2400" baseline="30000" dirty="0" smtClean="0"/>
              <a:t>th</a:t>
            </a:r>
            <a:r>
              <a:rPr lang="en-GB" sz="2400" dirty="0" smtClean="0"/>
              <a:t> </a:t>
            </a:r>
            <a:r>
              <a:rPr lang="en-GB" sz="2400" dirty="0"/>
              <a:t>most deprived English LA, 40% pupil premium eligibility (Nat Ave 25%)</a:t>
            </a:r>
            <a:br>
              <a:rPr lang="en-GB" sz="2400" dirty="0"/>
            </a:br>
            <a:r>
              <a:rPr lang="en-US" sz="2400" dirty="0" smtClean="0"/>
              <a:t>3</a:t>
            </a:r>
            <a:r>
              <a:rPr lang="en-US" sz="2400" b="1" baseline="30000" dirty="0" smtClean="0"/>
              <a:t>rd</a:t>
            </a:r>
            <a:r>
              <a:rPr lang="en-US" sz="2400" dirty="0" smtClean="0"/>
              <a:t> </a:t>
            </a:r>
            <a:r>
              <a:rPr lang="en-US" sz="2400" dirty="0"/>
              <a:t>highest prevalence of SEN in London (increased from 5</a:t>
            </a:r>
            <a:r>
              <a:rPr lang="en-US" sz="2400" baseline="30000" dirty="0"/>
              <a:t>th</a:t>
            </a:r>
            <a:r>
              <a:rPr lang="en-US" sz="2400" dirty="0"/>
              <a:t> in 2017)</a:t>
            </a:r>
            <a:br>
              <a:rPr lang="en-US" sz="2400" dirty="0"/>
            </a:br>
            <a:r>
              <a:rPr lang="en-GB" sz="2400" dirty="0" smtClean="0"/>
              <a:t>9,422 </a:t>
            </a:r>
            <a:r>
              <a:rPr lang="en-GB" sz="2400" dirty="0"/>
              <a:t>CYP identified as having SEN (SEN support &amp; EHCP)</a:t>
            </a:r>
            <a:br>
              <a:rPr lang="en-GB" sz="2400" dirty="0"/>
            </a:br>
            <a:r>
              <a:rPr lang="en-GB" sz="2400" dirty="0"/>
              <a:t> 2,900 (approx.) CYP have an EHC Plan</a:t>
            </a:r>
            <a:br>
              <a:rPr lang="en-GB" sz="2400" dirty="0"/>
            </a:br>
            <a:r>
              <a:rPr lang="en-GB" sz="2400" dirty="0" smtClean="0"/>
              <a:t>Significant </a:t>
            </a:r>
            <a:r>
              <a:rPr lang="en-GB" sz="2400" dirty="0"/>
              <a:t>proportion of our LAC have an identified SEN</a:t>
            </a:r>
            <a:br>
              <a:rPr lang="en-GB" sz="2400" dirty="0"/>
            </a:br>
            <a:r>
              <a:rPr lang="en-GB" sz="2400" dirty="0" smtClean="0"/>
              <a:t>Most </a:t>
            </a:r>
            <a:r>
              <a:rPr lang="en-GB" sz="2400" dirty="0"/>
              <a:t>persistent need is ASD, accounting for 50% EHC Plans</a:t>
            </a:r>
            <a:br>
              <a:rPr lang="en-GB" sz="2400" dirty="0"/>
            </a:br>
            <a:r>
              <a:rPr lang="en-GB" sz="2400" dirty="0"/>
              <a:t>Surplus capacity (pressure on budgets)</a:t>
            </a:r>
            <a:r>
              <a:rPr lang="en-GB" sz="6600" dirty="0"/>
              <a:t/>
            </a:r>
            <a:br>
              <a:rPr lang="en-GB" sz="6600" dirty="0"/>
            </a:br>
            <a:endParaRPr lang="en-GB" dirty="0"/>
          </a:p>
        </p:txBody>
      </p:sp>
      <p:sp>
        <p:nvSpPr>
          <p:cNvPr id="3" name="Date Placeholder 2"/>
          <p:cNvSpPr>
            <a:spLocks noGrp="1"/>
          </p:cNvSpPr>
          <p:nvPr>
            <p:ph type="dt" sz="half" idx="10"/>
          </p:nvPr>
        </p:nvSpPr>
        <p:spPr/>
        <p:txBody>
          <a:bodyPr/>
          <a:lstStyle/>
          <a:p>
            <a:fld id="{6BA8E4DA-9055-4923-AFDD-FE1EFE5A2324}"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16</a:t>
            </a:fld>
            <a:endParaRPr lang="en-GB"/>
          </a:p>
        </p:txBody>
      </p:sp>
    </p:spTree>
    <p:extLst>
      <p:ext uri="{BB962C8B-B14F-4D97-AF65-F5344CB8AC3E}">
        <p14:creationId xmlns:p14="http://schemas.microsoft.com/office/powerpoint/2010/main" val="85968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6559200" cy="944760"/>
          </a:xfrm>
        </p:spPr>
        <p:txBody>
          <a:bodyPr/>
          <a:lstStyle/>
          <a:p>
            <a:r>
              <a:rPr lang="en-GB" sz="5400" dirty="0" smtClean="0"/>
              <a:t>Southwark Journey</a:t>
            </a:r>
            <a:endParaRPr lang="en-GB" sz="5400" dirty="0"/>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2</a:t>
            </a:fld>
            <a:endParaRPr lang="en-GB"/>
          </a:p>
        </p:txBody>
      </p:sp>
      <p:sp>
        <p:nvSpPr>
          <p:cNvPr id="7" name="Content Placeholder 2" title="Decorative"/>
          <p:cNvSpPr txBox="1">
            <a:spLocks/>
          </p:cNvSpPr>
          <p:nvPr/>
        </p:nvSpPr>
        <p:spPr>
          <a:xfrm>
            <a:off x="534072" y="1484784"/>
            <a:ext cx="6559200" cy="4680520"/>
          </a:xfrm>
          <a:prstGeom prst="rect">
            <a:avLst/>
          </a:prstGeom>
        </p:spPr>
        <p:txBody>
          <a:bodyPr vert="horz" lIns="0" tIns="0" rIns="0" bIns="0" rtlCol="0">
            <a:noAutofit/>
          </a:bodyPr>
          <a:lst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lnSpc>
                <a:spcPct val="100000"/>
              </a:lnSpc>
            </a:pPr>
            <a:r>
              <a:rPr lang="en-GB" sz="2400" dirty="0" smtClean="0"/>
              <a:t>2017-18 Overspend escalating</a:t>
            </a:r>
            <a:endParaRPr lang="en-GB" sz="2400" dirty="0"/>
          </a:p>
          <a:p>
            <a:pPr marL="342900" indent="-342900">
              <a:lnSpc>
                <a:spcPct val="100000"/>
              </a:lnSpc>
            </a:pPr>
            <a:r>
              <a:rPr lang="en-GB" sz="2400" dirty="0" smtClean="0"/>
              <a:t>2018 - 2020 BRB1 </a:t>
            </a:r>
            <a:r>
              <a:rPr lang="en-GB" sz="2400" dirty="0"/>
              <a:t>– success </a:t>
            </a:r>
            <a:r>
              <a:rPr lang="en-GB" sz="2400" dirty="0" smtClean="0"/>
              <a:t>– reduction </a:t>
            </a:r>
            <a:r>
              <a:rPr lang="en-GB" sz="2400" dirty="0"/>
              <a:t>in spend </a:t>
            </a:r>
            <a:r>
              <a:rPr lang="en-GB" sz="2400" dirty="0" smtClean="0"/>
              <a:t>£6m </a:t>
            </a:r>
            <a:r>
              <a:rPr lang="en-GB" sz="2400" dirty="0"/>
              <a:t>and almost balanced in year (RSM) until </a:t>
            </a:r>
            <a:r>
              <a:rPr lang="en-GB" sz="2400" dirty="0" err="1" smtClean="0"/>
              <a:t>covid</a:t>
            </a:r>
            <a:r>
              <a:rPr lang="en-GB" sz="2400" dirty="0" smtClean="0"/>
              <a:t> (service and finance)</a:t>
            </a:r>
            <a:endParaRPr lang="en-GB" sz="2400" dirty="0"/>
          </a:p>
          <a:p>
            <a:pPr marL="342900" indent="-342900">
              <a:lnSpc>
                <a:spcPct val="100000"/>
              </a:lnSpc>
            </a:pPr>
            <a:r>
              <a:rPr lang="en-GB" sz="2400" dirty="0" smtClean="0"/>
              <a:t>2022 BRB2 </a:t>
            </a:r>
            <a:r>
              <a:rPr lang="en-GB" sz="2400" dirty="0"/>
              <a:t>not able to repeat actions of BRB 1 so new approach built on proven track </a:t>
            </a:r>
            <a:r>
              <a:rPr lang="en-GB" sz="2400" dirty="0" smtClean="0"/>
              <a:t>record</a:t>
            </a:r>
          </a:p>
          <a:p>
            <a:pPr marL="342900" indent="-342900">
              <a:lnSpc>
                <a:spcPct val="100000"/>
              </a:lnSpc>
            </a:pPr>
            <a:r>
              <a:rPr lang="en-GB" sz="2400" dirty="0"/>
              <a:t>Safety </a:t>
            </a:r>
            <a:r>
              <a:rPr lang="en-GB" sz="2400" dirty="0" smtClean="0"/>
              <a:t>Valve - </a:t>
            </a:r>
            <a:r>
              <a:rPr lang="en-GB" sz="2400" dirty="0"/>
              <a:t>Credible plan but not without </a:t>
            </a:r>
            <a:r>
              <a:rPr lang="en-GB" sz="2400" dirty="0" smtClean="0"/>
              <a:t>risk</a:t>
            </a:r>
          </a:p>
          <a:p>
            <a:pPr marL="342900" indent="-342900">
              <a:lnSpc>
                <a:spcPct val="100000"/>
              </a:lnSpc>
            </a:pPr>
            <a:endParaRPr lang="en-GB" sz="2400" dirty="0"/>
          </a:p>
        </p:txBody>
      </p:sp>
    </p:spTree>
    <p:extLst>
      <p:ext uri="{BB962C8B-B14F-4D97-AF65-F5344CB8AC3E}">
        <p14:creationId xmlns:p14="http://schemas.microsoft.com/office/powerpoint/2010/main" val="3514927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a:t>Southwark </a:t>
            </a:r>
            <a:r>
              <a:rPr lang="en-GB" sz="5400" dirty="0" smtClean="0"/>
              <a:t>Context </a:t>
            </a:r>
            <a:endParaRPr lang="en-GB" sz="5400" dirty="0"/>
          </a:p>
        </p:txBody>
      </p:sp>
      <p:sp>
        <p:nvSpPr>
          <p:cNvPr id="3" name="Content Placeholder 2"/>
          <p:cNvSpPr>
            <a:spLocks noGrp="1"/>
          </p:cNvSpPr>
          <p:nvPr>
            <p:ph idx="1"/>
          </p:nvPr>
        </p:nvSpPr>
        <p:spPr>
          <a:xfrm>
            <a:off x="360000" y="1268760"/>
            <a:ext cx="7956416" cy="4968552"/>
          </a:xfrm>
        </p:spPr>
        <p:txBody>
          <a:bodyPr/>
          <a:lstStyle/>
          <a:p>
            <a:pPr marL="342900" indent="-342900">
              <a:lnSpc>
                <a:spcPct val="100000"/>
              </a:lnSpc>
            </a:pPr>
            <a:r>
              <a:rPr lang="en-GB" sz="2400" dirty="0" smtClean="0"/>
              <a:t>3 world class hospitals: Guy’s</a:t>
            </a:r>
            <a:r>
              <a:rPr lang="en-GB" sz="2400" dirty="0"/>
              <a:t>, St Thomas</a:t>
            </a:r>
            <a:r>
              <a:rPr lang="en-GB" sz="2400" dirty="0" smtClean="0"/>
              <a:t>’, </a:t>
            </a:r>
            <a:r>
              <a:rPr lang="en-GB" sz="2400" dirty="0" err="1" smtClean="0"/>
              <a:t>Evelina</a:t>
            </a:r>
            <a:r>
              <a:rPr lang="en-GB" sz="2400" dirty="0" smtClean="0"/>
              <a:t> Children’s Hospital, Bethlem and Maudsley -Increase </a:t>
            </a:r>
            <a:r>
              <a:rPr lang="en-GB" sz="2400" dirty="0"/>
              <a:t>in EHC Plans</a:t>
            </a:r>
          </a:p>
          <a:p>
            <a:pPr marL="342900" indent="-342900">
              <a:lnSpc>
                <a:spcPct val="100000"/>
              </a:lnSpc>
            </a:pPr>
            <a:endParaRPr lang="en-GB" sz="2400" dirty="0" smtClean="0"/>
          </a:p>
          <a:p>
            <a:pPr marL="342900" indent="-342900">
              <a:lnSpc>
                <a:spcPct val="100000"/>
              </a:lnSpc>
            </a:pPr>
            <a:r>
              <a:rPr lang="en-GB" sz="2400" dirty="0" smtClean="0"/>
              <a:t>Very </a:t>
            </a:r>
            <a:r>
              <a:rPr lang="en-GB" sz="2400" dirty="0"/>
              <a:t>positive SEND Area Review </a:t>
            </a:r>
            <a:r>
              <a:rPr lang="en-GB" sz="2400" dirty="0" smtClean="0"/>
              <a:t>(2018) highlighting practice</a:t>
            </a:r>
          </a:p>
          <a:p>
            <a:pPr marL="342900" indent="-342900">
              <a:lnSpc>
                <a:spcPct val="100000"/>
              </a:lnSpc>
            </a:pPr>
            <a:endParaRPr lang="en-GB" sz="2400" dirty="0" smtClean="0"/>
          </a:p>
          <a:p>
            <a:pPr marL="342900" indent="-342900">
              <a:lnSpc>
                <a:spcPct val="100000"/>
              </a:lnSpc>
            </a:pPr>
            <a:r>
              <a:rPr lang="en-GB" sz="2400" dirty="0" smtClean="0"/>
              <a:t>Feature in </a:t>
            </a:r>
            <a:r>
              <a:rPr lang="en-GB" sz="2400" dirty="0" err="1" smtClean="0"/>
              <a:t>Dfe</a:t>
            </a:r>
            <a:r>
              <a:rPr lang="en-GB" sz="2400" dirty="0" smtClean="0"/>
              <a:t> best practice guidance for governance </a:t>
            </a:r>
          </a:p>
          <a:p>
            <a:pPr marL="342900" indent="-342900">
              <a:lnSpc>
                <a:spcPct val="100000"/>
              </a:lnSpc>
            </a:pPr>
            <a:endParaRPr lang="en-GB" sz="2400" dirty="0"/>
          </a:p>
          <a:p>
            <a:pPr marL="342900" indent="-342900">
              <a:lnSpc>
                <a:spcPct val="100000"/>
              </a:lnSpc>
            </a:pPr>
            <a:r>
              <a:rPr lang="en-GB" sz="2400" dirty="0" smtClean="0"/>
              <a:t>Southwark SEND Strategy</a:t>
            </a:r>
          </a:p>
          <a:p>
            <a:pPr marL="342900" indent="-342900">
              <a:lnSpc>
                <a:spcPct val="100000"/>
              </a:lnSpc>
            </a:pPr>
            <a:endParaRPr lang="en-GB" sz="1700" dirty="0"/>
          </a:p>
          <a:p>
            <a:pPr marL="342900" indent="-342900">
              <a:lnSpc>
                <a:spcPct val="100000"/>
              </a:lnSpc>
            </a:pPr>
            <a:endParaRPr lang="en-GB" sz="1700" dirty="0"/>
          </a:p>
          <a:p>
            <a:pPr marL="285750" indent="-285750">
              <a:lnSpc>
                <a:spcPct val="100000"/>
              </a:lnSpc>
            </a:pPr>
            <a:endParaRPr lang="en-US" sz="1700" dirty="0"/>
          </a:p>
          <a:p>
            <a:pPr marL="285750" indent="-285750">
              <a:lnSpc>
                <a:spcPct val="100000"/>
              </a:lnSpc>
            </a:pPr>
            <a:endParaRPr lang="en-GB" sz="1700" dirty="0" smtClean="0"/>
          </a:p>
          <a:p>
            <a:pPr marL="285750" indent="-285750">
              <a:lnSpc>
                <a:spcPct val="100000"/>
              </a:lnSpc>
            </a:pPr>
            <a:endParaRPr lang="en-GB" sz="1700" dirty="0"/>
          </a:p>
          <a:p>
            <a:pPr>
              <a:lnSpc>
                <a:spcPct val="100000"/>
              </a:lnSpc>
            </a:pPr>
            <a:endParaRPr lang="en-GB" sz="1700" dirty="0"/>
          </a:p>
          <a:p>
            <a:pPr>
              <a:lnSpc>
                <a:spcPct val="100000"/>
              </a:lnSpc>
            </a:pPr>
            <a:endParaRPr lang="en-US" sz="1700" dirty="0" smtClean="0"/>
          </a:p>
          <a:p>
            <a:pPr>
              <a:lnSpc>
                <a:spcPct val="100000"/>
              </a:lnSpc>
            </a:pPr>
            <a:endParaRPr lang="en-US" sz="1700" dirty="0"/>
          </a:p>
          <a:p>
            <a:pPr>
              <a:lnSpc>
                <a:spcPct val="100000"/>
              </a:lnSpc>
            </a:pPr>
            <a:endParaRPr lang="en-GB" sz="1700" dirty="0"/>
          </a:p>
          <a:p>
            <a:pPr>
              <a:lnSpc>
                <a:spcPct val="100000"/>
              </a:lnSpc>
            </a:pPr>
            <a:endParaRPr lang="en-GB" sz="1700" dirty="0"/>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3</a:t>
            </a:fld>
            <a:endParaRPr lang="en-GB"/>
          </a:p>
        </p:txBody>
      </p:sp>
    </p:spTree>
    <p:extLst>
      <p:ext uri="{BB962C8B-B14F-4D97-AF65-F5344CB8AC3E}">
        <p14:creationId xmlns:p14="http://schemas.microsoft.com/office/powerpoint/2010/main" val="3734226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0"/>
            <a:ext cx="8388464" cy="1692771"/>
          </a:xfrm>
        </p:spPr>
        <p:txBody>
          <a:bodyPr/>
          <a:lstStyle/>
          <a:p>
            <a:r>
              <a:rPr lang="en-GB" sz="4000" dirty="0" smtClean="0"/>
              <a:t>Table 1 </a:t>
            </a:r>
            <a:r>
              <a:rPr lang="en-GB" sz="4000" dirty="0"/>
              <a:t>- High Needs Block position</a:t>
            </a:r>
          </a:p>
        </p:txBody>
      </p:sp>
      <p:sp>
        <p:nvSpPr>
          <p:cNvPr id="3" name="Date Placeholder 2"/>
          <p:cNvSpPr>
            <a:spLocks noGrp="1"/>
          </p:cNvSpPr>
          <p:nvPr>
            <p:ph type="dt" sz="half" idx="10"/>
          </p:nvPr>
        </p:nvSpPr>
        <p:spPr/>
        <p:txBody>
          <a:bodyPr/>
          <a:lstStyle/>
          <a:p>
            <a:fld id="{6BA8E4DA-9055-4923-AFDD-FE1EFE5A2324}" type="datetime1">
              <a:rPr lang="en-GB" smtClean="0"/>
              <a:t>05/10/2022</a:t>
            </a:fld>
            <a:endParaRPr lang="en-GB"/>
          </a:p>
        </p:txBody>
      </p:sp>
      <p:sp>
        <p:nvSpPr>
          <p:cNvPr id="4" name="Footer Placeholder 3"/>
          <p:cNvSpPr>
            <a:spLocks noGrp="1"/>
          </p:cNvSpPr>
          <p:nvPr>
            <p:ph type="ftr" sz="quarter" idx="11"/>
          </p:nvPr>
        </p:nvSpPr>
        <p:spPr/>
        <p:txBody>
          <a:bodyPr/>
          <a:lstStyle/>
          <a:p>
            <a:r>
              <a:rPr lang="en-GB" smtClean="0"/>
              <a:t>Southwark Council Safety Valve Proposal</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4</a:t>
            </a:fld>
            <a:endParaRPr lang="en-GB"/>
          </a:p>
        </p:txBody>
      </p:sp>
      <p:pic>
        <p:nvPicPr>
          <p:cNvPr id="6" name="Picture 5" title="Decorative"/>
          <p:cNvPicPr>
            <a:picLocks noChangeAspect="1"/>
          </p:cNvPicPr>
          <p:nvPr/>
        </p:nvPicPr>
        <p:blipFill>
          <a:blip r:embed="rId2"/>
          <a:stretch>
            <a:fillRect/>
          </a:stretch>
        </p:blipFill>
        <p:spPr>
          <a:xfrm>
            <a:off x="168093" y="1152909"/>
            <a:ext cx="8772277" cy="4863387"/>
          </a:xfrm>
          <a:prstGeom prst="rect">
            <a:avLst/>
          </a:prstGeom>
        </p:spPr>
      </p:pic>
    </p:spTree>
    <p:extLst>
      <p:ext uri="{BB962C8B-B14F-4D97-AF65-F5344CB8AC3E}">
        <p14:creationId xmlns:p14="http://schemas.microsoft.com/office/powerpoint/2010/main" val="213668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7380352" cy="944760"/>
          </a:xfrm>
        </p:spPr>
        <p:txBody>
          <a:bodyPr/>
          <a:lstStyle/>
          <a:p>
            <a:r>
              <a:rPr lang="en-GB" sz="5400" dirty="0" smtClean="0"/>
              <a:t>Programme for Change</a:t>
            </a:r>
            <a:endParaRPr lang="en-GB" sz="5400" dirty="0"/>
          </a:p>
        </p:txBody>
      </p:sp>
      <p:sp>
        <p:nvSpPr>
          <p:cNvPr id="3" name="Content Placeholder 2"/>
          <p:cNvSpPr>
            <a:spLocks noGrp="1"/>
          </p:cNvSpPr>
          <p:nvPr>
            <p:ph idx="1"/>
          </p:nvPr>
        </p:nvSpPr>
        <p:spPr>
          <a:xfrm>
            <a:off x="360000" y="1340768"/>
            <a:ext cx="7884408" cy="3996000"/>
          </a:xfrm>
        </p:spPr>
        <p:txBody>
          <a:bodyPr/>
          <a:lstStyle/>
          <a:p>
            <a:pPr indent="0">
              <a:lnSpc>
                <a:spcPct val="100000"/>
              </a:lnSpc>
              <a:buNone/>
            </a:pPr>
            <a:r>
              <a:rPr lang="en-GB" sz="1800" dirty="0" smtClean="0"/>
              <a:t>Southwark </a:t>
            </a:r>
            <a:r>
              <a:rPr lang="en-GB" sz="1800" dirty="0"/>
              <a:t>SEND strategy drives the DSG Management </a:t>
            </a:r>
            <a:r>
              <a:rPr lang="en-GB" sz="1800" dirty="0" smtClean="0"/>
              <a:t>Plan, prioritising how we manage </a:t>
            </a:r>
            <a:r>
              <a:rPr lang="en-GB" sz="1800" dirty="0"/>
              <a:t>demand, need and duties to our </a:t>
            </a:r>
            <a:r>
              <a:rPr lang="en-GB" sz="1800" dirty="0" smtClean="0"/>
              <a:t>SEND CYP within </a:t>
            </a:r>
            <a:r>
              <a:rPr lang="en-GB" sz="1800" dirty="0"/>
              <a:t>the annual allocated </a:t>
            </a:r>
            <a:r>
              <a:rPr lang="en-GB" sz="1800" dirty="0" smtClean="0"/>
              <a:t>budget.</a:t>
            </a:r>
          </a:p>
          <a:p>
            <a:pPr>
              <a:lnSpc>
                <a:spcPct val="100000"/>
              </a:lnSpc>
            </a:pPr>
            <a:r>
              <a:rPr lang="en-GB" sz="1800" dirty="0" smtClean="0"/>
              <a:t>The plan is focussed on:</a:t>
            </a:r>
            <a:endParaRPr lang="en-GB" sz="1800" dirty="0"/>
          </a:p>
          <a:p>
            <a:pPr lvl="1">
              <a:lnSpc>
                <a:spcPct val="100000"/>
              </a:lnSpc>
            </a:pPr>
            <a:r>
              <a:rPr lang="en-GB" sz="1800" dirty="0" smtClean="0"/>
              <a:t>Reducing </a:t>
            </a:r>
            <a:r>
              <a:rPr lang="en-GB" sz="1800" dirty="0"/>
              <a:t>demand for EHCPs </a:t>
            </a:r>
            <a:r>
              <a:rPr lang="en-GB" sz="1800" dirty="0" smtClean="0"/>
              <a:t>into and across the system through a strengthened universal offer and early intervention, </a:t>
            </a:r>
            <a:endParaRPr lang="en-GB" sz="1800" dirty="0"/>
          </a:p>
          <a:p>
            <a:pPr lvl="1">
              <a:lnSpc>
                <a:spcPct val="100000"/>
              </a:lnSpc>
            </a:pPr>
            <a:r>
              <a:rPr lang="en-GB" sz="1800" dirty="0" smtClean="0"/>
              <a:t>Accelerating </a:t>
            </a:r>
            <a:r>
              <a:rPr lang="en-GB" sz="1800" dirty="0"/>
              <a:t>movement out of the SEND system through more robust annual review process, working with partners to develop alternative offers, a wholesale review of legislative requirements and practice, promoting independence</a:t>
            </a:r>
          </a:p>
          <a:p>
            <a:pPr lvl="1">
              <a:lnSpc>
                <a:spcPct val="100000"/>
              </a:lnSpc>
            </a:pPr>
            <a:r>
              <a:rPr lang="en-GB" sz="1800" dirty="0"/>
              <a:t>Reduce unit costs within the SEND system through benchmarking top ups and commissioning  </a:t>
            </a:r>
          </a:p>
          <a:p>
            <a:pPr lvl="1">
              <a:lnSpc>
                <a:spcPct val="100000"/>
              </a:lnSpc>
            </a:pPr>
            <a:r>
              <a:rPr lang="en-GB" sz="1800" dirty="0"/>
              <a:t>Provide a cross-agency effective service for children and young people in the system through clear lines of governance and accountability  </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5</a:t>
            </a:fld>
            <a:endParaRPr lang="en-GB"/>
          </a:p>
        </p:txBody>
      </p:sp>
    </p:spTree>
    <p:extLst>
      <p:ext uri="{BB962C8B-B14F-4D97-AF65-F5344CB8AC3E}">
        <p14:creationId xmlns:p14="http://schemas.microsoft.com/office/powerpoint/2010/main" val="390246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7380352" cy="944760"/>
          </a:xfrm>
        </p:spPr>
        <p:txBody>
          <a:bodyPr/>
          <a:lstStyle/>
          <a:p>
            <a:r>
              <a:rPr lang="en-GB" sz="2400" dirty="0"/>
              <a:t>How we make the difference: SEND Strategy Priority 1</a:t>
            </a:r>
          </a:p>
        </p:txBody>
      </p:sp>
      <p:sp>
        <p:nvSpPr>
          <p:cNvPr id="3" name="Content Placeholder 2"/>
          <p:cNvSpPr>
            <a:spLocks noGrp="1"/>
          </p:cNvSpPr>
          <p:nvPr>
            <p:ph idx="1"/>
          </p:nvPr>
        </p:nvSpPr>
        <p:spPr>
          <a:xfrm>
            <a:off x="360000" y="1340768"/>
            <a:ext cx="7884408" cy="3996000"/>
          </a:xfrm>
        </p:spPr>
        <p:txBody>
          <a:bodyPr/>
          <a:lstStyle/>
          <a:p>
            <a:pPr indent="0">
              <a:lnSpc>
                <a:spcPct val="150000"/>
              </a:lnSpc>
              <a:buNone/>
            </a:pPr>
            <a:r>
              <a:rPr lang="en-GB" sz="1800" b="1" dirty="0"/>
              <a:t>Improving provision for complex/multiple needs, including Autistic Spectrum Disorder (ASD)</a:t>
            </a:r>
          </a:p>
          <a:p>
            <a:pPr marL="285750" lvl="0" indent="-285750">
              <a:lnSpc>
                <a:spcPct val="150000"/>
              </a:lnSpc>
            </a:pPr>
            <a:r>
              <a:rPr lang="en-GB" sz="1800" dirty="0">
                <a:latin typeface="Arial" panose="020B0604020202020204" pitchFamily="34" charset="0"/>
                <a:cs typeface="Arial" panose="020B0604020202020204" pitchFamily="34" charset="0"/>
              </a:rPr>
              <a:t> </a:t>
            </a:r>
            <a:r>
              <a:rPr lang="en-GB" sz="1800" dirty="0"/>
              <a:t>Supporting mainstream schools to better meet the needs of children with ASD by using specific ASD focused whole school training and support packages and by relooking at use of local resource bases.</a:t>
            </a:r>
          </a:p>
          <a:p>
            <a:pPr marL="285750" indent="-285750">
              <a:lnSpc>
                <a:spcPct val="150000"/>
              </a:lnSpc>
            </a:pPr>
            <a:r>
              <a:rPr lang="en-GB" sz="1800" dirty="0"/>
              <a:t>An education capital and sufficiency strategy (including the use of SEND Capital fund) that enables the LA to fulfil its aspiration to develop in borough provision to meet need without an oversupply of specialist places. Development of provision to support mainstream inclusion is key. </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6</a:t>
            </a:fld>
            <a:endParaRPr lang="en-GB"/>
          </a:p>
        </p:txBody>
      </p:sp>
      <p:pic>
        <p:nvPicPr>
          <p:cNvPr id="7" name="Picture 6" title="Decorative"/>
          <p:cNvPicPr>
            <a:picLocks noChangeAspect="1"/>
          </p:cNvPicPr>
          <p:nvPr/>
        </p:nvPicPr>
        <p:blipFill>
          <a:blip r:embed="rId2"/>
          <a:stretch>
            <a:fillRect/>
          </a:stretch>
        </p:blipFill>
        <p:spPr>
          <a:xfrm>
            <a:off x="1440507" y="5532171"/>
            <a:ext cx="5905500" cy="733425"/>
          </a:xfrm>
          <a:prstGeom prst="rect">
            <a:avLst/>
          </a:prstGeom>
        </p:spPr>
      </p:pic>
    </p:spTree>
    <p:extLst>
      <p:ext uri="{BB962C8B-B14F-4D97-AF65-F5344CB8AC3E}">
        <p14:creationId xmlns:p14="http://schemas.microsoft.com/office/powerpoint/2010/main" val="13208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7380352" cy="944760"/>
          </a:xfrm>
        </p:spPr>
        <p:txBody>
          <a:bodyPr/>
          <a:lstStyle/>
          <a:p>
            <a:r>
              <a:rPr lang="en-GB" sz="2400" dirty="0"/>
              <a:t>How we make the difference: SEND Strategy Priority 2</a:t>
            </a:r>
          </a:p>
        </p:txBody>
      </p:sp>
      <p:sp>
        <p:nvSpPr>
          <p:cNvPr id="3" name="Content Placeholder 2"/>
          <p:cNvSpPr>
            <a:spLocks noGrp="1"/>
          </p:cNvSpPr>
          <p:nvPr>
            <p:ph idx="1"/>
          </p:nvPr>
        </p:nvSpPr>
        <p:spPr>
          <a:xfrm>
            <a:off x="360000" y="1340768"/>
            <a:ext cx="7884408" cy="3996000"/>
          </a:xfrm>
        </p:spPr>
        <p:txBody>
          <a:bodyPr/>
          <a:lstStyle/>
          <a:p>
            <a:pPr indent="0">
              <a:lnSpc>
                <a:spcPct val="150000"/>
              </a:lnSpc>
              <a:buNone/>
            </a:pPr>
            <a:r>
              <a:rPr lang="en-GB" sz="1800" b="1" dirty="0"/>
              <a:t>Provision of more timely, high-quality identification and provision</a:t>
            </a:r>
          </a:p>
          <a:p>
            <a:pPr marL="285750" indent="-285750">
              <a:lnSpc>
                <a:spcPct val="150000"/>
              </a:lnSpc>
            </a:pPr>
            <a:r>
              <a:rPr lang="en-GB" sz="1800" dirty="0"/>
              <a:t>Early Intervention across 0-25 through development of family hubs </a:t>
            </a:r>
          </a:p>
          <a:p>
            <a:pPr marL="285750" indent="-285750">
              <a:lnSpc>
                <a:spcPct val="150000"/>
              </a:lnSpc>
            </a:pPr>
            <a:r>
              <a:rPr lang="en-GB" sz="1800" dirty="0"/>
              <a:t>Develop a multi-agency ‘offer’ for families of young children with SEND where the need for an EHCP is reduced.</a:t>
            </a:r>
          </a:p>
          <a:p>
            <a:pPr marL="285750" indent="-285750">
              <a:lnSpc>
                <a:spcPct val="150000"/>
              </a:lnSpc>
            </a:pPr>
            <a:r>
              <a:rPr lang="en-GB" sz="1800" dirty="0"/>
              <a:t>Map and review services available for Children and Young people moving into borough with high level needs.</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7</a:t>
            </a:fld>
            <a:endParaRPr lang="en-GB"/>
          </a:p>
        </p:txBody>
      </p:sp>
      <p:pic>
        <p:nvPicPr>
          <p:cNvPr id="8" name="Picture 7" title="Decorative"/>
          <p:cNvPicPr>
            <a:picLocks noChangeAspect="1"/>
          </p:cNvPicPr>
          <p:nvPr/>
        </p:nvPicPr>
        <p:blipFill>
          <a:blip r:embed="rId2"/>
          <a:stretch>
            <a:fillRect/>
          </a:stretch>
        </p:blipFill>
        <p:spPr>
          <a:xfrm>
            <a:off x="2123728" y="4869160"/>
            <a:ext cx="4857750" cy="733425"/>
          </a:xfrm>
          <a:prstGeom prst="rect">
            <a:avLst/>
          </a:prstGeom>
        </p:spPr>
      </p:pic>
    </p:spTree>
    <p:extLst>
      <p:ext uri="{BB962C8B-B14F-4D97-AF65-F5344CB8AC3E}">
        <p14:creationId xmlns:p14="http://schemas.microsoft.com/office/powerpoint/2010/main" val="384571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7380352" cy="944760"/>
          </a:xfrm>
        </p:spPr>
        <p:txBody>
          <a:bodyPr/>
          <a:lstStyle/>
          <a:p>
            <a:r>
              <a:rPr lang="en-GB" sz="2400" dirty="0"/>
              <a:t>How we make the difference: SEN Strategy Priority 3</a:t>
            </a:r>
          </a:p>
        </p:txBody>
      </p:sp>
      <p:sp>
        <p:nvSpPr>
          <p:cNvPr id="3" name="Content Placeholder 2"/>
          <p:cNvSpPr>
            <a:spLocks noGrp="1"/>
          </p:cNvSpPr>
          <p:nvPr>
            <p:ph idx="1"/>
          </p:nvPr>
        </p:nvSpPr>
        <p:spPr>
          <a:xfrm>
            <a:off x="360000" y="1340768"/>
            <a:ext cx="7884408" cy="3996000"/>
          </a:xfrm>
        </p:spPr>
        <p:txBody>
          <a:bodyPr/>
          <a:lstStyle/>
          <a:p>
            <a:pPr indent="0">
              <a:lnSpc>
                <a:spcPct val="150000"/>
              </a:lnSpc>
              <a:buNone/>
            </a:pPr>
            <a:r>
              <a:rPr lang="en-GB" sz="1800" b="1" dirty="0"/>
              <a:t>Development of greater confidence skills and competencies in all settings</a:t>
            </a:r>
          </a:p>
          <a:p>
            <a:pPr marL="285750" indent="-285750">
              <a:lnSpc>
                <a:spcPct val="150000"/>
              </a:lnSpc>
            </a:pPr>
            <a:r>
              <a:rPr lang="en-GB" sz="1800" dirty="0"/>
              <a:t>Inclusion in mainstream schools- </a:t>
            </a:r>
            <a:r>
              <a:rPr lang="en-GB" sz="1800" dirty="0">
                <a:latin typeface="Arial" panose="020B0604020202020204" pitchFamily="34" charset="0"/>
                <a:cs typeface="Arial" panose="020B0604020202020204" pitchFamily="34" charset="0"/>
              </a:rPr>
              <a:t>Reduce demand for EHCPs through a strengthened universal offer </a:t>
            </a:r>
          </a:p>
          <a:p>
            <a:pPr marL="285750" indent="-285750">
              <a:lnSpc>
                <a:spcPct val="150000"/>
              </a:lnSpc>
            </a:pPr>
            <a:r>
              <a:rPr lang="en-GB" sz="1800" dirty="0"/>
              <a:t>Supported by LA advice and consultancy services, outreach services, the SEND school hub, sharing best practice and training. </a:t>
            </a:r>
          </a:p>
          <a:p>
            <a:pPr marL="285750" indent="-285750">
              <a:lnSpc>
                <a:spcPct val="150000"/>
              </a:lnSpc>
            </a:pPr>
            <a:r>
              <a:rPr lang="en-GB" sz="1800" dirty="0">
                <a:latin typeface="Arial" panose="020B0604020202020204" pitchFamily="34" charset="0"/>
                <a:cs typeface="Arial" panose="020B0604020202020204" pitchFamily="34" charset="0"/>
              </a:rPr>
              <a:t>To</a:t>
            </a:r>
            <a:r>
              <a:rPr lang="en-GB" sz="1800" dirty="0"/>
              <a:t> be supported by clear documentation, process and training plan. </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8</a:t>
            </a:fld>
            <a:endParaRPr lang="en-GB"/>
          </a:p>
        </p:txBody>
      </p:sp>
      <p:pic>
        <p:nvPicPr>
          <p:cNvPr id="7" name="Picture 6" title="Decorative"/>
          <p:cNvPicPr>
            <a:picLocks noChangeAspect="1"/>
          </p:cNvPicPr>
          <p:nvPr/>
        </p:nvPicPr>
        <p:blipFill>
          <a:blip r:embed="rId2"/>
          <a:stretch>
            <a:fillRect/>
          </a:stretch>
        </p:blipFill>
        <p:spPr>
          <a:xfrm>
            <a:off x="1691680" y="5160558"/>
            <a:ext cx="5905500" cy="733425"/>
          </a:xfrm>
          <a:prstGeom prst="rect">
            <a:avLst/>
          </a:prstGeom>
        </p:spPr>
      </p:pic>
    </p:spTree>
    <p:extLst>
      <p:ext uri="{BB962C8B-B14F-4D97-AF65-F5344CB8AC3E}">
        <p14:creationId xmlns:p14="http://schemas.microsoft.com/office/powerpoint/2010/main" val="350388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7380352" cy="944760"/>
          </a:xfrm>
        </p:spPr>
        <p:txBody>
          <a:bodyPr/>
          <a:lstStyle/>
          <a:p>
            <a:r>
              <a:rPr lang="en-GB" sz="2400" dirty="0"/>
              <a:t>How we make the difference: SEND Strategy Priority 4</a:t>
            </a:r>
          </a:p>
        </p:txBody>
      </p:sp>
      <p:sp>
        <p:nvSpPr>
          <p:cNvPr id="3" name="Content Placeholder 2"/>
          <p:cNvSpPr>
            <a:spLocks noGrp="1"/>
          </p:cNvSpPr>
          <p:nvPr>
            <p:ph idx="1"/>
          </p:nvPr>
        </p:nvSpPr>
        <p:spPr>
          <a:xfrm>
            <a:off x="360000" y="1340768"/>
            <a:ext cx="7884408" cy="3996000"/>
          </a:xfrm>
        </p:spPr>
        <p:txBody>
          <a:bodyPr/>
          <a:lstStyle/>
          <a:p>
            <a:pPr indent="0">
              <a:lnSpc>
                <a:spcPct val="100000"/>
              </a:lnSpc>
              <a:buNone/>
            </a:pPr>
            <a:r>
              <a:rPr lang="en-GB" sz="1800" b="1" dirty="0"/>
              <a:t>Development of pathways into adulthood for young people with SEND</a:t>
            </a:r>
          </a:p>
          <a:p>
            <a:pPr marL="285750" indent="-285750">
              <a:lnSpc>
                <a:spcPct val="100000"/>
              </a:lnSpc>
            </a:pPr>
            <a:r>
              <a:rPr lang="en-GB" sz="1800" dirty="0"/>
              <a:t>Development of user lead organisation - 16-25 local day centre </a:t>
            </a:r>
          </a:p>
          <a:p>
            <a:pPr marL="285750" indent="-285750">
              <a:lnSpc>
                <a:spcPct val="100000"/>
              </a:lnSpc>
            </a:pPr>
            <a:r>
              <a:rPr lang="en-GB" sz="1800" dirty="0">
                <a:latin typeface="Arial" panose="020B0604020202020204" pitchFamily="34" charset="0"/>
                <a:cs typeface="Arial" panose="020B0604020202020204" pitchFamily="34" charset="0"/>
              </a:rPr>
              <a:t>R</a:t>
            </a:r>
            <a:r>
              <a:rPr lang="en-GB" sz="1800" dirty="0"/>
              <a:t>eview of all cases currently supported by an EHCP post 19 -how and where needs can be met locally/more cost effectively with our All Age Disability Service. </a:t>
            </a:r>
          </a:p>
          <a:p>
            <a:pPr marL="285750" indent="-285750">
              <a:lnSpc>
                <a:spcPct val="100000"/>
              </a:lnSpc>
            </a:pPr>
            <a:r>
              <a:rPr lang="en-GB" sz="1800" dirty="0"/>
              <a:t>Further use and development of personal budgets and provision for young adults </a:t>
            </a:r>
          </a:p>
          <a:p>
            <a:pPr marL="285750" indent="-285750">
              <a:lnSpc>
                <a:spcPct val="100000"/>
              </a:lnSpc>
            </a:pPr>
            <a:r>
              <a:rPr lang="en-GB" sz="1800" dirty="0"/>
              <a:t>Review of mainstream college post 16 costs and provision to enhance value for money and equity across funding</a:t>
            </a:r>
          </a:p>
          <a:p>
            <a:pPr marL="285750" indent="-285750">
              <a:lnSpc>
                <a:spcPct val="100000"/>
              </a:lnSpc>
            </a:pPr>
            <a:r>
              <a:rPr lang="en-GB" sz="1800" dirty="0">
                <a:latin typeface="Arial" panose="020B0604020202020204" pitchFamily="34" charset="0"/>
                <a:cs typeface="Arial" panose="020B0604020202020204" pitchFamily="34" charset="0"/>
              </a:rPr>
              <a:t>Accelerate movement out of the SEND system through more robust annual review process, working with partners to develop alternative offers.</a:t>
            </a:r>
          </a:p>
        </p:txBody>
      </p:sp>
      <p:sp>
        <p:nvSpPr>
          <p:cNvPr id="4" name="Date Placeholder 3"/>
          <p:cNvSpPr>
            <a:spLocks noGrp="1"/>
          </p:cNvSpPr>
          <p:nvPr>
            <p:ph type="dt" sz="half" idx="10"/>
          </p:nvPr>
        </p:nvSpPr>
        <p:spPr/>
        <p:txBody>
          <a:bodyPr/>
          <a:lstStyle/>
          <a:p>
            <a:fld id="{3ED0B057-36A7-4149-BDC9-97F534C16C7A}" type="datetime1">
              <a:rPr lang="en-GB" smtClean="0"/>
              <a:t>05/10/2022</a:t>
            </a:fld>
            <a:endParaRPr lang="en-GB"/>
          </a:p>
        </p:txBody>
      </p:sp>
      <p:sp>
        <p:nvSpPr>
          <p:cNvPr id="5" name="Footer Placeholder 4"/>
          <p:cNvSpPr>
            <a:spLocks noGrp="1"/>
          </p:cNvSpPr>
          <p:nvPr>
            <p:ph type="ftr" sz="quarter" idx="11"/>
          </p:nvPr>
        </p:nvSpPr>
        <p:spPr/>
        <p:txBody>
          <a:bodyPr/>
          <a:lstStyle/>
          <a:p>
            <a:r>
              <a:rPr lang="en-GB" smtClean="0"/>
              <a:t>Southwark Council Safety Valve Proposal</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9</a:t>
            </a:fld>
            <a:endParaRPr lang="en-GB"/>
          </a:p>
        </p:txBody>
      </p:sp>
      <p:pic>
        <p:nvPicPr>
          <p:cNvPr id="8" name="Picture 7" title="Decorative"/>
          <p:cNvPicPr>
            <a:picLocks noChangeAspect="1"/>
          </p:cNvPicPr>
          <p:nvPr/>
        </p:nvPicPr>
        <p:blipFill>
          <a:blip r:embed="rId2"/>
          <a:stretch>
            <a:fillRect/>
          </a:stretch>
        </p:blipFill>
        <p:spPr>
          <a:xfrm>
            <a:off x="1115616" y="5336768"/>
            <a:ext cx="6953250" cy="733425"/>
          </a:xfrm>
          <a:prstGeom prst="rect">
            <a:avLst/>
          </a:prstGeom>
        </p:spPr>
      </p:pic>
    </p:spTree>
    <p:extLst>
      <p:ext uri="{BB962C8B-B14F-4D97-AF65-F5344CB8AC3E}">
        <p14:creationId xmlns:p14="http://schemas.microsoft.com/office/powerpoint/2010/main" val="17196594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SISTID" val="ddecc5ef-79d0-4b94-8e75-d7e39a4a2ff8"/>
</p:tagLst>
</file>

<file path=ppt/theme/theme1.xml><?xml version="1.0" encoding="utf-8"?>
<a:theme xmlns:a="http://schemas.openxmlformats.org/drawingml/2006/main" name="Gold">
  <a:themeElements>
    <a:clrScheme name="Southwark PwP Gold">
      <a:dk1>
        <a:srgbClr val="F0AB00"/>
      </a:dk1>
      <a:lt1>
        <a:srgbClr val="FFFFFF"/>
      </a:lt1>
      <a:dk2>
        <a:srgbClr val="CF0072"/>
      </a:dk2>
      <a:lt2>
        <a:srgbClr val="34B233"/>
      </a:lt2>
      <a:accent1>
        <a:srgbClr val="B6BF00"/>
      </a:accent1>
      <a:accent2>
        <a:srgbClr val="00C0B5"/>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
  <a:themeElements>
    <a:clrScheme name="Southwark PwP Teal">
      <a:dk1>
        <a:srgbClr val="00C0B5"/>
      </a:dk1>
      <a:lt1>
        <a:srgbClr val="FFFFFF"/>
      </a:lt1>
      <a:dk2>
        <a:srgbClr val="FF6319"/>
      </a:dk2>
      <a:lt2>
        <a:srgbClr val="34B233"/>
      </a:lt2>
      <a:accent1>
        <a:srgbClr val="B6BF00"/>
      </a:accent1>
      <a:accent2>
        <a:srgbClr val="F0AB00"/>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rk Yellow">
  <a:themeElements>
    <a:clrScheme name="Southwark PwP Purple">
      <a:dk1>
        <a:srgbClr val="B6BF00"/>
      </a:dk1>
      <a:lt1>
        <a:srgbClr val="FFFFFF"/>
      </a:lt1>
      <a:dk2>
        <a:srgbClr val="CF0072"/>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498BBA9590FF4288693CA0E665DF5C" ma:contentTypeVersion="4" ma:contentTypeDescription="Create a new document." ma:contentTypeScope="" ma:versionID="f7f0a03debf9fe9898c1a4c44bae274a">
  <xsd:schema xmlns:xsd="http://www.w3.org/2001/XMLSchema" xmlns:xs="http://www.w3.org/2001/XMLSchema" xmlns:p="http://schemas.microsoft.com/office/2006/metadata/properties" xmlns:ns3="2dc76c0f-3e6f-4828-83f2-16336f44f482" targetNamespace="http://schemas.microsoft.com/office/2006/metadata/properties" ma:root="true" ma:fieldsID="9130dd91b346efab7f666e602edd8e7a" ns3:_="">
    <xsd:import namespace="2dc76c0f-3e6f-4828-83f2-16336f44f48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76c0f-3e6f-4828-83f2-16336f44f4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C4D697-60BB-4360-A4B1-7E2E11FAD488}">
  <ds:schemaRefs>
    <ds:schemaRef ds:uri="http://schemas.microsoft.com/office/infopath/2007/PartnerControls"/>
    <ds:schemaRef ds:uri="2dc76c0f-3e6f-4828-83f2-16336f44f482"/>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41E223DF-A3D5-4E4E-BCF5-9E45F00500B8}">
  <ds:schemaRefs>
    <ds:schemaRef ds:uri="http://schemas.microsoft.com/sharepoint/v3/contenttype/forms"/>
  </ds:schemaRefs>
</ds:datastoreItem>
</file>

<file path=customXml/itemProps3.xml><?xml version="1.0" encoding="utf-8"?>
<ds:datastoreItem xmlns:ds="http://schemas.openxmlformats.org/officeDocument/2006/customXml" ds:itemID="{D44A3EF7-FAB1-4E11-BDD9-4725C87D96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c76c0f-3e6f-4828-83f2-16336f44f4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Southwark presentation</Template>
  <TotalTime>7154</TotalTime>
  <Words>1297</Words>
  <Application>Microsoft Office PowerPoint</Application>
  <PresentationFormat>On-screen Show (4:3)</PresentationFormat>
  <Paragraphs>142</Paragraphs>
  <Slides>16</Slides>
  <Notes>7</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16</vt:i4>
      </vt:variant>
    </vt:vector>
  </HeadingPairs>
  <TitlesOfParts>
    <vt:vector size="22" baseType="lpstr">
      <vt:lpstr>Arial</vt:lpstr>
      <vt:lpstr>Calibri</vt:lpstr>
      <vt:lpstr>Gold</vt:lpstr>
      <vt:lpstr>Teal</vt:lpstr>
      <vt:lpstr>Purple</vt:lpstr>
      <vt:lpstr>Dark Yellow</vt:lpstr>
      <vt:lpstr>Southwark Council Safety Valve Proposal</vt:lpstr>
      <vt:lpstr>Southwark Journey</vt:lpstr>
      <vt:lpstr>Southwark Context </vt:lpstr>
      <vt:lpstr>Table 1 - High Needs Block position</vt:lpstr>
      <vt:lpstr>Programme for Change</vt:lpstr>
      <vt:lpstr>How we make the difference: SEND Strategy Priority 1</vt:lpstr>
      <vt:lpstr>How we make the difference: SEND Strategy Priority 2</vt:lpstr>
      <vt:lpstr>How we make the difference: SEN Strategy Priority 3</vt:lpstr>
      <vt:lpstr>How we make the difference: SEND Strategy Priority 4</vt:lpstr>
      <vt:lpstr>Resource allocation reviews and enablers: Priority 5</vt:lpstr>
      <vt:lpstr>Financial Investment</vt:lpstr>
      <vt:lpstr>Governance</vt:lpstr>
      <vt:lpstr>Capital investment</vt:lpstr>
      <vt:lpstr>Risks</vt:lpstr>
      <vt:lpstr>Additional slides</vt:lpstr>
      <vt:lpstr>Southwark context 94,000 CYP under 25 years old 9th highest LA population density in England and Wales.  40th most deprived English LA, 40% pupil premium eligibility (Nat Ave 25%) 3rd highest prevalence of SEN in London (increased from 5th in 2017) 9,422 CYP identified as having SEN (SEN support &amp; EHCP)  2,900 (approx.) CYP have an EHC Plan Significant proportion of our LAC have an identified SEN Most persistent need is ASD, accounting for 50% EHC Plans Surplus capacity (pressure on budgets) </vt:lpstr>
    </vt:vector>
  </TitlesOfParts>
  <Company>London Borough of Southwark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Makinson, Molly</dc:creator>
  <cp:lastModifiedBy>Gray, Karen</cp:lastModifiedBy>
  <cp:revision>177</cp:revision>
  <cp:lastPrinted>2022-08-31T11:05:35Z</cp:lastPrinted>
  <dcterms:created xsi:type="dcterms:W3CDTF">2022-05-19T11:57:48Z</dcterms:created>
  <dcterms:modified xsi:type="dcterms:W3CDTF">2022-10-05T14:34:05Z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0x01010055498BBA9590FF4288693CA0E665DF5C</vt:lpwstr>
  </property>
  <property fmtid="{D5CDD505-2E9C-101B-9397-08002B2CF9AE}" pid="3" name="CloudStatistics_StoryID">
    <vt:lpwstr>163f8bb7-b92d-4f31-8b88-e9178ed5e414</vt:lpwstr>
  </property>
</Properties>
</file>